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4"/>
  </p:sldMasterIdLst>
  <p:notesMasterIdLst>
    <p:notesMasterId r:id="rId21"/>
  </p:notesMasterIdLst>
  <p:handoutMasterIdLst>
    <p:handoutMasterId r:id="rId22"/>
  </p:handoutMasterIdLst>
  <p:sldIdLst>
    <p:sldId id="341" r:id="rId15"/>
    <p:sldId id="342" r:id="rId16"/>
    <p:sldId id="270" r:id="rId17"/>
    <p:sldId id="343" r:id="rId18"/>
    <p:sldId id="344" r:id="rId19"/>
    <p:sldId id="345" r:id="rId2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CED9F03-D969-55B6-3786-ACB191873F77}" name="Krister Sällberg" initials="KS" userId="S::krister.sallberg@ericsson.com::b35a71b8-ead7-4cfc-8732-3b4d0fd5976a" providerId="AD"/>
  <p188:author id="{C38E151A-8BBC-634A-2C4B-1AE2343E8F73}" name="Peter Hedman" initials="PH" userId="Peter Hedman" providerId="None"/>
  <p188:author id="{BFD01E32-D341-0500-0DDE-2F3AFA1DA647}" name="Ericsson User 1" initials="eu1" userId="Ericsson User 1" providerId="None"/>
  <p188:author id="{04006E8D-4BD0-C706-4FBE-14BF916B8040}" name="Peter Hedman" initials="PH" userId="S::peter.hedman@ericsson.com::9d7636b6-4faa-495a-bb5d-794ad338fcd7" providerId="AD"/>
  <p188:author id="{7C5FF7F6-F1D2-09A0-4B99-6BCB56A63EAA}" name="Daniel Lönnblad" initials="DL" userId="Daniel Lönnblad"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82" d="100"/>
          <a:sy n="82" d="100"/>
        </p:scale>
        <p:origin x="600" y="67"/>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customXml" Target="../customXml/item8.xml"/><Relationship Id="rId13" Type="http://schemas.openxmlformats.org/officeDocument/2006/relationships/customXml" Target="../customXml/item13.xml"/><Relationship Id="rId18" Type="http://schemas.openxmlformats.org/officeDocument/2006/relationships/slide" Target="slides/slide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customXml" Target="../customXml/item7.xml"/><Relationship Id="rId12" Type="http://schemas.openxmlformats.org/officeDocument/2006/relationships/customXml" Target="../customXml/item12.xml"/><Relationship Id="rId17" Type="http://schemas.openxmlformats.org/officeDocument/2006/relationships/slide" Target="slides/slide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2.xml"/><Relationship Id="rId20" Type="http://schemas.openxmlformats.org/officeDocument/2006/relationships/slide" Target="slides/slide6.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customXml" Target="../customXml/item11.xml"/><Relationship Id="rId24" Type="http://schemas.openxmlformats.org/officeDocument/2006/relationships/viewProps" Target="viewProps.xml"/><Relationship Id="rId5" Type="http://schemas.openxmlformats.org/officeDocument/2006/relationships/customXml" Target="../customXml/item5.xml"/><Relationship Id="rId15" Type="http://schemas.openxmlformats.org/officeDocument/2006/relationships/slide" Target="slides/slide1.xml"/><Relationship Id="rId23" Type="http://schemas.openxmlformats.org/officeDocument/2006/relationships/presProps" Target="presProps.xml"/><Relationship Id="rId28" Type="http://schemas.microsoft.com/office/2018/10/relationships/authors" Target="authors.xml"/><Relationship Id="rId10" Type="http://schemas.openxmlformats.org/officeDocument/2006/relationships/customXml" Target="../customXml/item10.xml"/><Relationship Id="rId19" Type="http://schemas.openxmlformats.org/officeDocument/2006/relationships/slide" Target="slides/slide5.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slideMaster" Target="slideMasters/slideMaster1.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118471365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Tree>
    <p:extLst>
      <p:ext uri="{BB962C8B-B14F-4D97-AF65-F5344CB8AC3E}">
        <p14:creationId xmlns:p14="http://schemas.microsoft.com/office/powerpoint/2010/main" val="27463530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886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521211"/>
            <a:ext cx="10515600" cy="4655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251336"/>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50319" y="421422"/>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233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sz="1200" b="1" kern="1200" dirty="0">
                <a:solidFill>
                  <a:schemeClr val="tx1"/>
                </a:solidFill>
                <a:latin typeface="Arial "/>
                <a:ea typeface="+mn-ea"/>
                <a:cs typeface="Arial" panose="020B0604020202020204" pitchFamily="34" charset="0"/>
              </a:rPr>
              <a:t>3GPP TSG SA WG 1 Meeting #104</a:t>
            </a:r>
            <a:r>
              <a:rPr lang="sv-SE" altLang="en-US" sz="1200" b="1" dirty="0">
                <a:latin typeface="Arial "/>
              </a:rPr>
              <a:t>	</a:t>
            </a:r>
          </a:p>
          <a:p>
            <a:pPr hangingPunct="0"/>
            <a:r>
              <a:rPr lang="en-GB" sz="1200" b="1" kern="1200" dirty="0">
                <a:solidFill>
                  <a:schemeClr val="tx1"/>
                </a:solidFill>
                <a:latin typeface="Arial "/>
                <a:ea typeface="+mn-ea"/>
                <a:cs typeface="Arial" panose="020B0604020202020204" pitchFamily="34" charset="0"/>
              </a:rPr>
              <a:t>Chicago, USA,  13 - 17 November 2023</a:t>
            </a:r>
            <a:endParaRPr lang="aa-ET" sz="1200" b="1" kern="1200" dirty="0">
              <a:solidFill>
                <a:schemeClr val="tx1"/>
              </a:solidFill>
              <a:latin typeface="Arial "/>
              <a:ea typeface="+mn-ea"/>
              <a:cs typeface="Arial" panose="020B0604020202020204" pitchFamily="34" charset="0"/>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504296" y="-34736"/>
            <a:ext cx="2600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S1-233045</a:t>
            </a:r>
          </a:p>
          <a:p>
            <a:pPr marL="0" marR="0" algn="r">
              <a:spcBef>
                <a:spcPts val="0"/>
              </a:spcBef>
              <a:spcAft>
                <a:spcPts val="0"/>
              </a:spcAft>
              <a:tabLst>
                <a:tab pos="5850890" algn="r"/>
              </a:tabLst>
            </a:pPr>
            <a:r>
              <a:rPr lang="en-GB" sz="1200" i="1" dirty="0">
                <a:effectLst/>
                <a:latin typeface="Arial" panose="020B0604020202020204" pitchFamily="34" charset="0"/>
                <a:ea typeface="MS Mincho"/>
              </a:rPr>
              <a:t>(revision of S1-233024)</a:t>
            </a:r>
            <a:endParaRPr lang="en-US" sz="1000" dirty="0">
              <a:effectLst/>
              <a:latin typeface="Times New Roman" panose="02020603050405020304" pitchFamily="18" charset="0"/>
              <a:ea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customXml" Target="../../customXml/item10.xml"/><Relationship Id="rId1" Type="http://schemas.openxmlformats.org/officeDocument/2006/relationships/customXml" Target="../../customXml/item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customXml" Target="../../customXml/item7.xml"/><Relationship Id="rId1" Type="http://schemas.openxmlformats.org/officeDocument/2006/relationships/customXml" Target="../../customXml/item9.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customXml" Target="../../customXml/item5.xml"/><Relationship Id="rId1" Type="http://schemas.openxmlformats.org/officeDocument/2006/relationships/customXml" Target="../../customXml/item1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customXml" Target="../../customXml/item6.xml"/><Relationship Id="rId1" Type="http://schemas.openxmlformats.org/officeDocument/2006/relationships/customXml" Target="../../customXml/item1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customXml" Target="../../customXml/item4.xml"/><Relationship Id="rId1" Type="http://schemas.openxmlformats.org/officeDocument/2006/relationships/customXml" Target="../../customXml/item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805940" y="1709738"/>
            <a:ext cx="8743950" cy="3182302"/>
          </a:xfrm>
        </p:spPr>
        <p:txBody>
          <a:bodyPr/>
          <a:lstStyle/>
          <a:p>
            <a:pPr eaLnBrk="1" hangingPunct="1"/>
            <a:r>
              <a:rPr lang="en-GB" altLang="en-US" dirty="0"/>
              <a:t>Discussion on </a:t>
            </a:r>
            <a:r>
              <a:rPr lang="en-US" altLang="en-US" dirty="0"/>
              <a:t>the requirements for slice-based PLMN selection</a:t>
            </a: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1891665" y="5115243"/>
            <a:ext cx="7886700" cy="851217"/>
          </a:xfrm>
        </p:spPr>
        <p:txBody>
          <a:bodyPr/>
          <a:lstStyle/>
          <a:p>
            <a:pPr marL="0" indent="0" eaLnBrk="1" hangingPunct="1">
              <a:buNone/>
            </a:pPr>
            <a:r>
              <a:rPr lang="en-GB" altLang="en-US" sz="3200" dirty="0"/>
              <a:t>Huawei</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530E3B7-5A67-48F4-82BF-02882396232E}"/>
              </a:ext>
            </a:extLst>
          </p:cNvPr>
          <p:cNvSpPr>
            <a:spLocks noGrp="1"/>
          </p:cNvSpPr>
          <p:nvPr>
            <p:ph type="title"/>
          </p:nvPr>
        </p:nvSpPr>
        <p:spPr/>
        <p:txBody>
          <a:bodyPr/>
          <a:lstStyle/>
          <a:p>
            <a:pPr algn="ctr"/>
            <a:r>
              <a:rPr lang="en-US" sz="3600" dirty="0"/>
              <a:t>Background</a:t>
            </a:r>
          </a:p>
        </p:txBody>
      </p:sp>
      <p:sp>
        <p:nvSpPr>
          <p:cNvPr id="11" name="Content Placeholder 10">
            <a:extLst>
              <a:ext uri="{FF2B5EF4-FFF2-40B4-BE49-F238E27FC236}">
                <a16:creationId xmlns:a16="http://schemas.microsoft.com/office/drawing/2014/main" id="{2E8E8F9E-D1C4-4C6A-B250-14307A886012}"/>
              </a:ext>
            </a:extLst>
          </p:cNvPr>
          <p:cNvSpPr>
            <a:spLocks noGrp="1"/>
          </p:cNvSpPr>
          <p:nvPr>
            <p:ph sz="quarter" idx="10"/>
          </p:nvPr>
        </p:nvSpPr>
        <p:spPr>
          <a:xfrm>
            <a:off x="479425" y="1673225"/>
            <a:ext cx="11233150" cy="4392612"/>
          </a:xfrm>
        </p:spPr>
        <p:txBody>
          <a:bodyPr/>
          <a:lstStyle/>
          <a:p>
            <a:pPr marL="446088" indent="-446088"/>
            <a:r>
              <a:rPr lang="en-US" sz="2000" dirty="0">
                <a:latin typeface="Times New Roman" panose="02020603050405020304" pitchFamily="18" charset="0"/>
                <a:ea typeface="Malgun Gothic" panose="020B0503020000020004" pitchFamily="34" charset="-127"/>
              </a:rPr>
              <a:t>S1-233012/C1-236565 “LS on the requirements for slice-based PLMN selection”</a:t>
            </a:r>
          </a:p>
          <a:p>
            <a:pPr marL="446088" indent="-446088"/>
            <a:r>
              <a:rPr lang="en-US" sz="2000" dirty="0">
                <a:effectLst/>
                <a:latin typeface="Times New Roman" panose="02020603050405020304" pitchFamily="18" charset="0"/>
                <a:ea typeface="Malgun Gothic" panose="020B0503020000020004" pitchFamily="34" charset="-127"/>
              </a:rPr>
              <a:t> Related SA1 service requirements: </a:t>
            </a:r>
          </a:p>
          <a:p>
            <a:pPr lvl="1"/>
            <a:r>
              <a:rPr lang="en-US" sz="2000" dirty="0">
                <a:latin typeface="Times New Roman" panose="02020603050405020304" pitchFamily="18" charset="0"/>
                <a:ea typeface="Malgun Gothic" panose="020B0503020000020004" pitchFamily="34" charset="-127"/>
              </a:rPr>
              <a:t>SMARTER (R15) – TR 22.864 (clause 5.1) / TS 22.261</a:t>
            </a:r>
          </a:p>
          <a:p>
            <a:pPr marL="720725" lvl="1" indent="0">
              <a:buNone/>
            </a:pPr>
            <a:r>
              <a:rPr lang="en-GB" sz="1800" i="1" dirty="0">
                <a:solidFill>
                  <a:srgbClr val="FF0000"/>
                </a:solidFill>
              </a:rPr>
              <a:t>The 5G system shall support a mechanism for the VPLMN, as authorized by the HPLMN, to assign a UE to a network slice with the needed services or to a default network slice.</a:t>
            </a:r>
            <a:endParaRPr lang="en-US" sz="1800" i="1" dirty="0">
              <a:solidFill>
                <a:srgbClr val="FF0000"/>
              </a:solidFill>
              <a:latin typeface="Times New Roman" panose="02020603050405020304" pitchFamily="18" charset="0"/>
              <a:ea typeface="Malgun Gothic" panose="020B0503020000020004" pitchFamily="34" charset="-127"/>
            </a:endParaRPr>
          </a:p>
          <a:p>
            <a:pPr lvl="1">
              <a:spcBef>
                <a:spcPts val="1200"/>
              </a:spcBef>
            </a:pPr>
            <a:r>
              <a:rPr lang="en-US" sz="2000" dirty="0">
                <a:effectLst/>
                <a:latin typeface="Times New Roman" panose="02020603050405020304" pitchFamily="18" charset="0"/>
                <a:ea typeface="Malgun Gothic" panose="020B0503020000020004" pitchFamily="34" charset="-127"/>
              </a:rPr>
              <a:t>EASNS (R18) - TR 22.835 (clause 5.5) / TS 22.261(CR 0505)</a:t>
            </a:r>
          </a:p>
          <a:p>
            <a:pPr marL="720725" lvl="1" indent="0">
              <a:spcBef>
                <a:spcPts val="1200"/>
              </a:spcBef>
              <a:buNone/>
            </a:pPr>
            <a:r>
              <a:rPr lang="en-GB" sz="1800" i="1" dirty="0">
                <a:solidFill>
                  <a:srgbClr val="FF0000"/>
                </a:solidFill>
              </a:rPr>
              <a:t>For a roaming UE activating a service/application requiring a network slice not offered by the serving network but available in the area from other network(s), the HPLMN shall be able to provide the UE with prioritization information of the VPLMNs with which the UE may register for the network slice.</a:t>
            </a:r>
            <a:endParaRPr lang="en-US" sz="1800" dirty="0">
              <a:effectLst/>
              <a:latin typeface="Times New Roman" panose="02020603050405020304" pitchFamily="18" charset="0"/>
              <a:ea typeface="Malgun Gothic" panose="020B0503020000020004" pitchFamily="34" charset="-127"/>
            </a:endParaRPr>
          </a:p>
          <a:p>
            <a:r>
              <a:rPr lang="en-US" sz="1800" dirty="0">
                <a:effectLst/>
                <a:latin typeface="Times New Roman" panose="02020603050405020304" pitchFamily="18" charset="0"/>
                <a:ea typeface="Times New Roman" panose="02020603050405020304" pitchFamily="18" charset="0"/>
              </a:rPr>
              <a:t>    These requirements are aligned with the basic principle as stated in TR 22.864 clause 5.1:</a:t>
            </a:r>
          </a:p>
          <a:p>
            <a:pPr marL="446088" indent="0">
              <a:buNone/>
            </a:pPr>
            <a:r>
              <a:rPr lang="en-GB" sz="1800" i="1" dirty="0">
                <a:solidFill>
                  <a:schemeClr val="bg1">
                    <a:lumMod val="50000"/>
                  </a:schemeClr>
                </a:solidFill>
              </a:rPr>
              <a:t>To guarantee a consistent user experience and support of services in case of roaming, slices composed of the same network functions should be available for the user in the VPLMN. Configuration of network slices and provisioning of proprietary functions will be based on agreements between operators. </a:t>
            </a:r>
            <a:endParaRPr lang="en-US" sz="1800" i="1" dirty="0">
              <a:solidFill>
                <a:schemeClr val="bg1">
                  <a:lumMod val="50000"/>
                </a:schemeClr>
              </a:solidFill>
            </a:endParaRPr>
          </a:p>
        </p:txBody>
      </p:sp>
    </p:spTree>
    <p:custDataLst>
      <p:custData r:id="rId1"/>
      <p:custData r:id="rId2"/>
    </p:custDataLst>
    <p:extLst>
      <p:ext uri="{BB962C8B-B14F-4D97-AF65-F5344CB8AC3E}">
        <p14:creationId xmlns:p14="http://schemas.microsoft.com/office/powerpoint/2010/main" val="8037707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530E3B7-5A67-48F4-82BF-02882396232E}"/>
              </a:ext>
            </a:extLst>
          </p:cNvPr>
          <p:cNvSpPr>
            <a:spLocks noGrp="1"/>
          </p:cNvSpPr>
          <p:nvPr>
            <p:ph type="title"/>
          </p:nvPr>
        </p:nvSpPr>
        <p:spPr>
          <a:xfrm>
            <a:off x="479425" y="567690"/>
            <a:ext cx="10521950" cy="689610"/>
          </a:xfrm>
        </p:spPr>
        <p:txBody>
          <a:bodyPr/>
          <a:lstStyle/>
          <a:p>
            <a:pPr algn="ctr"/>
            <a:r>
              <a:rPr lang="en-US" sz="3600" dirty="0"/>
              <a:t>Question 1</a:t>
            </a:r>
            <a:endParaRPr lang="en-US" sz="3600" dirty="0">
              <a:solidFill>
                <a:srgbClr val="FF0000"/>
              </a:solidFill>
            </a:endParaRPr>
          </a:p>
        </p:txBody>
      </p:sp>
      <p:sp>
        <p:nvSpPr>
          <p:cNvPr id="11" name="Content Placeholder 10">
            <a:extLst>
              <a:ext uri="{FF2B5EF4-FFF2-40B4-BE49-F238E27FC236}">
                <a16:creationId xmlns:a16="http://schemas.microsoft.com/office/drawing/2014/main" id="{2E8E8F9E-D1C4-4C6A-B250-14307A886012}"/>
              </a:ext>
            </a:extLst>
          </p:cNvPr>
          <p:cNvSpPr>
            <a:spLocks noGrp="1"/>
          </p:cNvSpPr>
          <p:nvPr>
            <p:ph sz="quarter" idx="10"/>
          </p:nvPr>
        </p:nvSpPr>
        <p:spPr>
          <a:xfrm>
            <a:off x="239395" y="1547495"/>
            <a:ext cx="11233150" cy="1390015"/>
          </a:xfrm>
          <a:solidFill>
            <a:schemeClr val="accent6">
              <a:lumMod val="20000"/>
              <a:lumOff val="80000"/>
            </a:schemeClr>
          </a:solidFill>
        </p:spPr>
        <p:txBody>
          <a:bodyPr>
            <a:normAutofit lnSpcReduction="10000"/>
          </a:bodyPr>
          <a:lstStyle/>
          <a:p>
            <a:pPr>
              <a:lnSpc>
                <a:spcPct val="115000"/>
              </a:lnSpc>
              <a:spcBef>
                <a:spcPts val="0"/>
              </a:spcBef>
              <a:spcAft>
                <a:spcPts val="800"/>
              </a:spcAft>
            </a:pPr>
            <a:r>
              <a:rPr lang="aa-ET" sz="1800" dirty="0">
                <a:effectLst/>
                <a:latin typeface="Arial" panose="020B0604020202020204" pitchFamily="34" charset="0"/>
                <a:ea typeface="Calibri" panose="020F0502020204030204" pitchFamily="34" charset="0"/>
                <a:cs typeface="Cordia New" panose="020B0304020202020204" pitchFamily="34" charset="-34"/>
              </a:rPr>
              <a:t>Question 1: Would SA1 be able to provide any additional guidance regarding Scenario 1? In particular: </a:t>
            </a:r>
            <a:endParaRPr lang="aa-ET" sz="1800" dirty="0">
              <a:effectLst/>
              <a:latin typeface="Calibri" panose="020F0502020204030204" pitchFamily="34" charset="0"/>
              <a:ea typeface="Calibri" panose="020F0502020204030204" pitchFamily="34" charset="0"/>
              <a:cs typeface="Cordia New" panose="020B0304020202020204" pitchFamily="34" charset="-34"/>
            </a:endParaRPr>
          </a:p>
          <a:p>
            <a:pPr marL="628650" lvl="0" indent="-263525">
              <a:lnSpc>
                <a:spcPct val="115000"/>
              </a:lnSpc>
              <a:spcBef>
                <a:spcPts val="0"/>
              </a:spcBef>
              <a:buFont typeface="+mj-lt"/>
              <a:buAutoNum type="alphaLcParenR"/>
            </a:pPr>
            <a:r>
              <a:rPr lang="aa-ET" sz="1800" dirty="0">
                <a:effectLst/>
                <a:latin typeface="Arial" panose="020B0604020202020204" pitchFamily="34" charset="0"/>
                <a:ea typeface="Calibri" panose="020F0502020204030204" pitchFamily="34" charset="0"/>
                <a:cs typeface="Cordia New" panose="020B0304020202020204" pitchFamily="34" charset="-34"/>
              </a:rPr>
              <a:t>Whether the "</a:t>
            </a:r>
            <a:r>
              <a:rPr lang="aa-ET" sz="1800" i="1" dirty="0">
                <a:effectLst/>
                <a:latin typeface="Calibri" panose="020F0502020204030204" pitchFamily="34" charset="0"/>
                <a:ea typeface="Calibri" panose="020F0502020204030204" pitchFamily="34" charset="0"/>
                <a:cs typeface="Cordia New" panose="020B0304020202020204" pitchFamily="34" charset="-34"/>
              </a:rPr>
              <a:t>prioritization information</a:t>
            </a:r>
            <a:r>
              <a:rPr lang="aa-ET" sz="1800" dirty="0">
                <a:effectLst/>
                <a:latin typeface="Arial" panose="020B0604020202020204" pitchFamily="34" charset="0"/>
                <a:ea typeface="Calibri" panose="020F0502020204030204" pitchFamily="34" charset="0"/>
                <a:cs typeface="Cordia New" panose="020B0304020202020204" pitchFamily="34" charset="-34"/>
              </a:rPr>
              <a:t>" defines priorities between the </a:t>
            </a:r>
            <a:r>
              <a:rPr lang="aa-ET" sz="1800" dirty="0" err="1">
                <a:effectLst/>
                <a:latin typeface="Arial" panose="020B0604020202020204" pitchFamily="34" charset="0"/>
                <a:ea typeface="Calibri" panose="020F0502020204030204" pitchFamily="34" charset="0"/>
                <a:cs typeface="Cordia New" panose="020B0304020202020204" pitchFamily="34" charset="-34"/>
              </a:rPr>
              <a:t>PLMNs</a:t>
            </a:r>
            <a:r>
              <a:rPr lang="aa-ET" sz="1800" dirty="0">
                <a:effectLst/>
                <a:latin typeface="Arial" panose="020B0604020202020204" pitchFamily="34" charset="0"/>
                <a:ea typeface="Calibri" panose="020F0502020204030204" pitchFamily="34" charset="0"/>
                <a:cs typeface="Cordia New" panose="020B0304020202020204" pitchFamily="34" charset="-34"/>
              </a:rPr>
              <a:t> or between the slices?</a:t>
            </a:r>
            <a:endParaRPr lang="aa-ET" sz="1800" dirty="0">
              <a:effectLst/>
              <a:latin typeface="Calibri" panose="020F0502020204030204" pitchFamily="34" charset="0"/>
              <a:ea typeface="Calibri" panose="020F0502020204030204" pitchFamily="34" charset="0"/>
              <a:cs typeface="Cordia New" panose="020B0304020202020204" pitchFamily="34" charset="-34"/>
            </a:endParaRPr>
          </a:p>
          <a:p>
            <a:pPr marL="628650" lvl="0" indent="-263525">
              <a:lnSpc>
                <a:spcPct val="115000"/>
              </a:lnSpc>
              <a:spcBef>
                <a:spcPts val="0"/>
              </a:spcBef>
              <a:spcAft>
                <a:spcPts val="800"/>
              </a:spcAft>
              <a:buFont typeface="+mj-lt"/>
              <a:buAutoNum type="alphaLcParenR"/>
            </a:pPr>
            <a:r>
              <a:rPr lang="aa-ET" sz="1800" dirty="0">
                <a:effectLst/>
                <a:latin typeface="Arial" panose="020B0604020202020204" pitchFamily="34" charset="0"/>
                <a:ea typeface="Calibri" panose="020F0502020204030204" pitchFamily="34" charset="0"/>
                <a:cs typeface="Cordia New" panose="020B0304020202020204" pitchFamily="34" charset="-34"/>
              </a:rPr>
              <a:t>If the answer to a) is “between the slices”, should the prioritization of slices be determined by the network or by the UE?</a:t>
            </a:r>
            <a:endParaRPr lang="de-DE" sz="1800" dirty="0">
              <a:effectLst/>
              <a:latin typeface="Arial" panose="020B0604020202020204" pitchFamily="34" charset="0"/>
              <a:ea typeface="Calibri" panose="020F0502020204030204" pitchFamily="34" charset="0"/>
              <a:cs typeface="Cordia New" panose="020B0304020202020204" pitchFamily="34" charset="-34"/>
            </a:endParaRPr>
          </a:p>
        </p:txBody>
      </p:sp>
      <p:sp>
        <p:nvSpPr>
          <p:cNvPr id="2" name="TextBox 1"/>
          <p:cNvSpPr txBox="1"/>
          <p:nvPr/>
        </p:nvSpPr>
        <p:spPr>
          <a:xfrm>
            <a:off x="274320" y="3100704"/>
            <a:ext cx="11235690" cy="3191515"/>
          </a:xfrm>
          <a:prstGeom prst="rect">
            <a:avLst/>
          </a:prstGeom>
          <a:noFill/>
        </p:spPr>
        <p:txBody>
          <a:bodyPr wrap="square" rtlCol="0">
            <a:spAutoFit/>
          </a:bodyPr>
          <a:lstStyle/>
          <a:p>
            <a:pPr>
              <a:lnSpc>
                <a:spcPct val="105000"/>
              </a:lnSpc>
              <a:spcAft>
                <a:spcPts val="600"/>
              </a:spcAft>
            </a:pPr>
            <a:r>
              <a:rPr lang="en-GB" b="1" dirty="0"/>
              <a:t>Observation #1:</a:t>
            </a:r>
          </a:p>
          <a:p>
            <a:pPr marL="0" lvl="1">
              <a:lnSpc>
                <a:spcPct val="105000"/>
              </a:lnSpc>
              <a:spcBef>
                <a:spcPts val="0"/>
              </a:spcBef>
            </a:pPr>
            <a:r>
              <a:rPr lang="de-DE" dirty="0"/>
              <a:t>This is particularly related to R18 </a:t>
            </a:r>
            <a:r>
              <a:rPr lang="en-US" dirty="0">
                <a:ea typeface="Malgun Gothic" panose="020B0503020000020004" pitchFamily="34" charset="-127"/>
              </a:rPr>
              <a:t>EASNS - TR 22.835 (clause 5.5) / TS 22.261(CR 0505)</a:t>
            </a:r>
          </a:p>
          <a:p>
            <a:pPr marL="720725" lvl="1" indent="0">
              <a:lnSpc>
                <a:spcPct val="105000"/>
              </a:lnSpc>
              <a:spcBef>
                <a:spcPts val="0"/>
              </a:spcBef>
              <a:buNone/>
            </a:pPr>
            <a:r>
              <a:rPr lang="en-GB" sz="1600" i="1" dirty="0">
                <a:solidFill>
                  <a:srgbClr val="FF0000"/>
                </a:solidFill>
              </a:rPr>
              <a:t>For a roaming UE activating a service/application requiring a network slice not offered by the serving network but available in the area from other network(s), the HPLMN shall be able to provide the UE with prioritization information of the VPLMNs with which the UE may register for the network slice.</a:t>
            </a:r>
            <a:endParaRPr lang="en-US" sz="1600" dirty="0">
              <a:latin typeface="Times New Roman" panose="02020603050405020304" pitchFamily="18" charset="0"/>
              <a:ea typeface="Malgun Gothic" panose="020B0503020000020004" pitchFamily="34" charset="-127"/>
            </a:endParaRPr>
          </a:p>
          <a:p>
            <a:pPr marL="0" lvl="0" indent="0">
              <a:lnSpc>
                <a:spcPct val="105000"/>
              </a:lnSpc>
              <a:spcBef>
                <a:spcPts val="0"/>
              </a:spcBef>
              <a:spcAft>
                <a:spcPts val="600"/>
              </a:spcAft>
              <a:buNone/>
            </a:pPr>
            <a:r>
              <a:rPr lang="de-DE" dirty="0">
                <a:cs typeface="Cordia New" panose="020B0304020202020204" pitchFamily="34" charset="-34"/>
              </a:rPr>
              <a:t>and the "prioritization information" is intended for the priorities between the PLMNs. </a:t>
            </a:r>
            <a:endParaRPr lang="en-GB" dirty="0">
              <a:cs typeface="Cordia New" panose="020B0304020202020204" pitchFamily="34" charset="-34"/>
            </a:endParaRPr>
          </a:p>
          <a:p>
            <a:pPr marL="0" lvl="0" indent="0">
              <a:lnSpc>
                <a:spcPct val="105000"/>
              </a:lnSpc>
              <a:spcAft>
                <a:spcPts val="600"/>
              </a:spcAft>
              <a:buNone/>
            </a:pPr>
            <a:r>
              <a:rPr lang="en-GB" b="1" dirty="0">
                <a:cs typeface="Cordia New" panose="020B0304020202020204" pitchFamily="34" charset="-34"/>
              </a:rPr>
              <a:t>Proposal #1:</a:t>
            </a:r>
          </a:p>
          <a:p>
            <a:pPr marL="0" lvl="0" indent="0">
              <a:lnSpc>
                <a:spcPct val="105000"/>
              </a:lnSpc>
              <a:spcAft>
                <a:spcPts val="0"/>
              </a:spcAft>
              <a:buNone/>
            </a:pPr>
            <a:r>
              <a:rPr lang="en-GB" dirty="0">
                <a:cs typeface="Cordia New" panose="020B0304020202020204" pitchFamily="34" charset="-34"/>
              </a:rPr>
              <a:t>Answer</a:t>
            </a:r>
            <a:r>
              <a:rPr lang="de-DE" dirty="0">
                <a:cs typeface="Cordia New" panose="020B0304020202020204" pitchFamily="34" charset="-34"/>
              </a:rPr>
              <a:t> 1:</a:t>
            </a:r>
          </a:p>
          <a:p>
            <a:pPr marL="0" indent="0">
              <a:lnSpc>
                <a:spcPct val="105000"/>
              </a:lnSpc>
              <a:spcAft>
                <a:spcPts val="0"/>
              </a:spcAft>
              <a:buNone/>
            </a:pPr>
            <a:r>
              <a:rPr lang="de-DE" dirty="0">
                <a:latin typeface="Arial"/>
                <a:cs typeface="Cordia New"/>
              </a:rPr>
              <a:t>a)</a:t>
            </a:r>
            <a:r>
              <a:rPr lang="en-GB" dirty="0">
                <a:latin typeface="Times New Roman"/>
                <a:ea typeface="Malgun Gothic"/>
                <a:cs typeface="Times New Roman"/>
              </a:rPr>
              <a:t> </a:t>
            </a:r>
            <a:r>
              <a:rPr lang="de-DE" dirty="0">
                <a:latin typeface="Arial"/>
                <a:cs typeface="Cordia New"/>
              </a:rPr>
              <a:t>The prioritization information is about </a:t>
            </a:r>
            <a:r>
              <a:rPr lang="de-DE" dirty="0">
                <a:cs typeface="Cordia New" panose="020B0304020202020204" pitchFamily="34" charset="-34"/>
              </a:rPr>
              <a:t>the priorities between the PLMNs.</a:t>
            </a:r>
            <a:endParaRPr lang="de-DE" dirty="0">
              <a:latin typeface="Arial"/>
              <a:cs typeface="Cordia New"/>
            </a:endParaRPr>
          </a:p>
          <a:p>
            <a:pPr marL="0" lvl="0" indent="0">
              <a:lnSpc>
                <a:spcPct val="105000"/>
              </a:lnSpc>
              <a:spcAft>
                <a:spcPts val="0"/>
              </a:spcAft>
              <a:buNone/>
            </a:pPr>
            <a:r>
              <a:rPr lang="de-DE" dirty="0">
                <a:cs typeface="Cordia New" panose="020B0304020202020204" pitchFamily="34" charset="-34"/>
              </a:rPr>
              <a:t>b) n/a</a:t>
            </a:r>
            <a:endParaRPr lang="en-GB" dirty="0"/>
          </a:p>
        </p:txBody>
      </p:sp>
    </p:spTree>
    <p:custDataLst>
      <p:custData r:id="rId1"/>
      <p:custData r:id="rId2"/>
    </p:custDataLst>
    <p:extLst>
      <p:ext uri="{BB962C8B-B14F-4D97-AF65-F5344CB8AC3E}">
        <p14:creationId xmlns:p14="http://schemas.microsoft.com/office/powerpoint/2010/main" val="37099599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530E3B7-5A67-48F4-82BF-02882396232E}"/>
              </a:ext>
            </a:extLst>
          </p:cNvPr>
          <p:cNvSpPr>
            <a:spLocks noGrp="1"/>
          </p:cNvSpPr>
          <p:nvPr>
            <p:ph type="title"/>
          </p:nvPr>
        </p:nvSpPr>
        <p:spPr>
          <a:xfrm>
            <a:off x="479425" y="567690"/>
            <a:ext cx="10493375" cy="689610"/>
          </a:xfrm>
        </p:spPr>
        <p:txBody>
          <a:bodyPr/>
          <a:lstStyle/>
          <a:p>
            <a:pPr algn="ctr"/>
            <a:r>
              <a:rPr lang="en-US" sz="3600" dirty="0"/>
              <a:t>Question 2</a:t>
            </a:r>
            <a:endParaRPr lang="en-US" sz="3600" dirty="0">
              <a:solidFill>
                <a:srgbClr val="FF0000"/>
              </a:solidFill>
            </a:endParaRPr>
          </a:p>
        </p:txBody>
      </p:sp>
      <p:sp>
        <p:nvSpPr>
          <p:cNvPr id="11" name="Content Placeholder 10">
            <a:extLst>
              <a:ext uri="{FF2B5EF4-FFF2-40B4-BE49-F238E27FC236}">
                <a16:creationId xmlns:a16="http://schemas.microsoft.com/office/drawing/2014/main" id="{2E8E8F9E-D1C4-4C6A-B250-14307A886012}"/>
              </a:ext>
            </a:extLst>
          </p:cNvPr>
          <p:cNvSpPr>
            <a:spLocks noGrp="1"/>
          </p:cNvSpPr>
          <p:nvPr>
            <p:ph sz="quarter" idx="10"/>
          </p:nvPr>
        </p:nvSpPr>
        <p:spPr>
          <a:xfrm>
            <a:off x="239395" y="1547495"/>
            <a:ext cx="11233150" cy="967105"/>
          </a:xfrm>
          <a:solidFill>
            <a:schemeClr val="accent6">
              <a:lumMod val="20000"/>
              <a:lumOff val="80000"/>
            </a:schemeClr>
          </a:solidFill>
        </p:spPr>
        <p:txBody>
          <a:bodyPr>
            <a:normAutofit/>
          </a:bodyPr>
          <a:lstStyle/>
          <a:p>
            <a:pPr>
              <a:lnSpc>
                <a:spcPct val="107000"/>
              </a:lnSpc>
              <a:spcAft>
                <a:spcPts val="800"/>
              </a:spcAft>
            </a:pPr>
            <a:r>
              <a:rPr lang="aa-ET" sz="1800" dirty="0">
                <a:latin typeface="Arial" panose="020B0604020202020204" pitchFamily="34" charset="0"/>
                <a:ea typeface="Calibri" panose="020F0502020204030204" pitchFamily="34" charset="0"/>
                <a:cs typeface="Cordia New" panose="020B0304020202020204" pitchFamily="34" charset="-34"/>
              </a:rPr>
              <a:t>Question 2: Should a slice determined according to Scenario 2 be considered as being offered by the serving network or not? If yes, then is the slice determined from the non-default URSP rule to be considered as higher priority than the slice determined from the default URSP rule?</a:t>
            </a:r>
            <a:endParaRPr lang="en-US" sz="1800" dirty="0">
              <a:latin typeface="Arial" panose="020B0604020202020204" pitchFamily="34" charset="0"/>
              <a:ea typeface="Calibri" panose="020F0502020204030204" pitchFamily="34" charset="0"/>
              <a:cs typeface="Cordia New" panose="020B0304020202020204" pitchFamily="34" charset="-34"/>
            </a:endParaRPr>
          </a:p>
        </p:txBody>
      </p:sp>
      <p:sp>
        <p:nvSpPr>
          <p:cNvPr id="2" name="TextBox 1"/>
          <p:cNvSpPr txBox="1"/>
          <p:nvPr/>
        </p:nvSpPr>
        <p:spPr>
          <a:xfrm>
            <a:off x="236855" y="2609214"/>
            <a:ext cx="11235690" cy="3607141"/>
          </a:xfrm>
          <a:prstGeom prst="rect">
            <a:avLst/>
          </a:prstGeom>
          <a:noFill/>
        </p:spPr>
        <p:txBody>
          <a:bodyPr wrap="square" rtlCol="0">
            <a:spAutoFit/>
          </a:bodyPr>
          <a:lstStyle/>
          <a:p>
            <a:pPr>
              <a:lnSpc>
                <a:spcPct val="105000"/>
              </a:lnSpc>
              <a:spcAft>
                <a:spcPts val="300"/>
              </a:spcAft>
            </a:pPr>
            <a:r>
              <a:rPr lang="en-GB" sz="1600" b="1" dirty="0"/>
              <a:t>Observation #2:</a:t>
            </a:r>
          </a:p>
          <a:p>
            <a:pPr marL="0" lvl="1">
              <a:lnSpc>
                <a:spcPct val="105000"/>
              </a:lnSpc>
              <a:spcBef>
                <a:spcPts val="0"/>
              </a:spcBef>
            </a:pPr>
            <a:r>
              <a:rPr lang="de-DE" sz="1600" dirty="0"/>
              <a:t>This is particularly related to R15 </a:t>
            </a:r>
            <a:r>
              <a:rPr lang="en-US" sz="1600" dirty="0">
                <a:ea typeface="Malgun Gothic" panose="020B0503020000020004" pitchFamily="34" charset="-127"/>
              </a:rPr>
              <a:t>SMARTER – TR 22.864 (clause 5.1) / TS 22.261</a:t>
            </a:r>
          </a:p>
          <a:p>
            <a:pPr marL="720725" lvl="1" indent="0">
              <a:lnSpc>
                <a:spcPct val="105000"/>
              </a:lnSpc>
              <a:spcBef>
                <a:spcPts val="0"/>
              </a:spcBef>
              <a:buNone/>
            </a:pPr>
            <a:r>
              <a:rPr lang="en-US" sz="1600" i="1" dirty="0">
                <a:solidFill>
                  <a:srgbClr val="FF0000"/>
                </a:solidFill>
              </a:rPr>
              <a:t>The 5G system shall support a mechanism for the VPLMN, as authorized by the HPLMN, to assign a UE to a network slice with the needed services or to a default network slice</a:t>
            </a:r>
            <a:r>
              <a:rPr lang="en-GB" sz="1600" i="1" dirty="0">
                <a:solidFill>
                  <a:srgbClr val="FF0000"/>
                </a:solidFill>
              </a:rPr>
              <a:t>.</a:t>
            </a:r>
            <a:endParaRPr lang="en-US" sz="1600" dirty="0">
              <a:latin typeface="Times New Roman" panose="02020603050405020304" pitchFamily="18" charset="0"/>
              <a:ea typeface="Malgun Gothic" panose="020B0503020000020004" pitchFamily="34" charset="-127"/>
            </a:endParaRPr>
          </a:p>
          <a:p>
            <a:pPr marL="0" lvl="0" indent="0">
              <a:lnSpc>
                <a:spcPct val="105000"/>
              </a:lnSpc>
              <a:spcBef>
                <a:spcPts val="0"/>
              </a:spcBef>
              <a:spcAft>
                <a:spcPts val="600"/>
              </a:spcAft>
              <a:buNone/>
            </a:pPr>
            <a:r>
              <a:rPr lang="de-DE" sz="1600" dirty="0">
                <a:cs typeface="Cordia New" panose="020B0304020202020204" pitchFamily="34" charset="-34"/>
              </a:rPr>
              <a:t>and </a:t>
            </a:r>
            <a:r>
              <a:rPr lang="en-US" sz="1600" dirty="0">
                <a:cs typeface="Cordia New" panose="020B0304020202020204" pitchFamily="34" charset="-34"/>
              </a:rPr>
              <a:t>a slice determined according to Scenario 2 should be considered as being provided by the serving network, as authorized by the HPLMN</a:t>
            </a:r>
            <a:r>
              <a:rPr lang="de-DE" sz="1600" dirty="0">
                <a:cs typeface="Cordia New" panose="020B0304020202020204" pitchFamily="34" charset="-34"/>
              </a:rPr>
              <a:t>. </a:t>
            </a:r>
            <a:endParaRPr lang="en-GB" sz="1600" dirty="0">
              <a:cs typeface="Cordia New" panose="020B0304020202020204" pitchFamily="34" charset="-34"/>
            </a:endParaRPr>
          </a:p>
          <a:p>
            <a:pPr marL="0" lvl="0" indent="0">
              <a:lnSpc>
                <a:spcPct val="105000"/>
              </a:lnSpc>
              <a:spcAft>
                <a:spcPts val="300"/>
              </a:spcAft>
              <a:buNone/>
            </a:pPr>
            <a:r>
              <a:rPr lang="en-GB" sz="1600" b="1" dirty="0">
                <a:cs typeface="Cordia New" panose="020B0304020202020204" pitchFamily="34" charset="-34"/>
              </a:rPr>
              <a:t>Proposal #2:</a:t>
            </a:r>
          </a:p>
          <a:p>
            <a:pPr marL="0" lvl="0" indent="0">
              <a:lnSpc>
                <a:spcPct val="105000"/>
              </a:lnSpc>
              <a:spcAft>
                <a:spcPts val="0"/>
              </a:spcAft>
              <a:buNone/>
            </a:pPr>
            <a:r>
              <a:rPr lang="en-GB" sz="1600" dirty="0">
                <a:cs typeface="Cordia New" panose="020B0304020202020204" pitchFamily="34" charset="-34"/>
              </a:rPr>
              <a:t>Answer</a:t>
            </a:r>
            <a:r>
              <a:rPr lang="de-DE" sz="1600" dirty="0">
                <a:cs typeface="Cordia New" panose="020B0304020202020204" pitchFamily="34" charset="-34"/>
              </a:rPr>
              <a:t> 2: </a:t>
            </a:r>
            <a:r>
              <a:rPr lang="en-US" sz="1600" dirty="0">
                <a:latin typeface="Arial"/>
                <a:cs typeface="Cordia New"/>
              </a:rPr>
              <a:t>A slice determined according to Scenario 2 can be considered as being provided by the serving network, as authorized by the HPLMN. SA1 has no specific requirement regarding the priority between the slice determined from </a:t>
            </a:r>
            <a:r>
              <a:rPr lang="aa-ET" sz="1600" dirty="0">
                <a:ea typeface="Calibri" panose="020F0502020204030204" pitchFamily="34" charset="0"/>
                <a:cs typeface="Cordia New" panose="020B0304020202020204" pitchFamily="34" charset="-34"/>
              </a:rPr>
              <a:t>the non-default URSP rule </a:t>
            </a:r>
            <a:r>
              <a:rPr lang="en-GB" sz="1600" dirty="0">
                <a:ea typeface="Calibri" panose="020F0502020204030204" pitchFamily="34" charset="0"/>
                <a:cs typeface="Cordia New" panose="020B0304020202020204" pitchFamily="34" charset="-34"/>
              </a:rPr>
              <a:t>and</a:t>
            </a:r>
            <a:r>
              <a:rPr lang="aa-ET" sz="1600" dirty="0">
                <a:ea typeface="Calibri" panose="020F0502020204030204" pitchFamily="34" charset="0"/>
                <a:cs typeface="Cordia New" panose="020B0304020202020204" pitchFamily="34" charset="-34"/>
              </a:rPr>
              <a:t> </a:t>
            </a:r>
            <a:r>
              <a:rPr lang="en-GB" sz="1600" dirty="0">
                <a:ea typeface="Calibri" panose="020F0502020204030204" pitchFamily="34" charset="0"/>
                <a:cs typeface="Cordia New" panose="020B0304020202020204" pitchFamily="34" charset="-34"/>
              </a:rPr>
              <a:t>the one from </a:t>
            </a:r>
            <a:r>
              <a:rPr lang="aa-ET" sz="1600" dirty="0">
                <a:ea typeface="Calibri" panose="020F0502020204030204" pitchFamily="34" charset="0"/>
                <a:cs typeface="Cordia New" panose="020B0304020202020204" pitchFamily="34" charset="-34"/>
              </a:rPr>
              <a:t>the default URSP rule</a:t>
            </a:r>
            <a:r>
              <a:rPr lang="en-GB" sz="1600" dirty="0">
                <a:ea typeface="Calibri" panose="020F0502020204030204" pitchFamily="34" charset="0"/>
                <a:cs typeface="Cordia New" panose="020B0304020202020204" pitchFamily="34" charset="-34"/>
              </a:rPr>
              <a:t>. However, SA1 believes it is down to HPLMN’s authorisation, as stated in </a:t>
            </a:r>
            <a:r>
              <a:rPr lang="en-US" sz="1600" dirty="0">
                <a:latin typeface="Arial"/>
                <a:cs typeface="Cordia New"/>
              </a:rPr>
              <a:t>the following requirement in TS 22.261:</a:t>
            </a:r>
          </a:p>
          <a:p>
            <a:pPr marL="263525">
              <a:lnSpc>
                <a:spcPct val="105000"/>
              </a:lnSpc>
              <a:spcAft>
                <a:spcPts val="0"/>
              </a:spcAft>
            </a:pPr>
            <a:r>
              <a:rPr lang="en-US" sz="1600" i="1" dirty="0">
                <a:solidFill>
                  <a:srgbClr val="FF0000"/>
                </a:solidFill>
              </a:rPr>
              <a:t>The 5G system shall support a mechanism for the VPLMN, as authorized by the HPLMN, to assign a UE to a network slice with the needed services or to a default network slice</a:t>
            </a:r>
            <a:r>
              <a:rPr lang="en-GB" sz="1600" i="1" dirty="0">
                <a:solidFill>
                  <a:srgbClr val="FF0000"/>
                </a:solidFill>
              </a:rPr>
              <a:t>.</a:t>
            </a:r>
            <a:endParaRPr lang="en-US" sz="1600" dirty="0">
              <a:latin typeface="Times New Roman" panose="02020603050405020304" pitchFamily="18" charset="0"/>
              <a:ea typeface="Malgun Gothic" panose="020B0503020000020004" pitchFamily="34" charset="-127"/>
            </a:endParaRPr>
          </a:p>
        </p:txBody>
      </p:sp>
    </p:spTree>
    <p:custDataLst>
      <p:custData r:id="rId1"/>
      <p:custData r:id="rId2"/>
    </p:custDataLst>
    <p:extLst>
      <p:ext uri="{BB962C8B-B14F-4D97-AF65-F5344CB8AC3E}">
        <p14:creationId xmlns:p14="http://schemas.microsoft.com/office/powerpoint/2010/main" val="42930931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530E3B7-5A67-48F4-82BF-02882396232E}"/>
              </a:ext>
            </a:extLst>
          </p:cNvPr>
          <p:cNvSpPr>
            <a:spLocks noGrp="1"/>
          </p:cNvSpPr>
          <p:nvPr>
            <p:ph type="title"/>
          </p:nvPr>
        </p:nvSpPr>
        <p:spPr>
          <a:xfrm>
            <a:off x="479425" y="567690"/>
            <a:ext cx="10521950" cy="689610"/>
          </a:xfrm>
        </p:spPr>
        <p:txBody>
          <a:bodyPr/>
          <a:lstStyle/>
          <a:p>
            <a:r>
              <a:rPr lang="en-US" dirty="0"/>
              <a:t>Question 3</a:t>
            </a:r>
            <a:endParaRPr lang="en-US" dirty="0">
              <a:solidFill>
                <a:srgbClr val="FF0000"/>
              </a:solidFill>
            </a:endParaRPr>
          </a:p>
        </p:txBody>
      </p:sp>
      <p:sp>
        <p:nvSpPr>
          <p:cNvPr id="11" name="Content Placeholder 10">
            <a:extLst>
              <a:ext uri="{FF2B5EF4-FFF2-40B4-BE49-F238E27FC236}">
                <a16:creationId xmlns:a16="http://schemas.microsoft.com/office/drawing/2014/main" id="{2E8E8F9E-D1C4-4C6A-B250-14307A886012}"/>
              </a:ext>
            </a:extLst>
          </p:cNvPr>
          <p:cNvSpPr>
            <a:spLocks noGrp="1"/>
          </p:cNvSpPr>
          <p:nvPr>
            <p:ph sz="quarter" idx="10"/>
          </p:nvPr>
        </p:nvSpPr>
        <p:spPr>
          <a:xfrm>
            <a:off x="239395" y="1536065"/>
            <a:ext cx="11233150" cy="1184275"/>
          </a:xfrm>
          <a:solidFill>
            <a:schemeClr val="accent6">
              <a:lumMod val="20000"/>
              <a:lumOff val="80000"/>
            </a:schemeClr>
          </a:solidFill>
        </p:spPr>
        <p:txBody>
          <a:bodyPr>
            <a:normAutofit fontScale="85000" lnSpcReduction="10000"/>
          </a:bodyPr>
          <a:lstStyle/>
          <a:p>
            <a:pPr>
              <a:lnSpc>
                <a:spcPct val="107000"/>
              </a:lnSpc>
              <a:spcBef>
                <a:spcPts val="0"/>
              </a:spcBef>
              <a:spcAft>
                <a:spcPts val="600"/>
              </a:spcAft>
            </a:pPr>
            <a:r>
              <a:rPr lang="aa-ET" sz="1800" dirty="0">
                <a:latin typeface="Arial" panose="020B0604020202020204" pitchFamily="34" charset="0"/>
                <a:ea typeface="Calibri" panose="020F0502020204030204" pitchFamily="34" charset="0"/>
                <a:cs typeface="Cordia New" panose="020B0304020202020204" pitchFamily="34" charset="-34"/>
              </a:rPr>
              <a:t>Question 3: Would SA1 be able to provide any additional guidance regarding the interaction between legacy PLMN selection prioritization and new prioritization information for slice based PLMN selection? In particular:</a:t>
            </a:r>
            <a:endParaRPr lang="aa-ET" sz="1800" dirty="0">
              <a:latin typeface="Calibri" panose="020F0502020204030204" pitchFamily="34" charset="0"/>
              <a:ea typeface="Calibri" panose="020F0502020204030204" pitchFamily="34" charset="0"/>
              <a:cs typeface="Cordia New" panose="020B0304020202020204" pitchFamily="34" charset="-34"/>
            </a:endParaRPr>
          </a:p>
          <a:p>
            <a:pPr marL="536575" lvl="0" indent="-273050">
              <a:lnSpc>
                <a:spcPct val="107000"/>
              </a:lnSpc>
              <a:spcBef>
                <a:spcPts val="0"/>
              </a:spcBef>
              <a:buFont typeface="+mj-lt"/>
              <a:buAutoNum type="alphaLcParenR"/>
            </a:pPr>
            <a:r>
              <a:rPr lang="aa-ET" sz="1800" dirty="0">
                <a:latin typeface="Arial" panose="020B0604020202020204" pitchFamily="34" charset="0"/>
                <a:ea typeface="Calibri" panose="020F0502020204030204" pitchFamily="34" charset="0"/>
                <a:cs typeface="Cordia New" panose="020B0304020202020204" pitchFamily="34" charset="-34"/>
              </a:rPr>
              <a:t>which list has a higher priority while performing PLMN selection?; </a:t>
            </a:r>
            <a:endParaRPr lang="aa-ET" sz="1800" dirty="0">
              <a:latin typeface="Calibri" panose="020F0502020204030204" pitchFamily="34" charset="0"/>
              <a:ea typeface="Calibri" panose="020F0502020204030204" pitchFamily="34" charset="0"/>
              <a:cs typeface="Cordia New" panose="020B0304020202020204" pitchFamily="34" charset="-34"/>
            </a:endParaRPr>
          </a:p>
          <a:p>
            <a:pPr marL="536575" lvl="0" indent="-273050">
              <a:lnSpc>
                <a:spcPct val="107000"/>
              </a:lnSpc>
              <a:spcAft>
                <a:spcPts val="800"/>
              </a:spcAft>
              <a:buFont typeface="+mj-lt"/>
              <a:buAutoNum type="alphaLcParenR"/>
            </a:pPr>
            <a:r>
              <a:rPr lang="aa-ET" sz="1800" dirty="0">
                <a:latin typeface="Arial" panose="020B0604020202020204" pitchFamily="34" charset="0"/>
                <a:ea typeface="Calibri" panose="020F0502020204030204" pitchFamily="34" charset="0"/>
                <a:cs typeface="Cordia New" panose="020B0304020202020204" pitchFamily="34" charset="-34"/>
              </a:rPr>
              <a:t>does the trigger to perform SOR apply when the UE uses slice-based PLMN selection?</a:t>
            </a:r>
            <a:endParaRPr lang="aa-ET" sz="1800" dirty="0">
              <a:latin typeface="Calibri" panose="020F0502020204030204" pitchFamily="34" charset="0"/>
              <a:ea typeface="Calibri" panose="020F0502020204030204" pitchFamily="34" charset="0"/>
              <a:cs typeface="Cordia New" panose="020B0304020202020204" pitchFamily="34" charset="-34"/>
            </a:endParaRPr>
          </a:p>
        </p:txBody>
      </p:sp>
      <p:sp>
        <p:nvSpPr>
          <p:cNvPr id="2" name="TextBox 1"/>
          <p:cNvSpPr txBox="1"/>
          <p:nvPr/>
        </p:nvSpPr>
        <p:spPr>
          <a:xfrm>
            <a:off x="236855" y="2803524"/>
            <a:ext cx="11235690" cy="3647152"/>
          </a:xfrm>
          <a:prstGeom prst="rect">
            <a:avLst/>
          </a:prstGeom>
          <a:noFill/>
        </p:spPr>
        <p:txBody>
          <a:bodyPr wrap="square" rtlCol="0">
            <a:spAutoFit/>
          </a:bodyPr>
          <a:lstStyle/>
          <a:p>
            <a:pPr>
              <a:lnSpc>
                <a:spcPct val="105000"/>
              </a:lnSpc>
              <a:spcAft>
                <a:spcPts val="600"/>
              </a:spcAft>
            </a:pPr>
            <a:r>
              <a:rPr lang="en-GB" sz="1600" b="1" dirty="0"/>
              <a:t>Observation #3:</a:t>
            </a:r>
          </a:p>
          <a:p>
            <a:pPr marL="0" lvl="1">
              <a:lnSpc>
                <a:spcPct val="105000"/>
              </a:lnSpc>
              <a:spcBef>
                <a:spcPts val="0"/>
              </a:spcBef>
            </a:pPr>
            <a:r>
              <a:rPr lang="en-GB" sz="1600" dirty="0"/>
              <a:t>To minimize the impact on the legacy UEs, it is </a:t>
            </a:r>
            <a:r>
              <a:rPr lang="en-US" sz="1600" dirty="0"/>
              <a:t>preferred to decouple the slice-based PLMN selection from the legacy PLMN selection</a:t>
            </a:r>
            <a:r>
              <a:rPr lang="de-DE" sz="1600" dirty="0">
                <a:cs typeface="Cordia New" panose="020B0304020202020204" pitchFamily="34" charset="-34"/>
              </a:rPr>
              <a:t>. Note this is </a:t>
            </a:r>
            <a:r>
              <a:rPr lang="en-US" sz="1600" dirty="0">
                <a:cs typeface="Cordia New" panose="020B0304020202020204" pitchFamily="34" charset="-34"/>
              </a:rPr>
              <a:t>generally agreed in CT1 discussion on this topic.</a:t>
            </a:r>
            <a:endParaRPr lang="de-DE" sz="1600" dirty="0">
              <a:cs typeface="Cordia New" panose="020B0304020202020204" pitchFamily="34" charset="-34"/>
            </a:endParaRPr>
          </a:p>
          <a:p>
            <a:pPr marL="0" lvl="1">
              <a:lnSpc>
                <a:spcPct val="105000"/>
              </a:lnSpc>
              <a:spcBef>
                <a:spcPts val="0"/>
              </a:spcBef>
            </a:pPr>
            <a:r>
              <a:rPr lang="en-US" sz="1600" dirty="0">
                <a:cs typeface="Cordia New" panose="020B0304020202020204" pitchFamily="34" charset="-34"/>
              </a:rPr>
              <a:t>SOR allows the HPLMN to steer a UE to a VPLMN on which the HPLMN wants the UE to register, when the UE registers on another VPLMN. This capability can be needed for reasons e.g. reselection to a higher priority PLMN based on business arrangements.</a:t>
            </a:r>
            <a:endParaRPr lang="en-GB" sz="1600" dirty="0">
              <a:cs typeface="Cordia New" panose="020B0304020202020204" pitchFamily="34" charset="-34"/>
            </a:endParaRPr>
          </a:p>
          <a:p>
            <a:pPr marL="0" lvl="0" indent="0">
              <a:lnSpc>
                <a:spcPct val="105000"/>
              </a:lnSpc>
              <a:spcBef>
                <a:spcPts val="600"/>
              </a:spcBef>
              <a:spcAft>
                <a:spcPts val="600"/>
              </a:spcAft>
              <a:buNone/>
            </a:pPr>
            <a:r>
              <a:rPr lang="en-GB" sz="1600" b="1" dirty="0">
                <a:cs typeface="Cordia New" panose="020B0304020202020204" pitchFamily="34" charset="-34"/>
              </a:rPr>
              <a:t>Proposal #3:</a:t>
            </a:r>
          </a:p>
          <a:p>
            <a:pPr marL="0" lvl="0" indent="0">
              <a:lnSpc>
                <a:spcPct val="105000"/>
              </a:lnSpc>
              <a:spcAft>
                <a:spcPts val="0"/>
              </a:spcAft>
              <a:buNone/>
            </a:pPr>
            <a:r>
              <a:rPr lang="en-GB" sz="1600" dirty="0">
                <a:cs typeface="Cordia New" panose="020B0304020202020204" pitchFamily="34" charset="-34"/>
              </a:rPr>
              <a:t>Answer</a:t>
            </a:r>
            <a:r>
              <a:rPr lang="de-DE" sz="1600" dirty="0">
                <a:cs typeface="Cordia New" panose="020B0304020202020204" pitchFamily="34" charset="-34"/>
              </a:rPr>
              <a:t> 3: S</a:t>
            </a:r>
            <a:r>
              <a:rPr lang="en-US" sz="1600" dirty="0">
                <a:cs typeface="Cordia New" panose="020B0304020202020204" pitchFamily="34" charset="-34"/>
              </a:rPr>
              <a:t>lice-based PLMN selection is triggered when an application needs a specific slice, during which</a:t>
            </a:r>
            <a:r>
              <a:rPr lang="en-GB" sz="1600" dirty="0">
                <a:cs typeface="Cordia New" panose="020B0304020202020204" pitchFamily="34" charset="-34"/>
              </a:rPr>
              <a:t> the corresponding list has higher priority. When the specific slice is not needed, the list associated with the </a:t>
            </a:r>
            <a:r>
              <a:rPr lang="aa-ET" sz="1600" dirty="0">
                <a:ea typeface="Calibri" panose="020F0502020204030204" pitchFamily="34" charset="0"/>
                <a:cs typeface="Cordia New" panose="020B0304020202020204" pitchFamily="34" charset="-34"/>
              </a:rPr>
              <a:t>legacy PLMN selection</a:t>
            </a:r>
            <a:r>
              <a:rPr lang="en-GB" sz="1600" dirty="0">
                <a:ea typeface="Calibri" panose="020F0502020204030204" pitchFamily="34" charset="0"/>
                <a:cs typeface="Cordia New" panose="020B0304020202020204" pitchFamily="34" charset="-34"/>
              </a:rPr>
              <a:t> takes higher priority.</a:t>
            </a:r>
            <a:endParaRPr lang="en-GB" sz="1600" dirty="0">
              <a:cs typeface="Cordia New" panose="020B0304020202020204" pitchFamily="34" charset="-34"/>
            </a:endParaRPr>
          </a:p>
          <a:p>
            <a:pPr marL="457200" indent="-457200">
              <a:buAutoNum type="alphaLcParenR"/>
            </a:pPr>
            <a:r>
              <a:rPr lang="en-GB" sz="1600" dirty="0">
                <a:cs typeface="Cordia New" panose="020B0304020202020204" pitchFamily="34" charset="-34"/>
              </a:rPr>
              <a:t>When the slice-based VPLMN selection is enabled, the corresponding list has higher priority.</a:t>
            </a:r>
          </a:p>
          <a:p>
            <a:pPr marL="457200" indent="-457200">
              <a:buAutoNum type="alphaLcParenR"/>
            </a:pPr>
            <a:r>
              <a:rPr lang="en-US" sz="1600" dirty="0">
                <a:cs typeface="Cordia New" panose="020B0304020202020204" pitchFamily="34" charset="-34"/>
              </a:rPr>
              <a:t>SOR allows the HPLMN to steer a UE to a VPLMN on which the HPLMN wants the UE to register, e.g. based on business arrangements. So SOR applies even when the UE uses slice-based PLMN selection.</a:t>
            </a:r>
          </a:p>
        </p:txBody>
      </p:sp>
    </p:spTree>
    <p:custDataLst>
      <p:custData r:id="rId1"/>
      <p:custData r:id="rId2"/>
    </p:custDataLst>
    <p:extLst>
      <p:ext uri="{BB962C8B-B14F-4D97-AF65-F5344CB8AC3E}">
        <p14:creationId xmlns:p14="http://schemas.microsoft.com/office/powerpoint/2010/main" val="31760865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530E3B7-5A67-48F4-82BF-02882396232E}"/>
              </a:ext>
            </a:extLst>
          </p:cNvPr>
          <p:cNvSpPr>
            <a:spLocks noGrp="1"/>
          </p:cNvSpPr>
          <p:nvPr>
            <p:ph type="title"/>
          </p:nvPr>
        </p:nvSpPr>
        <p:spPr>
          <a:xfrm>
            <a:off x="479425" y="567690"/>
            <a:ext cx="10521950" cy="689610"/>
          </a:xfrm>
        </p:spPr>
        <p:txBody>
          <a:bodyPr/>
          <a:lstStyle/>
          <a:p>
            <a:r>
              <a:rPr lang="en-US" dirty="0"/>
              <a:t>Proposed way forward</a:t>
            </a:r>
            <a:endParaRPr lang="en-US" dirty="0">
              <a:solidFill>
                <a:srgbClr val="FF0000"/>
              </a:solidFill>
            </a:endParaRPr>
          </a:p>
        </p:txBody>
      </p:sp>
      <p:sp>
        <p:nvSpPr>
          <p:cNvPr id="11" name="Content Placeholder 10">
            <a:extLst>
              <a:ext uri="{FF2B5EF4-FFF2-40B4-BE49-F238E27FC236}">
                <a16:creationId xmlns:a16="http://schemas.microsoft.com/office/drawing/2014/main" id="{2E8E8F9E-D1C4-4C6A-B250-14307A886012}"/>
              </a:ext>
            </a:extLst>
          </p:cNvPr>
          <p:cNvSpPr>
            <a:spLocks noGrp="1"/>
          </p:cNvSpPr>
          <p:nvPr>
            <p:ph sz="quarter" idx="10"/>
          </p:nvPr>
        </p:nvSpPr>
        <p:spPr>
          <a:xfrm>
            <a:off x="239395" y="1536065"/>
            <a:ext cx="11233150" cy="932815"/>
          </a:xfrm>
          <a:solidFill>
            <a:schemeClr val="accent6">
              <a:lumMod val="20000"/>
              <a:lumOff val="80000"/>
            </a:schemeClr>
          </a:solidFill>
        </p:spPr>
        <p:txBody>
          <a:bodyPr>
            <a:noAutofit/>
          </a:bodyPr>
          <a:lstStyle/>
          <a:p>
            <a:pPr>
              <a:lnSpc>
                <a:spcPct val="120000"/>
              </a:lnSpc>
              <a:spcBef>
                <a:spcPts val="0"/>
              </a:spcBef>
              <a:spcAft>
                <a:spcPts val="0"/>
              </a:spcAft>
            </a:pPr>
            <a:r>
              <a:rPr lang="en-US" sz="1400" dirty="0">
                <a:latin typeface="Arial" panose="020B0604020202020204" pitchFamily="34" charset="0"/>
                <a:ea typeface="Calibri" panose="020F0502020204030204" pitchFamily="34" charset="0"/>
                <a:cs typeface="Cordia New" panose="020B0304020202020204" pitchFamily="34" charset="-34"/>
              </a:rPr>
              <a:t> LS on Slice based PLMN selection: </a:t>
            </a:r>
          </a:p>
          <a:p>
            <a:pPr marL="263525" indent="0">
              <a:lnSpc>
                <a:spcPct val="120000"/>
              </a:lnSpc>
              <a:spcBef>
                <a:spcPts val="0"/>
              </a:spcBef>
              <a:spcAft>
                <a:spcPts val="0"/>
              </a:spcAft>
              <a:buNone/>
            </a:pPr>
            <a:r>
              <a:rPr lang="en-GB" sz="1400" dirty="0">
                <a:latin typeface="Calibri" panose="020F0502020204030204" pitchFamily="34" charset="0"/>
                <a:ea typeface="Calibri" panose="020F0502020204030204" pitchFamily="34" charset="0"/>
                <a:cs typeface="Cordia New" panose="020B0304020202020204" pitchFamily="34" charset="-34"/>
              </a:rPr>
              <a:t>- </a:t>
            </a:r>
            <a:r>
              <a:rPr lang="en-US" sz="1400" dirty="0">
                <a:latin typeface="Calibri" panose="020F0502020204030204" pitchFamily="34" charset="0"/>
                <a:ea typeface="Calibri" panose="020F0502020204030204" pitchFamily="34" charset="0"/>
                <a:cs typeface="Cordia New" panose="020B0304020202020204" pitchFamily="34" charset="-34"/>
              </a:rPr>
              <a:t>The reply is essential for CT1 to be able to continue this work. </a:t>
            </a:r>
          </a:p>
          <a:p>
            <a:pPr marL="263525" indent="0">
              <a:lnSpc>
                <a:spcPct val="120000"/>
              </a:lnSpc>
              <a:spcBef>
                <a:spcPts val="0"/>
              </a:spcBef>
              <a:spcAft>
                <a:spcPts val="0"/>
              </a:spcAft>
              <a:buNone/>
            </a:pPr>
            <a:r>
              <a:rPr lang="en-US" sz="1400" dirty="0">
                <a:latin typeface="Calibri" panose="020F0502020204030204" pitchFamily="34" charset="0"/>
                <a:ea typeface="Calibri" panose="020F0502020204030204" pitchFamily="34" charset="0"/>
                <a:cs typeface="Cordia New" panose="020B0304020202020204" pitchFamily="34" charset="-34"/>
              </a:rPr>
              <a:t>- SA asked SA1 to exceptionally take any action needed to speed up the discussion.</a:t>
            </a:r>
          </a:p>
          <a:p>
            <a:pPr marL="263525" indent="0">
              <a:lnSpc>
                <a:spcPct val="120000"/>
              </a:lnSpc>
              <a:spcBef>
                <a:spcPts val="0"/>
              </a:spcBef>
              <a:spcAft>
                <a:spcPts val="0"/>
              </a:spcAft>
              <a:buNone/>
            </a:pPr>
            <a:endParaRPr lang="aa-ET" sz="1400" dirty="0">
              <a:latin typeface="Calibri" panose="020F0502020204030204" pitchFamily="34" charset="0"/>
              <a:ea typeface="Calibri" panose="020F0502020204030204" pitchFamily="34" charset="0"/>
              <a:cs typeface="Cordia New" panose="020B0304020202020204" pitchFamily="34" charset="-34"/>
            </a:endParaRPr>
          </a:p>
        </p:txBody>
      </p:sp>
      <p:sp>
        <p:nvSpPr>
          <p:cNvPr id="2" name="TextBox 1"/>
          <p:cNvSpPr txBox="1"/>
          <p:nvPr/>
        </p:nvSpPr>
        <p:spPr>
          <a:xfrm>
            <a:off x="236855" y="2667635"/>
            <a:ext cx="11235690" cy="3761030"/>
          </a:xfrm>
          <a:prstGeom prst="rect">
            <a:avLst/>
          </a:prstGeom>
          <a:noFill/>
        </p:spPr>
        <p:txBody>
          <a:bodyPr wrap="square" rtlCol="0">
            <a:spAutoFit/>
          </a:bodyPr>
          <a:lstStyle/>
          <a:p>
            <a:pPr>
              <a:lnSpc>
                <a:spcPct val="105000"/>
              </a:lnSpc>
              <a:spcAft>
                <a:spcPts val="600"/>
              </a:spcAft>
            </a:pPr>
            <a:r>
              <a:rPr lang="en-GB" sz="1400" b="1" dirty="0"/>
              <a:t>Basic Principle: </a:t>
            </a:r>
            <a:r>
              <a:rPr lang="en-GB" sz="1400" dirty="0"/>
              <a:t>It is important for SA1 to provide sufficient clarity for other WGs to get on with their work, while focusing on SA1 level aspects</a:t>
            </a:r>
            <a:r>
              <a:rPr lang="en-GB" sz="1400" dirty="0">
                <a:ea typeface="Calibri" panose="020F0502020204030204" pitchFamily="34" charset="0"/>
                <a:cs typeface="Cordia New" panose="020B0304020202020204" pitchFamily="34" charset="-34"/>
              </a:rPr>
              <a:t>.</a:t>
            </a:r>
            <a:endParaRPr lang="en-GB" sz="1400" dirty="0">
              <a:cs typeface="Cordia New" panose="020B0304020202020204" pitchFamily="34" charset="-34"/>
            </a:endParaRPr>
          </a:p>
          <a:p>
            <a:pPr marL="0" lvl="0" indent="0">
              <a:lnSpc>
                <a:spcPct val="105000"/>
              </a:lnSpc>
              <a:spcBef>
                <a:spcPts val="600"/>
              </a:spcBef>
              <a:spcAft>
                <a:spcPts val="600"/>
              </a:spcAft>
              <a:buNone/>
            </a:pPr>
            <a:r>
              <a:rPr lang="en-GB" sz="1400" b="1" dirty="0">
                <a:cs typeface="Cordia New" panose="020B0304020202020204" pitchFamily="34" charset="-34"/>
              </a:rPr>
              <a:t>Proposed way forward: </a:t>
            </a:r>
            <a:r>
              <a:rPr lang="en-GB" sz="1400" dirty="0">
                <a:cs typeface="Cordia New" panose="020B0304020202020204" pitchFamily="34" charset="-34"/>
              </a:rPr>
              <a:t>There are clear SA1 service requirements on the related aspects. The reply LS would provide information to confirm SA1’s service requirements. The following answers can be considered as baseline for the reply. </a:t>
            </a:r>
          </a:p>
          <a:p>
            <a:pPr marL="0" lvl="0" indent="0">
              <a:lnSpc>
                <a:spcPct val="105000"/>
              </a:lnSpc>
              <a:spcAft>
                <a:spcPts val="300"/>
              </a:spcAft>
              <a:buNone/>
            </a:pPr>
            <a:r>
              <a:rPr lang="en-US" sz="1400" b="1" i="1" dirty="0">
                <a:cs typeface="Cordia New" panose="020B0304020202020204" pitchFamily="34" charset="-34"/>
              </a:rPr>
              <a:t>Answer 1: </a:t>
            </a:r>
            <a:r>
              <a:rPr lang="en-US" sz="1400" dirty="0">
                <a:cs typeface="Cordia New" panose="020B0304020202020204" pitchFamily="34" charset="-34"/>
              </a:rPr>
              <a:t>a) The prioritization information is about the priorities between the PLMNs. b) n/a</a:t>
            </a:r>
          </a:p>
          <a:p>
            <a:pPr marL="0" lvl="0" indent="0">
              <a:lnSpc>
                <a:spcPct val="105000"/>
              </a:lnSpc>
              <a:spcAft>
                <a:spcPts val="0"/>
              </a:spcAft>
              <a:buNone/>
            </a:pPr>
            <a:r>
              <a:rPr lang="en-GB" sz="1400" b="1" i="1" dirty="0">
                <a:cs typeface="Cordia New" panose="020B0304020202020204" pitchFamily="34" charset="-34"/>
              </a:rPr>
              <a:t>Answer</a:t>
            </a:r>
            <a:r>
              <a:rPr lang="de-DE" sz="1400" b="1" i="1" dirty="0">
                <a:cs typeface="Cordia New" panose="020B0304020202020204" pitchFamily="34" charset="-34"/>
              </a:rPr>
              <a:t> 2: </a:t>
            </a:r>
            <a:r>
              <a:rPr lang="en-US" sz="1400" dirty="0">
                <a:latin typeface="Arial"/>
                <a:cs typeface="Cordia New"/>
              </a:rPr>
              <a:t>A slice determined according to Scenario 2 can be considered as being provided by the serving network, as authorized by the HPLMN. SA1 has no specific requirement regarding the priority between the slice determined from </a:t>
            </a:r>
            <a:r>
              <a:rPr lang="aa-ET" sz="1400" dirty="0">
                <a:ea typeface="Calibri" panose="020F0502020204030204" pitchFamily="34" charset="0"/>
                <a:cs typeface="Cordia New" panose="020B0304020202020204" pitchFamily="34" charset="-34"/>
              </a:rPr>
              <a:t>the non-default URSP rule </a:t>
            </a:r>
            <a:r>
              <a:rPr lang="en-GB" sz="1400" dirty="0">
                <a:ea typeface="Calibri" panose="020F0502020204030204" pitchFamily="34" charset="0"/>
                <a:cs typeface="Cordia New" panose="020B0304020202020204" pitchFamily="34" charset="-34"/>
              </a:rPr>
              <a:t>and</a:t>
            </a:r>
            <a:r>
              <a:rPr lang="aa-ET" sz="1400" dirty="0">
                <a:ea typeface="Calibri" panose="020F0502020204030204" pitchFamily="34" charset="0"/>
                <a:cs typeface="Cordia New" panose="020B0304020202020204" pitchFamily="34" charset="-34"/>
              </a:rPr>
              <a:t> </a:t>
            </a:r>
            <a:r>
              <a:rPr lang="en-GB" sz="1400" dirty="0">
                <a:ea typeface="Calibri" panose="020F0502020204030204" pitchFamily="34" charset="0"/>
                <a:cs typeface="Cordia New" panose="020B0304020202020204" pitchFamily="34" charset="-34"/>
              </a:rPr>
              <a:t>the one from </a:t>
            </a:r>
            <a:r>
              <a:rPr lang="aa-ET" sz="1400" dirty="0">
                <a:ea typeface="Calibri" panose="020F0502020204030204" pitchFamily="34" charset="0"/>
                <a:cs typeface="Cordia New" panose="020B0304020202020204" pitchFamily="34" charset="-34"/>
              </a:rPr>
              <a:t>the default URSP rule</a:t>
            </a:r>
            <a:r>
              <a:rPr lang="en-GB" sz="1400" dirty="0">
                <a:ea typeface="Calibri" panose="020F0502020204030204" pitchFamily="34" charset="0"/>
                <a:cs typeface="Cordia New" panose="020B0304020202020204" pitchFamily="34" charset="-34"/>
              </a:rPr>
              <a:t>. However, SA1 believes it is down to HPLMN’s authorisation, as stated in </a:t>
            </a:r>
            <a:r>
              <a:rPr lang="en-US" sz="1400" dirty="0">
                <a:latin typeface="Arial"/>
                <a:cs typeface="Cordia New"/>
              </a:rPr>
              <a:t>the following requirement in TS 22.261:</a:t>
            </a:r>
          </a:p>
          <a:p>
            <a:pPr marL="263525">
              <a:lnSpc>
                <a:spcPct val="105000"/>
              </a:lnSpc>
              <a:spcAft>
                <a:spcPts val="300"/>
              </a:spcAft>
            </a:pPr>
            <a:r>
              <a:rPr lang="en-US" sz="1400" i="1" dirty="0">
                <a:solidFill>
                  <a:srgbClr val="FF0000"/>
                </a:solidFill>
              </a:rPr>
              <a:t>The 5G system shall support a mechanism for the VPLMN, as authorized by the HPLMN, to assign a UE to a network slice with the needed services or to a default network slice</a:t>
            </a:r>
            <a:r>
              <a:rPr lang="en-GB" sz="1400" i="1" dirty="0">
                <a:solidFill>
                  <a:srgbClr val="FF0000"/>
                </a:solidFill>
              </a:rPr>
              <a:t>.</a:t>
            </a:r>
            <a:endParaRPr lang="en-US" sz="1400" dirty="0">
              <a:latin typeface="Times New Roman" panose="02020603050405020304" pitchFamily="18" charset="0"/>
              <a:ea typeface="Malgun Gothic" panose="020B0503020000020004" pitchFamily="34" charset="-127"/>
            </a:endParaRPr>
          </a:p>
          <a:p>
            <a:pPr marL="0" lvl="0" indent="0">
              <a:lnSpc>
                <a:spcPct val="105000"/>
              </a:lnSpc>
              <a:spcAft>
                <a:spcPts val="0"/>
              </a:spcAft>
              <a:buNone/>
            </a:pPr>
            <a:r>
              <a:rPr lang="en-GB" sz="1400" b="1" i="1" dirty="0">
                <a:cs typeface="Cordia New" panose="020B0304020202020204" pitchFamily="34" charset="-34"/>
              </a:rPr>
              <a:t>Answer</a:t>
            </a:r>
            <a:r>
              <a:rPr lang="de-DE" sz="1400" b="1" i="1" dirty="0">
                <a:cs typeface="Cordia New" panose="020B0304020202020204" pitchFamily="34" charset="-34"/>
              </a:rPr>
              <a:t> 3:</a:t>
            </a:r>
            <a:r>
              <a:rPr lang="de-DE" sz="1400" dirty="0">
                <a:cs typeface="Cordia New" panose="020B0304020202020204" pitchFamily="34" charset="-34"/>
              </a:rPr>
              <a:t> S</a:t>
            </a:r>
            <a:r>
              <a:rPr lang="en-US" sz="1400" dirty="0">
                <a:cs typeface="Cordia New" panose="020B0304020202020204" pitchFamily="34" charset="-34"/>
              </a:rPr>
              <a:t>lice-based PLMN selection is triggered when an application needs a specific slice, during which</a:t>
            </a:r>
            <a:r>
              <a:rPr lang="en-GB" sz="1400" dirty="0">
                <a:cs typeface="Cordia New" panose="020B0304020202020204" pitchFamily="34" charset="-34"/>
              </a:rPr>
              <a:t> the corresponding list has higher priority. When the specific slice is not needed, the list associated with the </a:t>
            </a:r>
            <a:r>
              <a:rPr lang="aa-ET" sz="1400" dirty="0">
                <a:ea typeface="Calibri" panose="020F0502020204030204" pitchFamily="34" charset="0"/>
                <a:cs typeface="Cordia New" panose="020B0304020202020204" pitchFamily="34" charset="-34"/>
              </a:rPr>
              <a:t>legacy PLMN selection</a:t>
            </a:r>
            <a:r>
              <a:rPr lang="en-GB" sz="1400" dirty="0">
                <a:ea typeface="Calibri" panose="020F0502020204030204" pitchFamily="34" charset="0"/>
                <a:cs typeface="Cordia New" panose="020B0304020202020204" pitchFamily="34" charset="-34"/>
              </a:rPr>
              <a:t> takes higher priority.</a:t>
            </a:r>
            <a:endParaRPr lang="en-GB" sz="1400" dirty="0">
              <a:cs typeface="Cordia New" panose="020B0304020202020204" pitchFamily="34" charset="-34"/>
            </a:endParaRPr>
          </a:p>
          <a:p>
            <a:pPr marL="182563" indent="-182563">
              <a:buAutoNum type="alphaLcParenR"/>
            </a:pPr>
            <a:r>
              <a:rPr lang="en-GB" sz="1400" dirty="0">
                <a:cs typeface="Cordia New" panose="020B0304020202020204" pitchFamily="34" charset="-34"/>
              </a:rPr>
              <a:t>When the slice-based VPLMN selection is enabled, the corresponding list has higher priority.</a:t>
            </a:r>
          </a:p>
          <a:p>
            <a:pPr marL="182563" indent="-182563">
              <a:buAutoNum type="alphaLcParenR"/>
            </a:pPr>
            <a:r>
              <a:rPr lang="en-US" sz="1400" dirty="0">
                <a:cs typeface="Cordia New" panose="020B0304020202020204" pitchFamily="34" charset="-34"/>
              </a:rPr>
              <a:t>SOR allows the HPLMN to steer a UE to a VPLMN on which the HPLMN wants the UE to register, e.g. based on business arrangements. So SOR applies even when the UE uses slice-based PLMN selection.</a:t>
            </a:r>
          </a:p>
        </p:txBody>
      </p:sp>
    </p:spTree>
    <p:custDataLst>
      <p:custData r:id="rId1"/>
      <p:custData r:id="rId2"/>
    </p:custDataLst>
    <p:extLst>
      <p:ext uri="{BB962C8B-B14F-4D97-AF65-F5344CB8AC3E}">
        <p14:creationId xmlns:p14="http://schemas.microsoft.com/office/powerpoint/2010/main" val="45869786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TemplafySlideFormConfiguration><![CDATA[{"formFields":[],"formDataEntries":[]}]]></TemplafySlideFormConfiguration>
</file>

<file path=customXml/item10.xml><?xml version="1.0" encoding="utf-8"?>
<TemplafySlideTemplateConfiguration><![CDATA[{"documentContentValidatorConfiguration":{"enableDocumentContentValidator":false,"documentContentValidatorVersion":0},"elementsMetadata":[],"slideId":"637661701761217959","enableDocumentContentUpdater":true,"version":"1.9"}]]></TemplafySlideTemplateConfiguration>
</file>

<file path=customXml/item11.xml><?xml version="1.0" encoding="utf-8"?>
<TemplafySlideFormConfiguration><![CDATA[{"formFields":[],"formDataEntries":[]}]]></TemplafySlideFormConfiguration>
</file>

<file path=customXml/item12.xml><?xml version="1.0" encoding="utf-8"?>
<TemplafySlideTemplateConfiguration><![CDATA[{"documentContentValidatorConfiguration":{"enableDocumentContentValidator":false,"documentContentValidatorVersion":0},"elementsMetadata":[],"slideId":"637661701761217959","enableDocumentContentUpdater":true,"version":"1.9"}]]></TemplafySlideTemplateConfiguration>
</file>

<file path=customXml/item13.xml><?xml version="1.0" encoding="utf-8"?>
<TemplafySlideTemplateConfiguration><![CDATA[{"documentContentValidatorConfiguration":{"enableDocumentContentValidator":false,"documentContentValidatorVersion":0},"elementsMetadata":[],"slideId":"637661701761217959","enableDocumentContentUpdater":true,"version":"1.9"}]]></TemplafySlideTemplateConfiguration>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4.xml><?xml version="1.0" encoding="utf-8"?>
<TemplafySlideTemplateConfiguration><![CDATA[{"documentContentValidatorConfiguration":{"enableDocumentContentValidator":false,"documentContentValidatorVersion":0},"elementsMetadata":[],"slideId":"637661701761217959","enableDocumentContentUpdater":true,"version":"1.9"}]]></TemplafySlideTemplateConfiguration>
</file>

<file path=customXml/item5.xml><?xml version="1.0" encoding="utf-8"?>
<TemplafySlideFormConfiguration><![CDATA[{"formFields":[],"formDataEntries":[]}]]></TemplafySlideFormConfiguration>
</file>

<file path=customXml/item6.xml><?xml version="1.0" encoding="utf-8"?>
<TemplafySlideFormConfiguration><![CDATA[{"formFields":[],"formDataEntries":[]}]]></TemplafySlideFormConfiguration>
</file>

<file path=customXml/item7.xml><?xml version="1.0" encoding="utf-8"?>
<TemplafySlideFormConfiguration><![CDATA[{"formFields":[],"formDataEntries":[]}]]></TemplafySlideFormConfiguration>
</file>

<file path=customXml/item8.xml><?xml version="1.0" encoding="utf-8"?>
<?mso-contentType ?>
<FormTemplates xmlns="http://schemas.microsoft.com/sharepoint/v3/contenttype/forms">
  <Display>DocumentLibraryForm</Display>
  <Edit>DocumentLibraryForm</Edit>
  <New>DocumentLibraryForm</New>
</FormTemplates>
</file>

<file path=customXml/item9.xml><?xml version="1.0" encoding="utf-8"?>
<TemplafySlideTemplateConfiguration><![CDATA[{"documentContentValidatorConfiguration":{"enableDocumentContentValidator":false,"documentContentValidatorVersion":0},"elementsMetadata":[],"slideId":"637661701761217959","enableDocumentContentUpdater":true,"version":"1.9"}]]></TemplafySlideTemplateConfiguration>
</file>

<file path=customXml/itemProps1.xml><?xml version="1.0" encoding="utf-8"?>
<ds:datastoreItem xmlns:ds="http://schemas.openxmlformats.org/officeDocument/2006/customXml" ds:itemID="{4823B55B-4831-4565-A2B1-022639232EC6}">
  <ds:schemaRefs/>
</ds:datastoreItem>
</file>

<file path=customXml/itemProps10.xml><?xml version="1.0" encoding="utf-8"?>
<ds:datastoreItem xmlns:ds="http://schemas.openxmlformats.org/officeDocument/2006/customXml" ds:itemID="{09782CD8-A96A-4A33-ACE2-10A5855738B7}">
  <ds:schemaRefs/>
</ds:datastoreItem>
</file>

<file path=customXml/itemProps11.xml><?xml version="1.0" encoding="utf-8"?>
<ds:datastoreItem xmlns:ds="http://schemas.openxmlformats.org/officeDocument/2006/customXml" ds:itemID="{CB805A1B-4DC8-4F68-A797-546C56179B55}">
  <ds:schemaRefs/>
</ds:datastoreItem>
</file>

<file path=customXml/itemProps12.xml><?xml version="1.0" encoding="utf-8"?>
<ds:datastoreItem xmlns:ds="http://schemas.openxmlformats.org/officeDocument/2006/customXml" ds:itemID="{6A2F83E0-BF70-4EE5-81C8-71C5D3276C86}">
  <ds:schemaRefs/>
</ds:datastoreItem>
</file>

<file path=customXml/itemProps13.xml><?xml version="1.0" encoding="utf-8"?>
<ds:datastoreItem xmlns:ds="http://schemas.openxmlformats.org/officeDocument/2006/customXml" ds:itemID="{0548115A-600A-4A8F-B439-8793FF08B189}">
  <ds:schemaRefs/>
</ds:datastoreItem>
</file>

<file path=customXml/itemProps2.xml><?xml version="1.0" encoding="utf-8"?>
<ds:datastoreItem xmlns:ds="http://schemas.openxmlformats.org/officeDocument/2006/customXml" ds:itemID="{BD6692E6-AFB4-4AE6-8E62-2D7692F0CE70}">
  <ds:schemaRefs>
    <ds:schemaRef ds:uri="280d8efa-eff2-4910-88d2-79ca146720c4"/>
    <ds:schemaRef ds:uri="679a257e-872f-4c98-9e8a-0a9c104f72c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5CA3727-A4EB-4398-9783-D0148B061093}">
  <ds:schemaRefs>
    <ds:schemaRef ds:uri="679a257e-872f-4c98-9e8a-0a9c104f72cd"/>
    <ds:schemaRef ds:uri="http://schemas.microsoft.com/office/infopath/2007/PartnerControls"/>
    <ds:schemaRef ds:uri="http://schemas.microsoft.com/office/2006/documentManagement/types"/>
    <ds:schemaRef ds:uri="http://purl.org/dc/dcmitype/"/>
    <ds:schemaRef ds:uri="http://purl.org/dc/elements/1.1/"/>
    <ds:schemaRef ds:uri="http://schemas.openxmlformats.org/package/2006/metadata/core-properties"/>
    <ds:schemaRef ds:uri="http://www.w3.org/XML/1998/namespace"/>
    <ds:schemaRef ds:uri="280d8efa-eff2-4910-88d2-79ca146720c4"/>
    <ds:schemaRef ds:uri="http://schemas.microsoft.com/office/2006/metadata/properties"/>
    <ds:schemaRef ds:uri="http://purl.org/dc/terms/"/>
  </ds:schemaRefs>
</ds:datastoreItem>
</file>

<file path=customXml/itemProps4.xml><?xml version="1.0" encoding="utf-8"?>
<ds:datastoreItem xmlns:ds="http://schemas.openxmlformats.org/officeDocument/2006/customXml" ds:itemID="{688CC02E-D82C-45D7-A3D7-E5A66BB5342A}">
  <ds:schemaRefs/>
</ds:datastoreItem>
</file>

<file path=customXml/itemProps5.xml><?xml version="1.0" encoding="utf-8"?>
<ds:datastoreItem xmlns:ds="http://schemas.openxmlformats.org/officeDocument/2006/customXml" ds:itemID="{3FEBDDB8-DC8D-4CA8-A568-D40D6641C0EC}">
  <ds:schemaRefs/>
</ds:datastoreItem>
</file>

<file path=customXml/itemProps6.xml><?xml version="1.0" encoding="utf-8"?>
<ds:datastoreItem xmlns:ds="http://schemas.openxmlformats.org/officeDocument/2006/customXml" ds:itemID="{6017FF21-08D1-4AE3-B33C-D788F6591225}">
  <ds:schemaRefs/>
</ds:datastoreItem>
</file>

<file path=customXml/itemProps7.xml><?xml version="1.0" encoding="utf-8"?>
<ds:datastoreItem xmlns:ds="http://schemas.openxmlformats.org/officeDocument/2006/customXml" ds:itemID="{4B40189F-572F-4788-8AB8-09CD6DB4647C}">
  <ds:schemaRefs/>
</ds:datastoreItem>
</file>

<file path=customXml/itemProps8.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9.xml><?xml version="1.0" encoding="utf-8"?>
<ds:datastoreItem xmlns:ds="http://schemas.openxmlformats.org/officeDocument/2006/customXml" ds:itemID="{A9ADAB25-6C81-4682-8625-B93968FB2CB8}">
  <ds:schemaRefs/>
</ds:datastoreItem>
</file>

<file path=docProps/app.xml><?xml version="1.0" encoding="utf-8"?>
<Properties xmlns="http://schemas.openxmlformats.org/officeDocument/2006/extended-properties" xmlns:vt="http://schemas.openxmlformats.org/officeDocument/2006/docPropsVTypes">
  <Template>Office Theme</Template>
  <TotalTime>22451</TotalTime>
  <Words>1257</Words>
  <Application>Microsoft Office PowerPoint</Application>
  <PresentationFormat>Widescreen</PresentationFormat>
  <Paragraphs>55</Paragraphs>
  <Slides>6</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vt:i4>
      </vt:variant>
    </vt:vector>
  </HeadingPairs>
  <TitlesOfParts>
    <vt:vector size="15" baseType="lpstr">
      <vt:lpstr>Arial </vt:lpstr>
      <vt:lpstr>Cordia New</vt:lpstr>
      <vt:lpstr>Malgun Gothic</vt:lpstr>
      <vt:lpstr>MS Mincho</vt:lpstr>
      <vt:lpstr>Arial</vt:lpstr>
      <vt:lpstr>Calibri</vt:lpstr>
      <vt:lpstr>Calibri Light</vt:lpstr>
      <vt:lpstr>Times New Roman</vt:lpstr>
      <vt:lpstr>Office Theme</vt:lpstr>
      <vt:lpstr>Discussion on the requirements for slice-based PLMN selection</vt:lpstr>
      <vt:lpstr>Background</vt:lpstr>
      <vt:lpstr>Question 1</vt:lpstr>
      <vt:lpstr>Question 2</vt:lpstr>
      <vt:lpstr>Question 3</vt:lpstr>
      <vt:lpstr>Proposed way forward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SA1 contribution</dc:title>
  <dc:creator>Alice Li</dc:creator>
  <dc:description/>
  <cp:lastModifiedBy>Alice Li</cp:lastModifiedBy>
  <cp:revision>628</cp:revision>
  <dcterms:created xsi:type="dcterms:W3CDTF">2010-02-05T13:52:04Z</dcterms:created>
  <dcterms:modified xsi:type="dcterms:W3CDTF">2023-10-31T10:09:03Z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