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2"/>
  </p:notesMasterIdLst>
  <p:handoutMasterIdLst>
    <p:handoutMasterId r:id="rId13"/>
  </p:handoutMasterIdLst>
  <p:sldIdLst>
    <p:sldId id="303" r:id="rId6"/>
    <p:sldId id="864" r:id="rId7"/>
    <p:sldId id="863" r:id="rId8"/>
    <p:sldId id="855" r:id="rId9"/>
    <p:sldId id="862" r:id="rId10"/>
    <p:sldId id="849"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3" autoAdjust="0"/>
    <p:restoredTop sz="92388" autoAdjust="0"/>
  </p:normalViewPr>
  <p:slideViewPr>
    <p:cSldViewPr snapToGrid="0">
      <p:cViewPr varScale="1">
        <p:scale>
          <a:sx n="96" d="100"/>
          <a:sy n="96" d="100"/>
        </p:scale>
        <p:origin x="178" y="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DD565B42-EDA2-4D28-8318-AEAE2A4C8EBD}" type="datetime1">
              <a:rPr lang="en-US" altLang="en-US"/>
              <a:pPr>
                <a:defRPr/>
              </a:pPr>
              <a:t>11/3/2023</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5D799534-4D31-476B-A57F-3138EDB1FD81}"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94FB16E1-A267-48E3-9E48-4FEA8DB2BB80}" type="datetime1">
              <a:rPr lang="en-US" altLang="en-US"/>
              <a:pPr>
                <a:defRPr/>
              </a:pPr>
              <a:t>11/3/2023</a:t>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ED3ADB20-ED44-40D1-9B39-9A7965F7AF77}"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D3ADB20-ED44-40D1-9B39-9A7965F7AF77}" type="slidenum">
              <a:rPr lang="en-GB" altLang="en-US" smtClean="0"/>
              <a:pPr/>
              <a:t>4</a:t>
            </a:fld>
            <a:endParaRPr lang="en-GB" altLang="en-US"/>
          </a:p>
        </p:txBody>
      </p:sp>
    </p:spTree>
    <p:extLst>
      <p:ext uri="{BB962C8B-B14F-4D97-AF65-F5344CB8AC3E}">
        <p14:creationId xmlns:p14="http://schemas.microsoft.com/office/powerpoint/2010/main" val="27064014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0576027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pPr>
                <a:defRPr/>
              </a:pPr>
              <a:t>03/11/2023</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pPr/>
              <a:t>‹#›</a:t>
            </a:fld>
            <a:endParaRPr lang="en-GB" altLang="en-US"/>
          </a:p>
        </p:txBody>
      </p:sp>
    </p:spTree>
    <p:extLst>
      <p:ext uri="{BB962C8B-B14F-4D97-AF65-F5344CB8AC3E}">
        <p14:creationId xmlns:p14="http://schemas.microsoft.com/office/powerpoint/2010/main" val="229153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pPr/>
              <a:t>‹#›</a:t>
            </a:fld>
            <a:endParaRPr lang="en-GB" altLang="en-US"/>
          </a:p>
        </p:txBody>
      </p:sp>
    </p:spTree>
    <p:extLst>
      <p:ext uri="{BB962C8B-B14F-4D97-AF65-F5344CB8AC3E}">
        <p14:creationId xmlns:p14="http://schemas.microsoft.com/office/powerpoint/2010/main" val="2978431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pPr/>
              <a:t>‹#›</a:t>
            </a:fld>
            <a:endParaRPr lang="en-GB" altLang="en-US"/>
          </a:p>
        </p:txBody>
      </p:sp>
    </p:spTree>
    <p:extLst>
      <p:ext uri="{BB962C8B-B14F-4D97-AF65-F5344CB8AC3E}">
        <p14:creationId xmlns:p14="http://schemas.microsoft.com/office/powerpoint/2010/main" val="620977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pPr/>
              <a:t>‹#›</a:t>
            </a:fld>
            <a:endParaRPr lang="en-GB" altLang="en-US"/>
          </a:p>
        </p:txBody>
      </p:sp>
    </p:spTree>
    <p:extLst>
      <p:ext uri="{BB962C8B-B14F-4D97-AF65-F5344CB8AC3E}">
        <p14:creationId xmlns:p14="http://schemas.microsoft.com/office/powerpoint/2010/main" val="1543391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pPr/>
              <a:t>‹#›</a:t>
            </a:fld>
            <a:endParaRPr lang="en-GB" altLang="en-US"/>
          </a:p>
        </p:txBody>
      </p:sp>
    </p:spTree>
    <p:extLst>
      <p:ext uri="{BB962C8B-B14F-4D97-AF65-F5344CB8AC3E}">
        <p14:creationId xmlns:p14="http://schemas.microsoft.com/office/powerpoint/2010/main" val="406408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5468796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480264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pPr/>
              <a:t>‹#›</a:t>
            </a:fld>
            <a:endParaRPr lang="en-GB" altLang="en-US"/>
          </a:p>
        </p:txBody>
      </p:sp>
    </p:spTree>
    <p:extLst>
      <p:ext uri="{BB962C8B-B14F-4D97-AF65-F5344CB8AC3E}">
        <p14:creationId xmlns:p14="http://schemas.microsoft.com/office/powerpoint/2010/main" val="67656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pPr/>
              <a:t>‹#›</a:t>
            </a:fld>
            <a:endParaRPr lang="en-GB" altLang="en-US"/>
          </a:p>
        </p:txBody>
      </p:sp>
    </p:spTree>
    <p:extLst>
      <p:ext uri="{BB962C8B-B14F-4D97-AF65-F5344CB8AC3E}">
        <p14:creationId xmlns:p14="http://schemas.microsoft.com/office/powerpoint/2010/main" val="234098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pPr/>
              <a:t>‹#›</a:t>
            </a:fld>
            <a:endParaRPr lang="en-GB" altLang="en-US"/>
          </a:p>
        </p:txBody>
      </p:sp>
    </p:spTree>
    <p:extLst>
      <p:ext uri="{BB962C8B-B14F-4D97-AF65-F5344CB8AC3E}">
        <p14:creationId xmlns:p14="http://schemas.microsoft.com/office/powerpoint/2010/main" val="1746144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pPr/>
              <a:t>‹#›</a:t>
            </a:fld>
            <a:endParaRPr lang="en-GB" altLang="en-US"/>
          </a:p>
        </p:txBody>
      </p:sp>
    </p:spTree>
    <p:extLst>
      <p:ext uri="{BB962C8B-B14F-4D97-AF65-F5344CB8AC3E}">
        <p14:creationId xmlns:p14="http://schemas.microsoft.com/office/powerpoint/2010/main" val="2860990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pPr>
                <a:defRPr/>
              </a:pPr>
              <a:t>03/11/2023</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pPr/>
              <a:t>‹#›</a:t>
            </a:fld>
            <a:endParaRPr lang="en-GB" altLang="en-US"/>
          </a:p>
        </p:txBody>
      </p:sp>
    </p:spTree>
    <p:extLst>
      <p:ext uri="{BB962C8B-B14F-4D97-AF65-F5344CB8AC3E}">
        <p14:creationId xmlns:p14="http://schemas.microsoft.com/office/powerpoint/2010/main" val="225247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pPr>
                <a:defRPr/>
              </a:pPr>
              <a:t>03/11/2023</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pPr/>
              <a:t>‹#›</a:t>
            </a:fld>
            <a:endParaRPr lang="en-GB" altLang="en-US"/>
          </a:p>
        </p:txBody>
      </p:sp>
    </p:spTree>
    <p:extLst>
      <p:ext uri="{BB962C8B-B14F-4D97-AF65-F5344CB8AC3E}">
        <p14:creationId xmlns:p14="http://schemas.microsoft.com/office/powerpoint/2010/main" val="2355885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2023</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5568" r:id="rId1"/>
    <p:sldLayoutId id="2147485555" r:id="rId2"/>
    <p:sldLayoutId id="214748555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A0D6303-53A0-4D34-B3EB-BD5BC2715607}" type="datetimeFigureOut">
              <a:rPr lang="en-GB"/>
              <a:pPr>
                <a:defRPr/>
              </a:pPr>
              <a:t>03/11/2023</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2F191F9-2087-45F0-89E9-6B522CA5F5C6}"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5557" r:id="rId1"/>
    <p:sldLayoutId id="2147485558" r:id="rId2"/>
    <p:sldLayoutId id="2147485559" r:id="rId3"/>
    <p:sldLayoutId id="2147485560" r:id="rId4"/>
    <p:sldLayoutId id="2147485561" r:id="rId5"/>
    <p:sldLayoutId id="2147485562" r:id="rId6"/>
    <p:sldLayoutId id="2147485563" r:id="rId7"/>
    <p:sldLayoutId id="2147485564" r:id="rId8"/>
    <p:sldLayoutId id="2147485565" r:id="rId9"/>
    <p:sldLayoutId id="2147485566" r:id="rId10"/>
    <p:sldLayoutId id="21474855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Workshops/2023-06-13_Rel-19_WorkShop/Docs/SWS-230027.zip"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s://www.3gpp.org/ftp/tsg_sa/WG1_Serv/TSGS1_91e_ElectronicMeeting/Docs/S1-203219.zip" TargetMode="External"/><Relationship Id="rId4" Type="http://schemas.openxmlformats.org/officeDocument/2006/relationships/hyperlink" Target="https://www.3gpp.org/ftp/tsg_sa/WG1_Serv/TSGS1_90e_ElectronicMeeting/Docs/S1-202053.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S1-233027, 3GPP TSG SA1#104, 13-17 November 2023</a:t>
            </a:r>
          </a:p>
        </p:txBody>
      </p:sp>
      <p:sp>
        <p:nvSpPr>
          <p:cNvPr id="7" name="标题 1"/>
          <p:cNvSpPr txBox="1">
            <a:spLocks/>
          </p:cNvSpPr>
          <p:nvPr/>
        </p:nvSpPr>
        <p:spPr>
          <a:xfrm>
            <a:off x="1479664" y="1961297"/>
            <a:ext cx="7307719" cy="11025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altLang="zh-CN" kern="0" dirty="0"/>
              <a:t>Motivation for study on distributed   device and user-centric trust</a:t>
            </a:r>
            <a:endParaRPr lang="zh-CN" altLang="en-US" kern="0" dirty="0"/>
          </a:p>
        </p:txBody>
      </p:sp>
      <p:sp>
        <p:nvSpPr>
          <p:cNvPr id="8" name="副标题 2"/>
          <p:cNvSpPr>
            <a:spLocks noGrp="1"/>
          </p:cNvSpPr>
          <p:nvPr>
            <p:ph type="subTitle" idx="1"/>
          </p:nvPr>
        </p:nvSpPr>
        <p:spPr>
          <a:xfrm>
            <a:off x="1371600" y="3455553"/>
            <a:ext cx="6400800" cy="1314450"/>
          </a:xfrm>
        </p:spPr>
        <p:txBody>
          <a:bodyPr/>
          <a:lstStyle/>
          <a:p>
            <a:r>
              <a:rPr lang="en-US" altLang="zh-CN" dirty="0" err="1"/>
              <a:t>InterDigital</a:t>
            </a:r>
            <a:endParaRPr lang="zh-CN" altLang="en-US"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89ACB-7616-BACE-42DD-6654A889EBA0}"/>
              </a:ext>
            </a:extLst>
          </p:cNvPr>
          <p:cNvSpPr>
            <a:spLocks noGrp="1"/>
          </p:cNvSpPr>
          <p:nvPr>
            <p:ph type="title"/>
          </p:nvPr>
        </p:nvSpPr>
        <p:spPr/>
        <p:txBody>
          <a:bodyPr/>
          <a:lstStyle/>
          <a:p>
            <a:r>
              <a:rPr lang="en-US" dirty="0"/>
              <a:t>Motivations of </a:t>
            </a:r>
            <a:r>
              <a:rPr lang="en-US" altLang="zh-CN" kern="0" dirty="0"/>
              <a:t>distributed device and user trust</a:t>
            </a:r>
            <a:endParaRPr lang="en-US" dirty="0"/>
          </a:p>
        </p:txBody>
      </p:sp>
      <p:sp>
        <p:nvSpPr>
          <p:cNvPr id="3" name="Content Placeholder 2">
            <a:extLst>
              <a:ext uri="{FF2B5EF4-FFF2-40B4-BE49-F238E27FC236}">
                <a16:creationId xmlns:a16="http://schemas.microsoft.com/office/drawing/2014/main" id="{394EA9C9-5ADE-70A4-9662-D67232329D36}"/>
              </a:ext>
            </a:extLst>
          </p:cNvPr>
          <p:cNvSpPr>
            <a:spLocks noGrp="1"/>
          </p:cNvSpPr>
          <p:nvPr>
            <p:ph idx="1"/>
          </p:nvPr>
        </p:nvSpPr>
        <p:spPr>
          <a:xfrm>
            <a:off x="246784" y="1090613"/>
            <a:ext cx="6650182" cy="4052887"/>
          </a:xfrm>
        </p:spPr>
        <p:txBody>
          <a:bodyPr>
            <a:normAutofit fontScale="40000" lnSpcReduction="20000"/>
          </a:bodyPr>
          <a:lstStyle/>
          <a:p>
            <a:r>
              <a:rPr lang="en-US" b="1" dirty="0"/>
              <a:t>5GS lacks distributed and user-centric trust</a:t>
            </a:r>
          </a:p>
          <a:p>
            <a:pPr lvl="1"/>
            <a:r>
              <a:rPr lang="en-US" dirty="0"/>
              <a:t>Wireless system evolution toward 6G will feature increasingly distributed networks and services.</a:t>
            </a:r>
          </a:p>
          <a:p>
            <a:pPr lvl="1"/>
            <a:r>
              <a:rPr lang="en-US" dirty="0"/>
              <a:t>Such distributed networks and services may be from different organizations (administrative domains) and may not have pre-established mutual trust relationships. </a:t>
            </a:r>
          </a:p>
          <a:p>
            <a:pPr lvl="1"/>
            <a:r>
              <a:rPr lang="en-US" dirty="0"/>
              <a:t>5GS primary authentication is based on the shared root key stored at SIM card and the core network. It does not reflect any trust on the user or device behavior. User-centric trust can provide another level of trustworthiness.</a:t>
            </a:r>
          </a:p>
          <a:p>
            <a:pPr lvl="1"/>
            <a:r>
              <a:rPr lang="en-US" dirty="0" err="1"/>
              <a:t>ProSe</a:t>
            </a:r>
            <a:r>
              <a:rPr lang="en-US" dirty="0"/>
              <a:t> in 5GS assumes relay UEs are trustable. However, relay UEs and remote UEs may be from different organizations and may not trust each other.    </a:t>
            </a:r>
          </a:p>
          <a:p>
            <a:pPr>
              <a:spcBef>
                <a:spcPts val="600"/>
              </a:spcBef>
            </a:pPr>
            <a:r>
              <a:rPr lang="en-US" b="1" dirty="0"/>
              <a:t>Distributed device and user-centric trust will bring multitude benefits to 5GS and beyond</a:t>
            </a:r>
          </a:p>
          <a:p>
            <a:pPr lvl="1"/>
            <a:r>
              <a:rPr lang="en-US" sz="2500" dirty="0"/>
              <a:t>Increased system resiliency:</a:t>
            </a:r>
          </a:p>
          <a:p>
            <a:pPr lvl="2"/>
            <a:r>
              <a:rPr lang="en-US" sz="2500" dirty="0"/>
              <a:t>Distributed trust removes the strict need for a centralized party such as home networks and avoids single point of failure.</a:t>
            </a:r>
          </a:p>
          <a:p>
            <a:pPr lvl="1"/>
            <a:r>
              <a:rPr lang="en-US" sz="2500" dirty="0"/>
              <a:t>Improve system performance:</a:t>
            </a:r>
          </a:p>
          <a:p>
            <a:pPr lvl="2"/>
            <a:r>
              <a:rPr lang="en-US" sz="2500" dirty="0"/>
              <a:t>Distributed trust enables direct interactions between devices and local networks without relying home networks. </a:t>
            </a:r>
          </a:p>
          <a:p>
            <a:pPr lvl="2"/>
            <a:r>
              <a:rPr lang="en-US" sz="2500" dirty="0"/>
              <a:t>Local interactions are more efficient in terms of communication overhead.</a:t>
            </a:r>
          </a:p>
          <a:p>
            <a:pPr lvl="1"/>
            <a:r>
              <a:rPr lang="en-US" sz="2500" dirty="0"/>
              <a:t>Support dynamic trust monitoring, evaluation and assessment:</a:t>
            </a:r>
          </a:p>
          <a:p>
            <a:pPr lvl="2"/>
            <a:r>
              <a:rPr lang="en-US" sz="2500" dirty="0"/>
              <a:t>The context of devices and networks changes dynamically. </a:t>
            </a:r>
          </a:p>
          <a:p>
            <a:pPr lvl="2"/>
            <a:r>
              <a:rPr lang="en-US" sz="2500" dirty="0"/>
              <a:t>As such, dynamic trust monitoring, evaluation and assessment are required.</a:t>
            </a:r>
          </a:p>
          <a:p>
            <a:pPr lvl="1"/>
            <a:r>
              <a:rPr lang="en-US" sz="2500" dirty="0"/>
              <a:t>Enable new service models in 5GS and beyond:</a:t>
            </a:r>
          </a:p>
          <a:p>
            <a:pPr lvl="2"/>
            <a:r>
              <a:rPr lang="en-US" sz="2500" dirty="0"/>
              <a:t>Dynamic and direct network access services between &amp; across devices/users, visited networks and NPNs, which helps extend network coverage and improve user experience.</a:t>
            </a:r>
          </a:p>
          <a:p>
            <a:pPr lvl="2"/>
            <a:r>
              <a:rPr lang="en-US" sz="2500" dirty="0"/>
              <a:t>Distributed and trustworthy services among devices, between devices and networks, and between different networks. </a:t>
            </a:r>
          </a:p>
          <a:p>
            <a:pPr>
              <a:spcBef>
                <a:spcPts val="600"/>
              </a:spcBef>
            </a:pPr>
            <a:r>
              <a:rPr lang="en-US" b="1" dirty="0"/>
              <a:t>3GPP needs a unified study and solutions for trustworthy 5GS and beyond</a:t>
            </a:r>
          </a:p>
          <a:p>
            <a:endParaRPr lang="en-US" dirty="0"/>
          </a:p>
        </p:txBody>
      </p:sp>
      <p:graphicFrame>
        <p:nvGraphicFramePr>
          <p:cNvPr id="7" name="Object 6">
            <a:extLst>
              <a:ext uri="{FF2B5EF4-FFF2-40B4-BE49-F238E27FC236}">
                <a16:creationId xmlns:a16="http://schemas.microsoft.com/office/drawing/2014/main" id="{C95A78E7-3552-F355-D171-AC02DFEF8311}"/>
              </a:ext>
            </a:extLst>
          </p:cNvPr>
          <p:cNvGraphicFramePr>
            <a:graphicFrameLocks noChangeAspect="1"/>
          </p:cNvGraphicFramePr>
          <p:nvPr>
            <p:extLst>
              <p:ext uri="{D42A27DB-BD31-4B8C-83A1-F6EECF244321}">
                <p14:modId xmlns:p14="http://schemas.microsoft.com/office/powerpoint/2010/main" val="992571869"/>
              </p:ext>
            </p:extLst>
          </p:nvPr>
        </p:nvGraphicFramePr>
        <p:xfrm>
          <a:off x="6896966" y="1132177"/>
          <a:ext cx="2000250" cy="3340100"/>
        </p:xfrm>
        <a:graphic>
          <a:graphicData uri="http://schemas.openxmlformats.org/presentationml/2006/ole">
            <mc:AlternateContent xmlns:mc="http://schemas.openxmlformats.org/markup-compatibility/2006">
              <mc:Choice xmlns:v="urn:schemas-microsoft-com:vml" Requires="v">
                <p:oleObj name="Visio" r:id="rId2" imgW="2000435" imgH="3340203" progId="Visio.Drawing.15">
                  <p:embed/>
                </p:oleObj>
              </mc:Choice>
              <mc:Fallback>
                <p:oleObj name="Visio" r:id="rId2" imgW="2000435" imgH="3340203" progId="Visio.Drawing.15">
                  <p:embed/>
                  <p:pic>
                    <p:nvPicPr>
                      <p:cNvPr id="0" name=""/>
                      <p:cNvPicPr/>
                      <p:nvPr/>
                    </p:nvPicPr>
                    <p:blipFill>
                      <a:blip r:embed="rId3"/>
                      <a:stretch>
                        <a:fillRect/>
                      </a:stretch>
                    </p:blipFill>
                    <p:spPr>
                      <a:xfrm>
                        <a:off x="6896966" y="1132177"/>
                        <a:ext cx="2000250" cy="3340100"/>
                      </a:xfrm>
                      <a:prstGeom prst="rect">
                        <a:avLst/>
                      </a:prstGeom>
                    </p:spPr>
                  </p:pic>
                </p:oleObj>
              </mc:Fallback>
            </mc:AlternateContent>
          </a:graphicData>
        </a:graphic>
      </p:graphicFrame>
    </p:spTree>
    <p:extLst>
      <p:ext uri="{BB962C8B-B14F-4D97-AF65-F5344CB8AC3E}">
        <p14:creationId xmlns:p14="http://schemas.microsoft.com/office/powerpoint/2010/main" val="418870073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D57FB-F264-B4C9-8953-C928E98AB99D}"/>
              </a:ext>
            </a:extLst>
          </p:cNvPr>
          <p:cNvSpPr>
            <a:spLocks noGrp="1"/>
          </p:cNvSpPr>
          <p:nvPr>
            <p:ph type="title"/>
          </p:nvPr>
        </p:nvSpPr>
        <p:spPr/>
        <p:txBody>
          <a:bodyPr/>
          <a:lstStyle/>
          <a:p>
            <a:r>
              <a:rPr lang="en-US" dirty="0"/>
              <a:t>Clarifications on some concepts</a:t>
            </a:r>
          </a:p>
        </p:txBody>
      </p:sp>
      <p:sp>
        <p:nvSpPr>
          <p:cNvPr id="3" name="Content Placeholder 2">
            <a:extLst>
              <a:ext uri="{FF2B5EF4-FFF2-40B4-BE49-F238E27FC236}">
                <a16:creationId xmlns:a16="http://schemas.microsoft.com/office/drawing/2014/main" id="{9D509E97-C950-08D9-A774-D27F3BB133B3}"/>
              </a:ext>
            </a:extLst>
          </p:cNvPr>
          <p:cNvSpPr>
            <a:spLocks noGrp="1"/>
          </p:cNvSpPr>
          <p:nvPr>
            <p:ph idx="1"/>
          </p:nvPr>
        </p:nvSpPr>
        <p:spPr>
          <a:xfrm>
            <a:off x="485775" y="1090613"/>
            <a:ext cx="8388350" cy="3881437"/>
          </a:xfrm>
        </p:spPr>
        <p:txBody>
          <a:bodyPr>
            <a:normAutofit fontScale="55000" lnSpcReduction="20000"/>
          </a:bodyPr>
          <a:lstStyle/>
          <a:p>
            <a:r>
              <a:rPr lang="en-US" sz="2900" dirty="0"/>
              <a:t>Distributed Trust</a:t>
            </a:r>
          </a:p>
          <a:p>
            <a:pPr lvl="1"/>
            <a:r>
              <a:rPr lang="en-US" sz="2500" dirty="0"/>
              <a:t>Trust relationship built without fully relying on a centralized party (but such a centralized party may be used to facilitate to build distributed trust relationship).</a:t>
            </a:r>
          </a:p>
          <a:p>
            <a:pPr lvl="1"/>
            <a:r>
              <a:rPr lang="en-US" sz="2500" dirty="0"/>
              <a:t>Distributed trust can be established among devices, between devices and networks (home, visited, or NPNs), or between networks.</a:t>
            </a:r>
          </a:p>
          <a:p>
            <a:pPr lvl="1"/>
            <a:r>
              <a:rPr lang="en-US" sz="2500" dirty="0"/>
              <a:t>Distributed trust can enable trustworthy services, such as:</a:t>
            </a:r>
          </a:p>
          <a:p>
            <a:pPr marL="914400" lvl="2" indent="0">
              <a:buNone/>
            </a:pPr>
            <a:r>
              <a:rPr lang="en-US" sz="2200" dirty="0"/>
              <a:t>1) services that a device can provide to another device;</a:t>
            </a:r>
          </a:p>
          <a:p>
            <a:pPr marL="914400" lvl="2" indent="0">
              <a:buNone/>
            </a:pPr>
            <a:r>
              <a:rPr lang="en-US" sz="2200" dirty="0"/>
              <a:t>2) services that a network can provide to a device or vice versa; and </a:t>
            </a:r>
          </a:p>
          <a:p>
            <a:pPr marL="914400" lvl="2" indent="0">
              <a:buNone/>
            </a:pPr>
            <a:r>
              <a:rPr lang="en-US" sz="2200" dirty="0"/>
              <a:t>3) services that a network can provide to another network.</a:t>
            </a:r>
          </a:p>
          <a:p>
            <a:pPr>
              <a:spcBef>
                <a:spcPts val="600"/>
              </a:spcBef>
            </a:pPr>
            <a:r>
              <a:rPr lang="en-US" sz="2900" dirty="0"/>
              <a:t>User-Centric Trust</a:t>
            </a:r>
          </a:p>
          <a:p>
            <a:pPr lvl="1"/>
            <a:r>
              <a:rPr lang="en-US" sz="2500" dirty="0"/>
              <a:t>Trust relationship relying on user credentials instead of fully relying on or in addition to SIM-based primary authentication in current 5GS.</a:t>
            </a:r>
          </a:p>
          <a:p>
            <a:pPr lvl="1"/>
            <a:r>
              <a:rPr lang="en-US" sz="2500" dirty="0"/>
              <a:t>User-centric trust can be established among devices, and between devices and networks.</a:t>
            </a:r>
          </a:p>
          <a:p>
            <a:pPr lvl="1"/>
            <a:r>
              <a:rPr lang="en-US" sz="2500" dirty="0"/>
              <a:t>User-centric trust can enable user-centric trustworthiness expanding or beyond existing SIM-based authentication and trust.</a:t>
            </a:r>
          </a:p>
          <a:p>
            <a:r>
              <a:rPr lang="en-US" sz="2900" dirty="0"/>
              <a:t>There are existing technologies, such as distributed ledgers, Self-Sovereign Identity (SSI), Decentralized Identifiers (DID)</a:t>
            </a:r>
            <a:r>
              <a:rPr lang="en-US" sz="2900" b="0" i="0" dirty="0">
                <a:effectLst/>
              </a:rPr>
              <a:t> </a:t>
            </a:r>
            <a:r>
              <a:rPr lang="en-US" sz="2900" dirty="0"/>
              <a:t>and verifiable credentials, that can enable distributed device and user-centric trust.</a:t>
            </a:r>
          </a:p>
          <a:p>
            <a:pPr marL="0" indent="0">
              <a:buNone/>
            </a:pPr>
            <a:endParaRPr lang="en-US" dirty="0"/>
          </a:p>
        </p:txBody>
      </p:sp>
    </p:spTree>
    <p:extLst>
      <p:ext uri="{BB962C8B-B14F-4D97-AF65-F5344CB8AC3E}">
        <p14:creationId xmlns:p14="http://schemas.microsoft.com/office/powerpoint/2010/main" val="18352465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9347" y="181889"/>
            <a:ext cx="6928490" cy="759350"/>
          </a:xfrm>
        </p:spPr>
        <p:txBody>
          <a:bodyPr/>
          <a:lstStyle/>
          <a:p>
            <a:r>
              <a:rPr lang="en-US" altLang="zh-CN" dirty="0"/>
              <a:t>Use cases</a:t>
            </a:r>
            <a:endParaRPr lang="zh-CN" altLang="en-US" dirty="0"/>
          </a:p>
        </p:txBody>
      </p:sp>
      <p:sp>
        <p:nvSpPr>
          <p:cNvPr id="25" name="内容占位符 2"/>
          <p:cNvSpPr>
            <a:spLocks noGrp="1"/>
          </p:cNvSpPr>
          <p:nvPr>
            <p:ph idx="1"/>
          </p:nvPr>
        </p:nvSpPr>
        <p:spPr>
          <a:xfrm>
            <a:off x="303183" y="2854158"/>
            <a:ext cx="3936309" cy="1956384"/>
          </a:xfrm>
        </p:spPr>
        <p:txBody>
          <a:bodyPr/>
          <a:lstStyle/>
          <a:p>
            <a:r>
              <a:rPr lang="en-US" altLang="zh-CN" sz="1400" dirty="0"/>
              <a:t>Mutual trust needs to be established between a Roaming UE and a Visited Network (VN)</a:t>
            </a:r>
          </a:p>
          <a:p>
            <a:r>
              <a:rPr lang="en-US" altLang="zh-CN" sz="1400" dirty="0"/>
              <a:t>Three scenarios in future 3GPP systems</a:t>
            </a:r>
          </a:p>
          <a:p>
            <a:pPr lvl="1"/>
            <a:r>
              <a:rPr lang="en-US" altLang="zh-CN" sz="1000" dirty="0"/>
              <a:t>Scenario 1: Roaming UE-1 needs to access to VN 1, however the Home Network (HN) becomes unreachable. </a:t>
            </a:r>
          </a:p>
          <a:p>
            <a:pPr lvl="1"/>
            <a:r>
              <a:rPr lang="en-US" altLang="zh-CN" sz="1000" dirty="0"/>
              <a:t>Scenario 2: Roaming UE-2 requests dynamic services from VN 2, which is a distributed network like NPN. No HN. </a:t>
            </a:r>
          </a:p>
          <a:p>
            <a:pPr lvl="1"/>
            <a:r>
              <a:rPr lang="en-US" altLang="zh-CN" sz="1000" dirty="0"/>
              <a:t>Scenario 3: Roaming UE-3 has no Subscriber Identity Module (SIM) card. Roaming UE-3 needs to access to VN 3. No HN. </a:t>
            </a:r>
            <a:endParaRPr lang="en-US" altLang="zh-CN" sz="1400" dirty="0"/>
          </a:p>
        </p:txBody>
      </p:sp>
      <p:pic>
        <p:nvPicPr>
          <p:cNvPr id="4" name="Picture 3">
            <a:extLst>
              <a:ext uri="{FF2B5EF4-FFF2-40B4-BE49-F238E27FC236}">
                <a16:creationId xmlns:a16="http://schemas.microsoft.com/office/drawing/2014/main" id="{8EEF539D-C640-A731-AF68-B36582144251}"/>
              </a:ext>
            </a:extLst>
          </p:cNvPr>
          <p:cNvPicPr>
            <a:picLocks noChangeAspect="1"/>
          </p:cNvPicPr>
          <p:nvPr/>
        </p:nvPicPr>
        <p:blipFill>
          <a:blip r:embed="rId3"/>
          <a:stretch>
            <a:fillRect/>
          </a:stretch>
        </p:blipFill>
        <p:spPr>
          <a:xfrm>
            <a:off x="303183" y="950831"/>
            <a:ext cx="3792232" cy="1798378"/>
          </a:xfrm>
          <a:prstGeom prst="rect">
            <a:avLst/>
          </a:prstGeom>
        </p:spPr>
      </p:pic>
      <p:pic>
        <p:nvPicPr>
          <p:cNvPr id="5" name="Picture 4">
            <a:extLst>
              <a:ext uri="{FF2B5EF4-FFF2-40B4-BE49-F238E27FC236}">
                <a16:creationId xmlns:a16="http://schemas.microsoft.com/office/drawing/2014/main" id="{4854C64A-C370-9A08-3568-DE45B611B0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4509" y="948466"/>
            <a:ext cx="3870200" cy="2039918"/>
          </a:xfrm>
          <a:prstGeom prst="rect">
            <a:avLst/>
          </a:prstGeom>
        </p:spPr>
      </p:pic>
      <p:sp>
        <p:nvSpPr>
          <p:cNvPr id="6" name="TextBox 5">
            <a:extLst>
              <a:ext uri="{FF2B5EF4-FFF2-40B4-BE49-F238E27FC236}">
                <a16:creationId xmlns:a16="http://schemas.microsoft.com/office/drawing/2014/main" id="{8F1D1C1C-633D-8D92-15FD-7FCB91FE44A5}"/>
              </a:ext>
            </a:extLst>
          </p:cNvPr>
          <p:cNvSpPr txBox="1"/>
          <p:nvPr/>
        </p:nvSpPr>
        <p:spPr>
          <a:xfrm>
            <a:off x="4987244" y="2957030"/>
            <a:ext cx="3870199" cy="369332"/>
          </a:xfrm>
          <a:prstGeom prst="rect">
            <a:avLst/>
          </a:prstGeom>
          <a:noFill/>
        </p:spPr>
        <p:txBody>
          <a:bodyPr wrap="square">
            <a:spAutoFit/>
          </a:bodyPr>
          <a:lstStyle/>
          <a:p>
            <a:r>
              <a:rPr lang="en-US" sz="900" i="1" dirty="0"/>
              <a:t>Source: NextG Alliance TWG Report on 6G Technologies for Wide Area Cloud Evolution (March 2023)</a:t>
            </a:r>
          </a:p>
        </p:txBody>
      </p:sp>
      <p:sp>
        <p:nvSpPr>
          <p:cNvPr id="7" name="内容占位符 2">
            <a:extLst>
              <a:ext uri="{FF2B5EF4-FFF2-40B4-BE49-F238E27FC236}">
                <a16:creationId xmlns:a16="http://schemas.microsoft.com/office/drawing/2014/main" id="{D7333091-BAC3-34CF-0C01-D3805F2F2BB7}"/>
              </a:ext>
            </a:extLst>
          </p:cNvPr>
          <p:cNvSpPr txBox="1">
            <a:spLocks/>
          </p:cNvSpPr>
          <p:nvPr/>
        </p:nvSpPr>
        <p:spPr bwMode="auto">
          <a:xfrm>
            <a:off x="4513812" y="3268176"/>
            <a:ext cx="4526512" cy="167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5"/>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200" kern="0" dirty="0"/>
              <a:t>In 6G wide area cloud environment, </a:t>
            </a:r>
            <a:r>
              <a:rPr lang="en-US" sz="1200" i="1" kern="0" dirty="0"/>
              <a:t>system nodes, such as client devices and infrastructure servers, must make independent decisions about the trustworthiness of the system nodes they are interacting with. </a:t>
            </a:r>
          </a:p>
          <a:p>
            <a:pPr lvl="1"/>
            <a:r>
              <a:rPr lang="en-US" sz="1000" i="1" kern="0" dirty="0"/>
              <a:t>For example, client devices must establish the trustworthiness of the servers to whom they entrust to provide computation and storage services. In turn, the computing platforms used to provide these services must be able to determine the trustworthiness of the clients that request their services to avoid attacks on the infrastructure </a:t>
            </a:r>
            <a:endParaRPr lang="en-US" altLang="zh-CN" sz="1400" kern="0" dirty="0"/>
          </a:p>
        </p:txBody>
      </p:sp>
      <p:cxnSp>
        <p:nvCxnSpPr>
          <p:cNvPr id="10" name="Straight Connector 9">
            <a:extLst>
              <a:ext uri="{FF2B5EF4-FFF2-40B4-BE49-F238E27FC236}">
                <a16:creationId xmlns:a16="http://schemas.microsoft.com/office/drawing/2014/main" id="{DBF05DF3-8980-F2A3-0479-9C1F2577C96E}"/>
              </a:ext>
            </a:extLst>
          </p:cNvPr>
          <p:cNvCxnSpPr/>
          <p:nvPr/>
        </p:nvCxnSpPr>
        <p:spPr bwMode="auto">
          <a:xfrm>
            <a:off x="4438996" y="1017335"/>
            <a:ext cx="0" cy="3923319"/>
          </a:xfrm>
          <a:prstGeom prst="line">
            <a:avLst/>
          </a:prstGeom>
          <a:solidFill>
            <a:schemeClr val="accent1"/>
          </a:solidFill>
          <a:ln w="12700" cap="flat" cmpd="sng" algn="ctr">
            <a:solidFill>
              <a:schemeClr val="tx1"/>
            </a:solidFill>
            <a:prstDash val="sysDash"/>
            <a:round/>
            <a:headEnd type="none" w="med" len="med"/>
            <a:tailEnd type="none" w="med" len="med"/>
          </a:ln>
          <a:effectLst/>
        </p:spPr>
      </p:cxnSp>
    </p:spTree>
    <p:extLst>
      <p:ext uri="{BB962C8B-B14F-4D97-AF65-F5344CB8AC3E}">
        <p14:creationId xmlns:p14="http://schemas.microsoft.com/office/powerpoint/2010/main" val="376686846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AB0EC-2182-7E35-3739-33BDA7EAD0B5}"/>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002DE424-02E9-081C-8944-4F7E75903AB9}"/>
              </a:ext>
            </a:extLst>
          </p:cNvPr>
          <p:cNvSpPr>
            <a:spLocks noGrp="1"/>
          </p:cNvSpPr>
          <p:nvPr>
            <p:ph idx="1"/>
          </p:nvPr>
        </p:nvSpPr>
        <p:spPr>
          <a:xfrm>
            <a:off x="485774" y="1090613"/>
            <a:ext cx="5757083" cy="3622675"/>
          </a:xfrm>
        </p:spPr>
        <p:txBody>
          <a:bodyPr>
            <a:normAutofit fontScale="55000" lnSpcReduction="20000"/>
          </a:bodyPr>
          <a:lstStyle/>
          <a:p>
            <a:r>
              <a:rPr lang="en-US" dirty="0"/>
              <a:t>Study use cases and potential service requirements for 5GS to support distributed device and user-centric trust:</a:t>
            </a:r>
          </a:p>
          <a:p>
            <a:pPr lvl="1"/>
            <a:r>
              <a:rPr lang="en-US" dirty="0"/>
              <a:t>New service scenarios which demand and/or can be built upon distributed trust.</a:t>
            </a:r>
          </a:p>
          <a:p>
            <a:pPr lvl="1"/>
            <a:r>
              <a:rPr lang="en-US" dirty="0"/>
              <a:t>New service scenarios which demand and/or can be built upon user-centric trust.</a:t>
            </a:r>
          </a:p>
          <a:p>
            <a:pPr lvl="1"/>
            <a:r>
              <a:rPr lang="en-GB" dirty="0"/>
              <a:t>Study the impact of distributed and user-centric trust on existing functionality in 5GS, e.g., security, authentication, and charging.</a:t>
            </a:r>
            <a:endParaRPr lang="en-US" dirty="0"/>
          </a:p>
          <a:p>
            <a:pPr lvl="1"/>
            <a:r>
              <a:rPr lang="en-US" dirty="0"/>
              <a:t>Gap analysis of existing 5GS functionalities in contrast to identified new service scenarios.</a:t>
            </a:r>
          </a:p>
          <a:p>
            <a:pPr lvl="1"/>
            <a:r>
              <a:rPr lang="en-US" dirty="0"/>
              <a:t>Study of potential technologies to enable distributed and user-centric trust for 5GS and beyond.</a:t>
            </a:r>
          </a:p>
          <a:p>
            <a:pPr lvl="1"/>
            <a:r>
              <a:rPr lang="en-US" dirty="0"/>
              <a:t>Potential new requirements in enabling distributed and user-centric trust between devices and networks in 5GS and beyond.</a:t>
            </a:r>
          </a:p>
          <a:p>
            <a:pPr lvl="1"/>
            <a:r>
              <a:rPr lang="en-US" dirty="0"/>
              <a:t>Potential new requirements in enabling distributed and user-centric trust among devices in 5GS and beyond.</a:t>
            </a:r>
          </a:p>
          <a:p>
            <a:pPr lvl="1"/>
            <a:r>
              <a:rPr lang="en-US" dirty="0"/>
              <a:t>Potential new requirements in enabling distributed and user-centric trust between networks in 5GS and beyond.</a:t>
            </a:r>
          </a:p>
        </p:txBody>
      </p:sp>
      <p:sp>
        <p:nvSpPr>
          <p:cNvPr id="4" name="Content Placeholder 2">
            <a:extLst>
              <a:ext uri="{FF2B5EF4-FFF2-40B4-BE49-F238E27FC236}">
                <a16:creationId xmlns:a16="http://schemas.microsoft.com/office/drawing/2014/main" id="{0A263B7E-338E-B429-CF25-E69911A2F280}"/>
              </a:ext>
            </a:extLst>
          </p:cNvPr>
          <p:cNvSpPr txBox="1">
            <a:spLocks/>
          </p:cNvSpPr>
          <p:nvPr/>
        </p:nvSpPr>
        <p:spPr bwMode="auto">
          <a:xfrm>
            <a:off x="6508865" y="1090613"/>
            <a:ext cx="236526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fontScale="32500" lnSpcReduction="20000"/>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None/>
            </a:pPr>
            <a:r>
              <a:rPr lang="en-US" sz="3500" b="1" kern="0" dirty="0"/>
              <a:t>Some Relevant Activities</a:t>
            </a:r>
          </a:p>
          <a:p>
            <a:pPr marL="0" indent="0" algn="ctr">
              <a:buNone/>
            </a:pPr>
            <a:endParaRPr lang="en-US" sz="3500" kern="0" dirty="0"/>
          </a:p>
          <a:p>
            <a:r>
              <a:rPr lang="en-US" sz="2700" b="1" kern="0" dirty="0">
                <a:hlinkClick r:id="rId3"/>
              </a:rPr>
              <a:t>SWS-230027</a:t>
            </a:r>
            <a:r>
              <a:rPr lang="en-US" sz="2700" b="1" kern="0" dirty="0"/>
              <a:t> </a:t>
            </a:r>
            <a:r>
              <a:rPr lang="en-US" sz="2700" kern="0" dirty="0"/>
              <a:t>(MITRE)</a:t>
            </a:r>
            <a:r>
              <a:rPr lang="en-US" sz="2700" b="1" kern="0" dirty="0"/>
              <a:t>: </a:t>
            </a:r>
            <a:r>
              <a:rPr lang="en-US" sz="2700" kern="0" dirty="0"/>
              <a:t>Identified distributed authentication architecture based on non-centralized infrastructure network in the context of Non-public networks (August 2023)</a:t>
            </a:r>
          </a:p>
          <a:p>
            <a:endParaRPr lang="en-US" sz="2700" b="1" u="sng" kern="0" dirty="0">
              <a:solidFill>
                <a:srgbClr val="0000FF"/>
              </a:solidFill>
              <a:ea typeface="Calibri" panose="020F0502020204030204" pitchFamily="34" charset="0"/>
              <a:hlinkClick r:id="rId4"/>
            </a:endParaRPr>
          </a:p>
          <a:p>
            <a:r>
              <a:rPr lang="en-US" sz="2700" b="1" u="sng" kern="0" dirty="0">
                <a:solidFill>
                  <a:srgbClr val="0000FF"/>
                </a:solidFill>
                <a:ea typeface="Calibri" panose="020F0502020204030204" pitchFamily="34" charset="0"/>
                <a:hlinkClick r:id="rId5"/>
              </a:rPr>
              <a:t>S1-203219</a:t>
            </a:r>
            <a:r>
              <a:rPr lang="en-US" sz="2700" b="1" u="sng" kern="0" dirty="0">
                <a:solidFill>
                  <a:srgbClr val="0000FF"/>
                </a:solidFill>
                <a:ea typeface="Calibri" panose="020F0502020204030204" pitchFamily="34" charset="0"/>
              </a:rPr>
              <a:t> </a:t>
            </a:r>
            <a:r>
              <a:rPr lang="en-US" sz="2700" kern="0" dirty="0"/>
              <a:t>(China Unicom): </a:t>
            </a:r>
            <a:r>
              <a:rPr lang="en-US" sz="2700" kern="0" dirty="0">
                <a:ea typeface="Calibri" panose="020F0502020204030204" pitchFamily="34" charset="0"/>
              </a:rPr>
              <a:t>Discussion on New SID: Study on Distributed </a:t>
            </a:r>
            <a:r>
              <a:rPr lang="en-US" sz="2700" kern="0" dirty="0" err="1">
                <a:ea typeface="Calibri" panose="020F0502020204030204" pitchFamily="34" charset="0"/>
              </a:rPr>
              <a:t>AIoT</a:t>
            </a:r>
            <a:r>
              <a:rPr lang="en-US" sz="2700" kern="0" dirty="0">
                <a:ea typeface="Calibri" panose="020F0502020204030204" pitchFamily="34" charset="0"/>
              </a:rPr>
              <a:t> Network </a:t>
            </a:r>
            <a:r>
              <a:rPr lang="en-US" sz="2700" kern="0" dirty="0"/>
              <a:t>(August 2020)</a:t>
            </a:r>
          </a:p>
          <a:p>
            <a:endParaRPr lang="en-US" sz="2700" b="1" u="sng" kern="0" dirty="0">
              <a:solidFill>
                <a:srgbClr val="0000FF"/>
              </a:solidFill>
              <a:ea typeface="Calibri" panose="020F0502020204030204" pitchFamily="34" charset="0"/>
              <a:hlinkClick r:id="rId4"/>
            </a:endParaRPr>
          </a:p>
          <a:p>
            <a:r>
              <a:rPr lang="en-US" sz="2700" b="1" u="sng" kern="0" dirty="0">
                <a:solidFill>
                  <a:srgbClr val="0000FF"/>
                </a:solidFill>
                <a:ea typeface="Calibri" panose="020F0502020204030204" pitchFamily="34" charset="0"/>
                <a:hlinkClick r:id="rId4"/>
              </a:rPr>
              <a:t>S1-202053</a:t>
            </a:r>
            <a:r>
              <a:rPr lang="en-US" sz="2700" b="1" u="sng" kern="0" dirty="0">
                <a:solidFill>
                  <a:srgbClr val="0000FF"/>
                </a:solidFill>
                <a:ea typeface="Calibri" panose="020F0502020204030204" pitchFamily="34" charset="0"/>
              </a:rPr>
              <a:t> </a:t>
            </a:r>
            <a:r>
              <a:rPr lang="en-US" sz="2700" kern="0" dirty="0"/>
              <a:t>(Spread Communications): </a:t>
            </a:r>
            <a:r>
              <a:rPr lang="en-US" sz="2700" kern="0" dirty="0">
                <a:ea typeface="Calibri" panose="020F0502020204030204" pitchFamily="34" charset="0"/>
              </a:rPr>
              <a:t>Motivation for R18 SID proposal of Blockchain for mobile communication system</a:t>
            </a:r>
            <a:r>
              <a:rPr lang="en-US" sz="2700" kern="0" dirty="0"/>
              <a:t> (July 2020)</a:t>
            </a:r>
          </a:p>
          <a:p>
            <a:endParaRPr lang="en-US" kern="0" dirty="0"/>
          </a:p>
          <a:p>
            <a:r>
              <a:rPr lang="en-US" kern="0" dirty="0"/>
              <a:t>ETSI PDL-021: PDL Use Cases in 3GPP Networks (August 2023)</a:t>
            </a:r>
          </a:p>
          <a:p>
            <a:pPr lvl="1"/>
            <a:r>
              <a:rPr lang="en-US" kern="0" dirty="0"/>
              <a:t>“</a:t>
            </a:r>
            <a:r>
              <a:rPr lang="en-US" i="1" kern="0" dirty="0"/>
              <a:t>Decentralized certificate management, decentralized credential management, decentralized identity management</a:t>
            </a:r>
            <a:r>
              <a:rPr lang="en-US" kern="0" dirty="0"/>
              <a:t>”</a:t>
            </a:r>
          </a:p>
          <a:p>
            <a:pPr lvl="1"/>
            <a:r>
              <a:rPr lang="en-US" kern="0" dirty="0"/>
              <a:t>PDL: Permissioned Distributed Ledger</a:t>
            </a:r>
          </a:p>
        </p:txBody>
      </p:sp>
    </p:spTree>
    <p:extLst>
      <p:ext uri="{BB962C8B-B14F-4D97-AF65-F5344CB8AC3E}">
        <p14:creationId xmlns:p14="http://schemas.microsoft.com/office/powerpoint/2010/main" val="190382358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56942" y="2161946"/>
            <a:ext cx="3030116" cy="553998"/>
          </a:xfrm>
          <a:prstGeom prst="rect">
            <a:avLst/>
          </a:prstGeom>
          <a:noFill/>
        </p:spPr>
        <p:txBody>
          <a:bodyPr wrap="square" rtlCol="0">
            <a:spAutoFit/>
          </a:bodyPr>
          <a:lstStyle/>
          <a:p>
            <a:pPr algn="ctr"/>
            <a:r>
              <a:rPr lang="en-US" altLang="zh-CN" sz="3000" dirty="0">
                <a:solidFill>
                  <a:srgbClr val="0070C0"/>
                </a:solidFill>
              </a:rPr>
              <a:t>Thank you!</a:t>
            </a:r>
            <a:endParaRPr lang="zh-CN" altLang="en-US" sz="3000" dirty="0">
              <a:solidFill>
                <a:srgbClr val="0070C0"/>
              </a:solidFill>
            </a:endParaRPr>
          </a:p>
        </p:txBody>
      </p:sp>
    </p:spTree>
    <p:extLst>
      <p:ext uri="{BB962C8B-B14F-4D97-AF65-F5344CB8AC3E}">
        <p14:creationId xmlns:p14="http://schemas.microsoft.com/office/powerpoint/2010/main" val="40989824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1A45C608A56F41A45AA7C3B5E188A1" ma:contentTypeVersion="14" ma:contentTypeDescription="Create a new document." ma:contentTypeScope="" ma:versionID="6b245d2aebdc71c5c0fa7a16c4865f41">
  <xsd:schema xmlns:xsd="http://www.w3.org/2001/XMLSchema" xmlns:xs="http://www.w3.org/2001/XMLSchema" xmlns:p="http://schemas.microsoft.com/office/2006/metadata/properties" xmlns:ns3="8ed312b4-f633-4870-a46c-c7c3003c7fda" xmlns:ns4="d3ae3d04-88f3-4370-8065-13f955211db9" targetNamespace="http://schemas.microsoft.com/office/2006/metadata/properties" ma:root="true" ma:fieldsID="0f9ebd81b6d20d3bb6b4709ebb76a5c8" ns3:_="" ns4:_="">
    <xsd:import namespace="8ed312b4-f633-4870-a46c-c7c3003c7fda"/>
    <xsd:import namespace="d3ae3d04-88f3-4370-8065-13f955211db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d312b4-f633-4870-a46c-c7c3003c7f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ae3d04-88f3-4370-8065-13f955211db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8ed312b4-f633-4870-a46c-c7c3003c7fd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2BBF0E-66A7-4737-B3E9-33870398C4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d312b4-f633-4870-a46c-c7c3003c7fda"/>
    <ds:schemaRef ds:uri="d3ae3d04-88f3-4370-8065-13f955211d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8ed312b4-f633-4870-a46c-c7c3003c7fda"/>
    <ds:schemaRef ds:uri="http://schemas.microsoft.com/office/2006/metadata/properties"/>
    <ds:schemaRef ds:uri="http://purl.org/dc/elements/1.1/"/>
    <ds:schemaRef ds:uri="d3ae3d04-88f3-4370-8065-13f955211db9"/>
    <ds:schemaRef ds:uri="http://www.w3.org/XML/1998/namespace"/>
    <ds:schemaRef ds:uri="http://purl.org/dc/dcmityp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27943</TotalTime>
  <Words>951</Words>
  <Application>Microsoft Office PowerPoint</Application>
  <PresentationFormat>On-screen Show (16:9)</PresentationFormat>
  <Paragraphs>68</Paragraphs>
  <Slides>6</Slides>
  <Notes>2</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6</vt:i4>
      </vt:variant>
    </vt:vector>
  </HeadingPairs>
  <TitlesOfParts>
    <vt:vector size="12" baseType="lpstr">
      <vt:lpstr>Arial</vt:lpstr>
      <vt:lpstr>Calibri</vt:lpstr>
      <vt:lpstr>Times New Roman</vt:lpstr>
      <vt:lpstr>Office Theme</vt:lpstr>
      <vt:lpstr>Custom Design</vt:lpstr>
      <vt:lpstr>Visio</vt:lpstr>
      <vt:lpstr>PowerPoint Presentation</vt:lpstr>
      <vt:lpstr>Motivations of distributed device and user trust</vt:lpstr>
      <vt:lpstr>Clarifications on some concepts</vt:lpstr>
      <vt:lpstr>Use cases</vt:lpstr>
      <vt:lpstr>Objectives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cp:lastModifiedBy>
  <cp:revision>1866</cp:revision>
  <cp:lastPrinted>2017-02-24T12:37:51Z</cp:lastPrinted>
  <dcterms:created xsi:type="dcterms:W3CDTF">2008-08-30T09:32:10Z</dcterms:created>
  <dcterms:modified xsi:type="dcterms:W3CDTF">2023-11-03T16:00:41Z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0x010100D01A45C608A56F41A45AA7C3B5E188A1</vt:lpwstr>
  </property>
</Properties>
</file>