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9"/>
  </p:notesMasterIdLst>
  <p:sldIdLst>
    <p:sldId id="303" r:id="rId3"/>
    <p:sldId id="263" r:id="rId4"/>
    <p:sldId id="261" r:id="rId5"/>
    <p:sldId id="260" r:id="rId6"/>
    <p:sldId id="306" r:id="rId7"/>
    <p:sldId id="304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84" d="100"/>
          <a:sy n="84" d="100"/>
        </p:scale>
        <p:origin x="708" y="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 work planning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5224" y="4927600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S1-233010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SA1#104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, 13 - 17 November 2023, Chicago, USA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SA1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813547"/>
            <a:ext cx="8814546" cy="3461428"/>
          </a:xfrm>
        </p:spPr>
        <p:txBody>
          <a:bodyPr/>
          <a:lstStyle/>
          <a:p>
            <a:r>
              <a:rPr lang="en-GB" sz="2400" dirty="0"/>
              <a:t>We aim the same capacity as Rel-19: </a:t>
            </a:r>
          </a:p>
          <a:p>
            <a:pPr lvl="1"/>
            <a:r>
              <a:rPr lang="en-GB" sz="2000" dirty="0"/>
              <a:t>corresponding to ≈ 12 SIDs if same size as the Rel-19 SIDs, </a:t>
            </a:r>
          </a:p>
          <a:p>
            <a:pPr lvl="1"/>
            <a:r>
              <a:rPr lang="en-GB" sz="2000" dirty="0"/>
              <a:t>or can be much less if one SID takes much more time (see e.g. SMARTER, which was one big SID for 5G study in Rel-14).</a:t>
            </a:r>
            <a:endParaRPr lang="en-GB" dirty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87637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460" y="0"/>
            <a:ext cx="8262493" cy="857400"/>
          </a:xfrm>
        </p:spPr>
        <p:txBody>
          <a:bodyPr/>
          <a:lstStyle/>
          <a:p>
            <a:r>
              <a:rPr lang="en-GB" sz="2800" dirty="0"/>
              <a:t>Rel-20 planning: divide content planning in two parts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667591"/>
            <a:ext cx="8814546" cy="3622800"/>
          </a:xfrm>
        </p:spPr>
        <p:txBody>
          <a:bodyPr/>
          <a:lstStyle/>
          <a:p>
            <a:pPr lvl="1"/>
            <a:r>
              <a:rPr lang="en-GB" sz="2000" b="1" dirty="0"/>
              <a:t>Part 1 </a:t>
            </a:r>
            <a:r>
              <a:rPr lang="en-GB" sz="2000" dirty="0"/>
              <a:t>– Studies with normative work </a:t>
            </a:r>
            <a:r>
              <a:rPr lang="en-GB" sz="2000" b="1" dirty="0"/>
              <a:t>aiming for Rel-20 </a:t>
            </a:r>
            <a:br>
              <a:rPr lang="en-GB" sz="2000" b="1" dirty="0"/>
            </a:b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around max. 6 SIDs) </a:t>
            </a:r>
          </a:p>
          <a:p>
            <a:pPr lvl="2"/>
            <a:r>
              <a:rPr lang="en-GB" sz="1600" b="1" dirty="0"/>
              <a:t>Timeline for Part 1: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SA1#105 (Feb)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SA1#105 (Feb) and SA1#106 (May) </a:t>
            </a:r>
            <a:endParaRPr lang="en-GB" dirty="0"/>
          </a:p>
          <a:p>
            <a:pPr lvl="1"/>
            <a:r>
              <a:rPr lang="en-GB" sz="2000" b="1" dirty="0"/>
              <a:t>Part 2 </a:t>
            </a:r>
            <a:r>
              <a:rPr lang="en-GB" sz="2000" dirty="0"/>
              <a:t>– Studies with normative work </a:t>
            </a:r>
            <a:r>
              <a:rPr lang="en-GB" sz="2000" b="1" dirty="0"/>
              <a:t>aiming for Rel-21 and beyond. </a:t>
            </a:r>
            <a:br>
              <a:rPr lang="en-GB" sz="2000" b="1" dirty="0"/>
            </a:b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from 1 big SID to max. 6 SIDs) </a:t>
            </a:r>
          </a:p>
          <a:p>
            <a:pPr lvl="2"/>
            <a:r>
              <a:rPr lang="en-GB" sz="1600" b="1" dirty="0"/>
              <a:t>Initial timeline for Part 2, knowing that this timeline will be presented at SA plenary for endorsement: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SA1#106 (May) and SA1#107 (Aug)</a:t>
            </a:r>
          </a:p>
          <a:p>
            <a:pPr lvl="2"/>
            <a:r>
              <a:rPr lang="en-US" sz="1600" dirty="0"/>
              <a:t>Window to agree studies (1 meeting): </a:t>
            </a:r>
            <a:br>
              <a:rPr lang="en-US" sz="1600" dirty="0"/>
            </a:br>
            <a:r>
              <a:rPr lang="en-US" sz="1600" dirty="0"/>
              <a:t>SA1 #107 (Aug)</a:t>
            </a:r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3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1265976" y="4709205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741810" y="996382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191294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100" dirty="0"/>
              <a:t>≈50%</a:t>
            </a:r>
            <a:r>
              <a:rPr lang="en-US" sz="11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1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1003229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95878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686070" y="3797325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663920" y="3750334"/>
            <a:ext cx="1624905" cy="1139078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Rel-20 part 2 (</a:t>
            </a:r>
            <a:r>
              <a:rPr lang="en-GB" sz="1100" dirty="0"/>
              <a:t>≈50%</a:t>
            </a:r>
            <a:r>
              <a:rPr lang="en-US" sz="1100" b="1" dirty="0">
                <a:solidFill>
                  <a:schemeClr val="dk1"/>
                </a:solidFill>
              </a:rPr>
              <a:t>)</a:t>
            </a:r>
            <a:endParaRPr lang="en-US" sz="11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922208" y="4024450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844355" y="3961248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3444786" y="4396707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382938" y="4424718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898677" y="4860167"/>
            <a:ext cx="3812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4874487" y="3168931"/>
            <a:ext cx="26866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Part 1 is endorsed. </a:t>
            </a:r>
            <a:endParaRPr lang="nl-NL" dirty="0"/>
          </a:p>
        </p:txBody>
      </p:sp>
      <p:sp>
        <p:nvSpPr>
          <p:cNvPr id="6" name="Star: 5 Points 5">
            <a:extLst>
              <a:ext uri="{FF2B5EF4-FFF2-40B4-BE49-F238E27FC236}">
                <a16:creationId xmlns:a16="http://schemas.microsoft.com/office/drawing/2014/main" id="{DB7DAA74-9F1D-47B8-AC7C-2732A9472698}"/>
              </a:ext>
            </a:extLst>
          </p:cNvPr>
          <p:cNvSpPr/>
          <p:nvPr/>
        </p:nvSpPr>
        <p:spPr>
          <a:xfrm>
            <a:off x="2695449" y="4074059"/>
            <a:ext cx="288925" cy="250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21D573-EE4B-428C-A84D-6034DA5F09D0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1817146" y="4080854"/>
            <a:ext cx="878303" cy="888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BA15CB3F-A108-47F5-B99D-FA13A3FFDE45}"/>
              </a:ext>
            </a:extLst>
          </p:cNvPr>
          <p:cNvSpPr txBox="1"/>
          <p:nvPr/>
        </p:nvSpPr>
        <p:spPr>
          <a:xfrm>
            <a:off x="411454" y="3922412"/>
            <a:ext cx="138770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See next slide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8108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070AA-65B1-423E-87BF-89594D705B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775" y="921327"/>
            <a:ext cx="8388300" cy="3622800"/>
          </a:xfrm>
        </p:spPr>
        <p:txBody>
          <a:bodyPr/>
          <a:lstStyle/>
          <a:p>
            <a:r>
              <a:rPr lang="en-GB" sz="2400" dirty="0"/>
              <a:t>The aim is to bring SA1 and 3GPP closer to the work done by different research global/regional research organizations and others regarding 6G use cases.</a:t>
            </a:r>
          </a:p>
          <a:p>
            <a:pPr lvl="1"/>
            <a:r>
              <a:rPr lang="en-GB" sz="2000" dirty="0"/>
              <a:t>2.5-day workshop</a:t>
            </a:r>
          </a:p>
          <a:p>
            <a:pPr lvl="1"/>
            <a:r>
              <a:rPr lang="en-GB" sz="2000" dirty="0"/>
              <a:t>Presentations from 3GPP MRPs (e.g. GSMA, 5GAA, 5GICIA, …), regional research organizations, global organizations/institutions (e.g. NGMN, ITU-R). </a:t>
            </a:r>
          </a:p>
          <a:p>
            <a:r>
              <a:rPr lang="en-GB" sz="2400" dirty="0"/>
              <a:t>The workshop will have no decision power</a:t>
            </a:r>
          </a:p>
          <a:p>
            <a:pPr lvl="1"/>
            <a:r>
              <a:rPr lang="en-GB" sz="2000" dirty="0"/>
              <a:t>Conference-style event with a restricted agenda</a:t>
            </a:r>
          </a:p>
          <a:p>
            <a:pPr lvl="1"/>
            <a:r>
              <a:rPr lang="en-GB" sz="2000" dirty="0"/>
              <a:t>Presentations will be by invitation only</a:t>
            </a:r>
          </a:p>
          <a:p>
            <a:pPr lvl="1"/>
            <a:r>
              <a:rPr lang="en-GB" sz="2000" dirty="0"/>
              <a:t>There will be no company contributions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F36BAC-786E-46B6-973E-B6421BEA6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dirty="0"/>
              <a:t>3GPP Stage 1 Workshop on IMT 2030 Use cases</a:t>
            </a:r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E9F8D110-AF84-4439-863E-9BFED00519EA}"/>
              </a:ext>
            </a:extLst>
          </p:cNvPr>
          <p:cNvSpPr/>
          <p:nvPr/>
        </p:nvSpPr>
        <p:spPr>
          <a:xfrm>
            <a:off x="196850" y="109688"/>
            <a:ext cx="288925" cy="250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059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D69E0-ACE1-4813-9977-91C257C72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Stage 1 Workshop on IMT 2030 Use cases (II)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B092C-1807-4F4A-9D1C-686ECD8D00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5775" y="1090612"/>
            <a:ext cx="8115300" cy="3622800"/>
          </a:xfrm>
        </p:spPr>
        <p:txBody>
          <a:bodyPr/>
          <a:lstStyle/>
          <a:p>
            <a:r>
              <a:rPr lang="en-GB" sz="2400" b="1" dirty="0"/>
              <a:t>When</a:t>
            </a:r>
            <a:r>
              <a:rPr lang="en-GB" sz="2400" dirty="0"/>
              <a:t>: 8-10 May (ends by Friday at 14:00)</a:t>
            </a:r>
          </a:p>
          <a:p>
            <a:r>
              <a:rPr lang="en-GB" sz="2400" b="1" dirty="0"/>
              <a:t>Where</a:t>
            </a:r>
            <a:r>
              <a:rPr lang="en-GB" sz="2400" dirty="0"/>
              <a:t>: Europe, The Netherlands (TBC)</a:t>
            </a:r>
          </a:p>
          <a:p>
            <a:r>
              <a:rPr lang="en-GB" sz="2400" b="1" dirty="0"/>
              <a:t>Registration: </a:t>
            </a:r>
            <a:r>
              <a:rPr lang="en-GB" sz="2400" dirty="0"/>
              <a:t>Through the 3GPP portal. </a:t>
            </a:r>
          </a:p>
          <a:p>
            <a:pPr lvl="1"/>
            <a:r>
              <a:rPr lang="en-GB" sz="2000" dirty="0"/>
              <a:t>Deadline 1 month before the event.</a:t>
            </a:r>
          </a:p>
          <a:p>
            <a:endParaRPr lang="en-GB" dirty="0"/>
          </a:p>
          <a:p>
            <a:pPr marL="571500" lvl="1" indent="0">
              <a:buNone/>
            </a:pPr>
            <a:endParaRPr lang="en-GB" dirty="0"/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F54AF7F0-4D06-44A1-B5C9-9752CB3982F7}"/>
              </a:ext>
            </a:extLst>
          </p:cNvPr>
          <p:cNvSpPr/>
          <p:nvPr/>
        </p:nvSpPr>
        <p:spPr>
          <a:xfrm>
            <a:off x="196850" y="109688"/>
            <a:ext cx="288925" cy="25049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020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</TotalTime>
  <Words>577</Words>
  <Application>Microsoft Office PowerPoint</Application>
  <PresentationFormat>On-screen Show (16:9)</PresentationFormat>
  <Paragraphs>99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Rel-20 planning – SA1 capacity</vt:lpstr>
      <vt:lpstr>Rel-20 planning: divide content planning in two parts</vt:lpstr>
      <vt:lpstr>PowerPoint Presentation</vt:lpstr>
      <vt:lpstr>3GPP Stage 1 Workshop on IMT 2030 Use cases</vt:lpstr>
      <vt:lpstr>3GPP Stage 1 Workshop on IMT 2030 Use cases (II)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Almodovar Chico, J.L. (José)</cp:lastModifiedBy>
  <cp:revision>51</cp:revision>
  <dcterms:modified xsi:type="dcterms:W3CDTF">2023-11-08T16:20:36Z</dcterms:modified>
</cp:coreProperties>
</file>