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3" r:id="rId1"/>
    <p:sldMasterId id="2147483664" r:id="rId2"/>
  </p:sldMasterIdLst>
  <p:notesMasterIdLst>
    <p:notesMasterId r:id="rId7"/>
  </p:notesMasterIdLst>
  <p:sldIdLst>
    <p:sldId id="303" r:id="rId3"/>
    <p:sldId id="263" r:id="rId4"/>
    <p:sldId id="261" r:id="rId5"/>
    <p:sldId id="260" r:id="rId6"/>
  </p:sldIdLst>
  <p:sldSz cx="9144000" cy="5143500" type="screen16x9"/>
  <p:notesSz cx="6797675" cy="9928225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000000"/>
          </p15:clr>
        </p15:guide>
        <p15:guide id="2" pos="2141">
          <p15:clr>
            <a:srgbClr val="000000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6" d="100"/>
          <a:sy n="96" d="100"/>
        </p:scale>
        <p:origin x="348" y="5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1275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88900" y="742950"/>
            <a:ext cx="6619800" cy="3724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1275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72C23339-D40B-EF98-4B98-C8BE1F0627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721D71C-0C60-4E6C-B8BA-EFE883F25C77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12F3FE6F-C440-F893-BCE7-C37F5965D5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B6738540-EFF8-8093-7E7C-B4E0176100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:notes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</p:spPr>
        <p:txBody>
          <a:bodyPr spcFirstLastPara="1" wrap="square" lIns="92850" tIns="46425" rIns="92850" bIns="46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7" name="Google Shape;11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591577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4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4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4038600" cy="33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82" name="Google Shape;82;p14"/>
          <p:cNvSpPr txBox="1">
            <a:spLocks noGrp="1"/>
          </p:cNvSpPr>
          <p:nvPr>
            <p:ph type="body" idx="2"/>
          </p:nvPr>
        </p:nvSpPr>
        <p:spPr>
          <a:xfrm>
            <a:off x="4648200" y="1200150"/>
            <a:ext cx="4038600" cy="33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83" name="Google Shape;83;p14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4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5"/>
          <p:cNvSpPr txBox="1">
            <a:spLocks noGrp="1"/>
          </p:cNvSpPr>
          <p:nvPr>
            <p:ph type="title"/>
          </p:nvPr>
        </p:nvSpPr>
        <p:spPr>
          <a:xfrm>
            <a:off x="722313" y="3305175"/>
            <a:ext cx="7772400" cy="10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5"/>
          <p:cNvSpPr txBox="1">
            <a:spLocks noGrp="1"/>
          </p:cNvSpPr>
          <p:nvPr>
            <p:ph type="body" idx="1"/>
          </p:nvPr>
        </p:nvSpPr>
        <p:spPr>
          <a:xfrm>
            <a:off x="722313" y="2179638"/>
            <a:ext cx="7772400" cy="112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 rtl="0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 rtl="0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89" name="Google Shape;89;p15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5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15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6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1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5" name="Google Shape;95;p16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16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16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7"/>
          <p:cNvSpPr txBox="1">
            <a:spLocks noGrp="1"/>
          </p:cNvSpPr>
          <p:nvPr>
            <p:ph type="ctrTitle"/>
          </p:nvPr>
        </p:nvSpPr>
        <p:spPr>
          <a:xfrm>
            <a:off x="685800" y="1598613"/>
            <a:ext cx="7772400" cy="110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17"/>
          <p:cNvSpPr txBox="1"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 rtl="0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01" name="Google Shape;101;p17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17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17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C82B6F2-C726-06E1-C7BF-379B22274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383850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 txBox="1">
            <a:spLocks noGrp="1"/>
          </p:cNvSpPr>
          <p:nvPr>
            <p:ph type="title"/>
          </p:nvPr>
        </p:nvSpPr>
        <p:spPr>
          <a:xfrm rot="5400000">
            <a:off x="5464200" y="1371575"/>
            <a:ext cx="4387800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body" idx="1"/>
          </p:nvPr>
        </p:nvSpPr>
        <p:spPr>
          <a:xfrm rot="5400000">
            <a:off x="1273200" y="-609625"/>
            <a:ext cx="4387800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8"/>
          <p:cNvSpPr txBox="1">
            <a:spLocks noGrp="1"/>
          </p:cNvSpPr>
          <p:nvPr>
            <p:ph type="body" idx="1"/>
          </p:nvPr>
        </p:nvSpPr>
        <p:spPr>
          <a:xfrm rot="5400000">
            <a:off x="2874900" y="-1217550"/>
            <a:ext cx="3394200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8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8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8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9"/>
          <p:cNvSpPr txBox="1">
            <a:spLocks noGrp="1"/>
          </p:cNvSpPr>
          <p:nvPr>
            <p:ph type="title"/>
          </p:nvPr>
        </p:nvSpPr>
        <p:spPr>
          <a:xfrm>
            <a:off x="1792288" y="3600450"/>
            <a:ext cx="5486400" cy="42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9"/>
          <p:cNvSpPr>
            <a:spLocks noGrp="1"/>
          </p:cNvSpPr>
          <p:nvPr>
            <p:ph type="pic" idx="2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  <a:noFill/>
          <a:ln>
            <a:noFill/>
          </a:ln>
        </p:spPr>
      </p:sp>
      <p:sp>
        <p:nvSpPr>
          <p:cNvPr id="50" name="Google Shape;50;p9"/>
          <p:cNvSpPr txBox="1">
            <a:spLocks noGrp="1"/>
          </p:cNvSpPr>
          <p:nvPr>
            <p:ph type="body" idx="1"/>
          </p:nvPr>
        </p:nvSpPr>
        <p:spPr>
          <a:xfrm>
            <a:off x="1792288" y="4025900"/>
            <a:ext cx="5486400" cy="60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1" name="Google Shape;51;p9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>
            <a:spLocks noGrp="1"/>
          </p:cNvSpPr>
          <p:nvPr>
            <p:ph type="title"/>
          </p:nvPr>
        </p:nvSpPr>
        <p:spPr>
          <a:xfrm>
            <a:off x="457200" y="204788"/>
            <a:ext cx="3008400" cy="8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0"/>
          <p:cNvSpPr txBox="1">
            <a:spLocks noGrp="1"/>
          </p:cNvSpPr>
          <p:nvPr>
            <p:ph type="body" idx="1"/>
          </p:nvPr>
        </p:nvSpPr>
        <p:spPr>
          <a:xfrm>
            <a:off x="3575050" y="204788"/>
            <a:ext cx="5111700" cy="438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0"/>
          <p:cNvSpPr txBox="1">
            <a:spLocks noGrp="1"/>
          </p:cNvSpPr>
          <p:nvPr>
            <p:ph type="body" idx="2"/>
          </p:nvPr>
        </p:nvSpPr>
        <p:spPr>
          <a:xfrm>
            <a:off x="457200" y="1076325"/>
            <a:ext cx="3008400" cy="351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10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0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1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1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2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2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2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2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3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3"/>
          <p:cNvSpPr txBox="1">
            <a:spLocks noGrp="1"/>
          </p:cNvSpPr>
          <p:nvPr>
            <p:ph type="body" idx="1"/>
          </p:nvPr>
        </p:nvSpPr>
        <p:spPr>
          <a:xfrm>
            <a:off x="457200" y="1150938"/>
            <a:ext cx="4040100" cy="4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73" name="Google Shape;73;p13"/>
          <p:cNvSpPr txBox="1">
            <a:spLocks noGrp="1"/>
          </p:cNvSpPr>
          <p:nvPr>
            <p:ph type="body" idx="2"/>
          </p:nvPr>
        </p:nvSpPr>
        <p:spPr>
          <a:xfrm>
            <a:off x="457200" y="1631950"/>
            <a:ext cx="4040100" cy="296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74" name="Google Shape;74;p13"/>
          <p:cNvSpPr txBox="1">
            <a:spLocks noGrp="1"/>
          </p:cNvSpPr>
          <p:nvPr>
            <p:ph type="body" idx="3"/>
          </p:nvPr>
        </p:nvSpPr>
        <p:spPr>
          <a:xfrm>
            <a:off x="4645025" y="1150938"/>
            <a:ext cx="4041900" cy="4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75" name="Google Shape;75;p13"/>
          <p:cNvSpPr txBox="1">
            <a:spLocks noGrp="1"/>
          </p:cNvSpPr>
          <p:nvPr>
            <p:ph type="body" idx="4"/>
          </p:nvPr>
        </p:nvSpPr>
        <p:spPr>
          <a:xfrm>
            <a:off x="4645025" y="1631950"/>
            <a:ext cx="4041900" cy="296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76" name="Google Shape;76;p13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3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3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/>
          <p:nvPr/>
        </p:nvSpPr>
        <p:spPr>
          <a:xfrm>
            <a:off x="4086225" y="2478087"/>
            <a:ext cx="974700" cy="2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</a:pPr>
            <a:r>
              <a:rPr lang="en-US"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© 3GPP 2012</a:t>
            </a:r>
            <a:endParaRPr/>
          </a:p>
        </p:txBody>
      </p:sp>
      <p:pic>
        <p:nvPicPr>
          <p:cNvPr id="22" name="Google Shape;22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62925" y="115887"/>
            <a:ext cx="733425" cy="427037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/>
          <p:nvPr/>
        </p:nvSpPr>
        <p:spPr>
          <a:xfrm>
            <a:off x="8308975" y="4773612"/>
            <a:ext cx="609600" cy="314400"/>
          </a:xfrm>
          <a:prstGeom prst="ellipse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fld id="{00000000-1234-1234-1234-123412341234}" type="slidenum">
              <a:rPr lang="en-US" sz="10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65" r:id="rId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Google Shape;32;p6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E0DD555D-A134-ACD1-34B2-8D3FF302ED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9018" y="1898355"/>
            <a:ext cx="5781675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3200" b="1" dirty="0">
                <a:solidFill>
                  <a:srgbClr val="FF0000"/>
                </a:solidFill>
                <a:latin typeface="+mj-lt"/>
                <a:ea typeface="ＭＳ Ｐゴシック" charset="0"/>
              </a:rPr>
              <a:t>Process for </a:t>
            </a:r>
          </a:p>
          <a:p>
            <a:pPr algn="ctr">
              <a:defRPr/>
            </a:pPr>
            <a:r>
              <a:rPr lang="en-GB" sz="32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SA1 Rel-20 work planning</a:t>
            </a:r>
            <a:br>
              <a:rPr lang="en-GB" sz="36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4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F62C3059-19AF-93AE-8957-51701FC05093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SA1 Chair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2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 for:	Information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7B5F3006-056E-E0BF-3ECF-C5883D604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01798AF6-885E-F559-4985-4C140843B4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5" y="4846638"/>
            <a:ext cx="8239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>
                <a:latin typeface="Arial" panose="020B0604020202020204" pitchFamily="34" charset="0"/>
              </a:rPr>
              <a:t>© 3GPP 2023</a:t>
            </a:r>
          </a:p>
        </p:txBody>
      </p:sp>
      <p:sp>
        <p:nvSpPr>
          <p:cNvPr id="6152" name="TextBox 8">
            <a:extLst>
              <a:ext uri="{FF2B5EF4-FFF2-40B4-BE49-F238E27FC236}">
                <a16:creationId xmlns:a16="http://schemas.microsoft.com/office/drawing/2014/main" id="{F66BEB48-85C4-3638-60D3-08CA0EEA95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S1-232653 (rev of S1-232009, S1-232550) </a:t>
            </a:r>
            <a:r>
              <a:rPr lang="en-GB" altLang="en-US" sz="800" dirty="0">
                <a:solidFill>
                  <a:schemeClr val="bg1"/>
                </a:solidFill>
                <a:latin typeface="Arial" panose="020B0604020202020204" pitchFamily="34" charset="0"/>
              </a:rPr>
              <a:t>-  3GPP SA1#103, 21 -25 August 2023, Gothenburg, Sweden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CAE309-E3EA-4740-A35B-ABCB363B0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503" y="0"/>
            <a:ext cx="6827700" cy="857400"/>
          </a:xfrm>
        </p:spPr>
        <p:txBody>
          <a:bodyPr/>
          <a:lstStyle/>
          <a:p>
            <a:r>
              <a:rPr lang="en-GB" dirty="0"/>
              <a:t>Rel-20 planning – SA1 capacity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E954A5-E60C-41C3-AD51-50E31ED65B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237" y="813547"/>
            <a:ext cx="8814546" cy="3461428"/>
          </a:xfrm>
        </p:spPr>
        <p:txBody>
          <a:bodyPr/>
          <a:lstStyle/>
          <a:p>
            <a:r>
              <a:rPr lang="en-GB" sz="2400" dirty="0"/>
              <a:t>We aim the same capacity as Rel-19: </a:t>
            </a:r>
          </a:p>
          <a:p>
            <a:pPr lvl="1"/>
            <a:r>
              <a:rPr lang="en-GB" sz="2000" dirty="0"/>
              <a:t>corresponding to ≈ 12 SIDs if same size as the Rel-19 SIDs, </a:t>
            </a:r>
          </a:p>
          <a:p>
            <a:pPr lvl="1"/>
            <a:r>
              <a:rPr lang="en-GB" sz="2000" dirty="0"/>
              <a:t>or can be much less if one SID takes much more time (see e.g. SMARTER, which was one big SID for 5G study in Rel-14).</a:t>
            </a:r>
            <a:endParaRPr lang="en-GB" dirty="0"/>
          </a:p>
          <a:p>
            <a:pPr lvl="1"/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8763752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CAE309-E3EA-4740-A35B-ABCB363B0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503" y="0"/>
            <a:ext cx="6827700" cy="857400"/>
          </a:xfrm>
        </p:spPr>
        <p:txBody>
          <a:bodyPr/>
          <a:lstStyle/>
          <a:p>
            <a:r>
              <a:rPr lang="en-GB" dirty="0"/>
              <a:t>Rel-20 planning – time sharing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E954A5-E60C-41C3-AD51-50E31ED65B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237" y="652175"/>
            <a:ext cx="8814546" cy="3622800"/>
          </a:xfrm>
        </p:spPr>
        <p:txBody>
          <a:bodyPr/>
          <a:lstStyle/>
          <a:p>
            <a:r>
              <a:rPr lang="en-GB" sz="2400" dirty="0"/>
              <a:t>Divide the Rel-20 content definition in two parts:</a:t>
            </a:r>
          </a:p>
          <a:p>
            <a:pPr lvl="1"/>
            <a:r>
              <a:rPr lang="en-GB" sz="2000" b="1" dirty="0"/>
              <a:t>Part 1 </a:t>
            </a:r>
            <a:r>
              <a:rPr lang="en-GB" sz="2000" dirty="0"/>
              <a:t>(≈50% of SA1’s time </a:t>
            </a:r>
            <a:r>
              <a:rPr lang="en-GB" sz="2000" dirty="0">
                <a:sym typeface="Wingdings" panose="05000000000000000000" pitchFamily="2" charset="2"/>
              </a:rPr>
              <a:t></a:t>
            </a:r>
            <a:r>
              <a:rPr lang="en-GB" sz="2000" dirty="0"/>
              <a:t> around max. 6 SIDs) – Only studies with normative work </a:t>
            </a:r>
            <a:r>
              <a:rPr lang="en-GB" sz="2000" b="1" dirty="0"/>
              <a:t>aiming for Rel-20</a:t>
            </a:r>
          </a:p>
          <a:p>
            <a:pPr lvl="2"/>
            <a:r>
              <a:rPr lang="en-US" sz="1600" dirty="0"/>
              <a:t>Window to present studies (2 meetings): </a:t>
            </a:r>
            <a:br>
              <a:rPr lang="en-US" sz="1600" dirty="0"/>
            </a:br>
            <a:r>
              <a:rPr lang="en-US" sz="1600" dirty="0"/>
              <a:t>SA1#104 (Nov) and SA1#105 (Feb)</a:t>
            </a:r>
          </a:p>
          <a:p>
            <a:pPr lvl="2"/>
            <a:r>
              <a:rPr lang="en-US" sz="1600" dirty="0"/>
              <a:t>Window to agree studies (2 meetings): </a:t>
            </a:r>
            <a:br>
              <a:rPr lang="en-US" sz="1600" dirty="0"/>
            </a:br>
            <a:r>
              <a:rPr lang="en-US" sz="1600" dirty="0"/>
              <a:t>SA1#105 (Feb) and SA1#106 (May) </a:t>
            </a:r>
            <a:endParaRPr lang="en-GB" dirty="0"/>
          </a:p>
          <a:p>
            <a:pPr lvl="1"/>
            <a:r>
              <a:rPr lang="en-GB" sz="2000" b="1" dirty="0"/>
              <a:t>Part 2 </a:t>
            </a:r>
            <a:r>
              <a:rPr lang="en-GB" sz="2000" dirty="0"/>
              <a:t>(≈50% of SA1’s time </a:t>
            </a:r>
            <a:r>
              <a:rPr lang="en-GB" sz="2000" dirty="0">
                <a:sym typeface="Wingdings" panose="05000000000000000000" pitchFamily="2" charset="2"/>
              </a:rPr>
              <a:t></a:t>
            </a:r>
            <a:r>
              <a:rPr lang="en-GB" sz="2000" dirty="0"/>
              <a:t> from 1 big SID to max. 6 SIDs) – Priority given to studies with normative work </a:t>
            </a:r>
            <a:r>
              <a:rPr lang="en-GB" sz="2000" b="1" dirty="0"/>
              <a:t>aiming for beyond Rel-20. The work planning for this part 2 will be presented at SA plenary for endorsement.</a:t>
            </a:r>
          </a:p>
          <a:p>
            <a:pPr lvl="2"/>
            <a:r>
              <a:rPr lang="en-US" sz="1600" dirty="0"/>
              <a:t>Window to present studies (2 meetings): </a:t>
            </a:r>
            <a:br>
              <a:rPr lang="en-US" sz="1600" dirty="0"/>
            </a:br>
            <a:r>
              <a:rPr lang="en-US" sz="1600" dirty="0"/>
              <a:t>SA1#105 (Feb) and SA1#106 (May)</a:t>
            </a:r>
          </a:p>
          <a:p>
            <a:pPr lvl="2"/>
            <a:r>
              <a:rPr lang="en-US" sz="1600" dirty="0"/>
              <a:t>Window to agree studies (2 meetings): </a:t>
            </a:r>
            <a:br>
              <a:rPr lang="en-US" sz="1600" dirty="0"/>
            </a:br>
            <a:r>
              <a:rPr lang="en-US" sz="1600" dirty="0"/>
              <a:t>SA1#106 (May) and SA1 #107 (Aug)</a:t>
            </a:r>
            <a:endParaRPr lang="en-GB" dirty="0"/>
          </a:p>
          <a:p>
            <a:pPr lvl="2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78308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9" name="Google Shape;119;p20"/>
          <p:cNvCxnSpPr/>
          <p:nvPr/>
        </p:nvCxnSpPr>
        <p:spPr>
          <a:xfrm>
            <a:off x="623887" y="1446212"/>
            <a:ext cx="0" cy="30702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20" name="Google Shape;120;p20"/>
          <p:cNvCxnSpPr/>
          <p:nvPr/>
        </p:nvCxnSpPr>
        <p:spPr>
          <a:xfrm>
            <a:off x="0" y="669925"/>
            <a:ext cx="8666100" cy="0"/>
          </a:xfrm>
          <a:prstGeom prst="straightConnector1">
            <a:avLst/>
          </a:prstGeom>
          <a:noFill/>
          <a:ln w="9525" cap="flat" cmpd="sng">
            <a:solidFill>
              <a:srgbClr val="98B954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21" name="Google Shape;121;p20"/>
          <p:cNvSpPr txBox="1"/>
          <p:nvPr/>
        </p:nvSpPr>
        <p:spPr>
          <a:xfrm>
            <a:off x="767543" y="36493"/>
            <a:ext cx="7142100" cy="38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Montserrat"/>
              <a:buNone/>
            </a:pPr>
            <a:r>
              <a:rPr lang="en-US" sz="2400" b="0" i="0" u="none" strike="noStrike" cap="none" dirty="0">
                <a:solidFill>
                  <a:srgbClr val="FF0000"/>
                </a:solidFill>
                <a:latin typeface="Montserrat"/>
                <a:ea typeface="Montserrat"/>
                <a:cs typeface="Montserrat"/>
                <a:sym typeface="Montserrat"/>
              </a:rPr>
              <a:t>Release 20 SA1 work planning </a:t>
            </a:r>
            <a:endParaRPr sz="2000" b="0" i="0" u="none" strike="noStrike" cap="none" dirty="0">
              <a:solidFill>
                <a:srgbClr val="FF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2" name="Google Shape;122;p20"/>
          <p:cNvSpPr txBox="1"/>
          <p:nvPr/>
        </p:nvSpPr>
        <p:spPr>
          <a:xfrm>
            <a:off x="1125537" y="844550"/>
            <a:ext cx="651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TSG#101</a:t>
            </a:r>
            <a:endParaRPr/>
          </a:p>
        </p:txBody>
      </p:sp>
      <p:cxnSp>
        <p:nvCxnSpPr>
          <p:cNvPr id="123" name="Google Shape;123;p20"/>
          <p:cNvCxnSpPr/>
          <p:nvPr/>
        </p:nvCxnSpPr>
        <p:spPr>
          <a:xfrm>
            <a:off x="2716212" y="118268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4" name="Google Shape;124;p20"/>
          <p:cNvCxnSpPr/>
          <p:nvPr/>
        </p:nvCxnSpPr>
        <p:spPr>
          <a:xfrm>
            <a:off x="293687" y="1206500"/>
            <a:ext cx="0" cy="3803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5" name="Google Shape;125;p20"/>
          <p:cNvCxnSpPr/>
          <p:nvPr/>
        </p:nvCxnSpPr>
        <p:spPr>
          <a:xfrm>
            <a:off x="1425575" y="118268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6" name="Google Shape;126;p20"/>
          <p:cNvCxnSpPr/>
          <p:nvPr/>
        </p:nvCxnSpPr>
        <p:spPr>
          <a:xfrm>
            <a:off x="8069262" y="1182687"/>
            <a:ext cx="0" cy="3806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7" name="Google Shape;127;p20"/>
          <p:cNvCxnSpPr/>
          <p:nvPr/>
        </p:nvCxnSpPr>
        <p:spPr>
          <a:xfrm>
            <a:off x="6826250" y="1182687"/>
            <a:ext cx="0" cy="37530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8" name="Google Shape;128;p20"/>
          <p:cNvCxnSpPr/>
          <p:nvPr/>
        </p:nvCxnSpPr>
        <p:spPr>
          <a:xfrm>
            <a:off x="5434012" y="118268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9" name="Google Shape;129;p20"/>
          <p:cNvCxnSpPr/>
          <p:nvPr/>
        </p:nvCxnSpPr>
        <p:spPr>
          <a:xfrm>
            <a:off x="6130925" y="118268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0" name="Google Shape;130;p20"/>
          <p:cNvCxnSpPr/>
          <p:nvPr/>
        </p:nvCxnSpPr>
        <p:spPr>
          <a:xfrm>
            <a:off x="4122737" y="1135062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1" name="Google Shape;131;p20"/>
          <p:cNvCxnSpPr/>
          <p:nvPr/>
        </p:nvCxnSpPr>
        <p:spPr>
          <a:xfrm>
            <a:off x="3411537" y="118268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2" name="Google Shape;132;p20"/>
          <p:cNvCxnSpPr/>
          <p:nvPr/>
        </p:nvCxnSpPr>
        <p:spPr>
          <a:xfrm>
            <a:off x="8602662" y="1185862"/>
            <a:ext cx="0" cy="3803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33" name="Google Shape;133;p20"/>
          <p:cNvSpPr txBox="1"/>
          <p:nvPr/>
        </p:nvSpPr>
        <p:spPr>
          <a:xfrm>
            <a:off x="1670050" y="844550"/>
            <a:ext cx="6747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TSG#102</a:t>
            </a:r>
            <a:endParaRPr/>
          </a:p>
        </p:txBody>
      </p:sp>
      <p:sp>
        <p:nvSpPr>
          <p:cNvPr id="134" name="Google Shape;134;p20"/>
          <p:cNvSpPr txBox="1"/>
          <p:nvPr/>
        </p:nvSpPr>
        <p:spPr>
          <a:xfrm>
            <a:off x="2343150" y="844550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TSG#103</a:t>
            </a:r>
            <a:endParaRPr/>
          </a:p>
        </p:txBody>
      </p:sp>
      <p:sp>
        <p:nvSpPr>
          <p:cNvPr id="135" name="Google Shape;135;p20"/>
          <p:cNvSpPr txBox="1"/>
          <p:nvPr/>
        </p:nvSpPr>
        <p:spPr>
          <a:xfrm>
            <a:off x="3057525" y="844550"/>
            <a:ext cx="685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TSG#104</a:t>
            </a:r>
            <a:endParaRPr/>
          </a:p>
        </p:txBody>
      </p:sp>
      <p:sp>
        <p:nvSpPr>
          <p:cNvPr id="136" name="Google Shape;136;p20"/>
          <p:cNvSpPr txBox="1"/>
          <p:nvPr/>
        </p:nvSpPr>
        <p:spPr>
          <a:xfrm>
            <a:off x="3838575" y="844550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TSG#105</a:t>
            </a:r>
            <a:endParaRPr/>
          </a:p>
        </p:txBody>
      </p:sp>
      <p:sp>
        <p:nvSpPr>
          <p:cNvPr id="137" name="Google Shape;137;p20"/>
          <p:cNvSpPr txBox="1"/>
          <p:nvPr/>
        </p:nvSpPr>
        <p:spPr>
          <a:xfrm>
            <a:off x="4410075" y="844550"/>
            <a:ext cx="679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TSG#106</a:t>
            </a:r>
            <a:endParaRPr/>
          </a:p>
        </p:txBody>
      </p:sp>
      <p:sp>
        <p:nvSpPr>
          <p:cNvPr id="138" name="Google Shape;138;p20"/>
          <p:cNvSpPr txBox="1"/>
          <p:nvPr/>
        </p:nvSpPr>
        <p:spPr>
          <a:xfrm>
            <a:off x="5084762" y="844550"/>
            <a:ext cx="678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TSG#107</a:t>
            </a:r>
            <a:endParaRPr/>
          </a:p>
        </p:txBody>
      </p:sp>
      <p:sp>
        <p:nvSpPr>
          <p:cNvPr id="139" name="Google Shape;139;p20"/>
          <p:cNvSpPr txBox="1"/>
          <p:nvPr/>
        </p:nvSpPr>
        <p:spPr>
          <a:xfrm>
            <a:off x="5741987" y="844550"/>
            <a:ext cx="682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TSG#108</a:t>
            </a:r>
            <a:endParaRPr/>
          </a:p>
        </p:txBody>
      </p:sp>
      <p:sp>
        <p:nvSpPr>
          <p:cNvPr id="140" name="Google Shape;140;p20"/>
          <p:cNvSpPr txBox="1"/>
          <p:nvPr/>
        </p:nvSpPr>
        <p:spPr>
          <a:xfrm>
            <a:off x="6472237" y="844550"/>
            <a:ext cx="679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TSG#109</a:t>
            </a:r>
            <a:endParaRPr/>
          </a:p>
        </p:txBody>
      </p:sp>
      <p:sp>
        <p:nvSpPr>
          <p:cNvPr id="141" name="Google Shape;141;p20"/>
          <p:cNvSpPr txBox="1"/>
          <p:nvPr/>
        </p:nvSpPr>
        <p:spPr>
          <a:xfrm>
            <a:off x="7115175" y="844550"/>
            <a:ext cx="651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TSG#110</a:t>
            </a:r>
            <a:endParaRPr/>
          </a:p>
        </p:txBody>
      </p:sp>
      <p:sp>
        <p:nvSpPr>
          <p:cNvPr id="142" name="Google Shape;142;p20"/>
          <p:cNvSpPr txBox="1"/>
          <p:nvPr/>
        </p:nvSpPr>
        <p:spPr>
          <a:xfrm>
            <a:off x="7681912" y="844550"/>
            <a:ext cx="6159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TSG#111</a:t>
            </a:r>
            <a:endParaRPr/>
          </a:p>
        </p:txBody>
      </p:sp>
      <p:sp>
        <p:nvSpPr>
          <p:cNvPr id="143" name="Google Shape;143;p20"/>
          <p:cNvSpPr txBox="1"/>
          <p:nvPr/>
        </p:nvSpPr>
        <p:spPr>
          <a:xfrm>
            <a:off x="8262937" y="844550"/>
            <a:ext cx="6399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TSG#112</a:t>
            </a:r>
            <a:endParaRPr/>
          </a:p>
        </p:txBody>
      </p:sp>
      <p:sp>
        <p:nvSpPr>
          <p:cNvPr id="144" name="Google Shape;144;p20"/>
          <p:cNvSpPr txBox="1"/>
          <p:nvPr/>
        </p:nvSpPr>
        <p:spPr>
          <a:xfrm>
            <a:off x="-33337" y="858837"/>
            <a:ext cx="631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TSG#99</a:t>
            </a:r>
            <a:endParaRPr/>
          </a:p>
        </p:txBody>
      </p:sp>
      <p:sp>
        <p:nvSpPr>
          <p:cNvPr id="145" name="Google Shape;145;p20"/>
          <p:cNvSpPr txBox="1"/>
          <p:nvPr/>
        </p:nvSpPr>
        <p:spPr>
          <a:xfrm>
            <a:off x="3162300" y="547687"/>
            <a:ext cx="4986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2024</a:t>
            </a:r>
            <a:endParaRPr/>
          </a:p>
        </p:txBody>
      </p:sp>
      <p:sp>
        <p:nvSpPr>
          <p:cNvPr id="146" name="Google Shape;146;p20"/>
          <p:cNvSpPr txBox="1"/>
          <p:nvPr/>
        </p:nvSpPr>
        <p:spPr>
          <a:xfrm>
            <a:off x="5865812" y="547687"/>
            <a:ext cx="4857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2025</a:t>
            </a:r>
            <a:endParaRPr/>
          </a:p>
        </p:txBody>
      </p:sp>
      <p:sp>
        <p:nvSpPr>
          <p:cNvPr id="147" name="Google Shape;147;p20"/>
          <p:cNvSpPr txBox="1"/>
          <p:nvPr/>
        </p:nvSpPr>
        <p:spPr>
          <a:xfrm>
            <a:off x="1257300" y="947737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48" name="Google Shape;148;p20"/>
          <p:cNvSpPr txBox="1"/>
          <p:nvPr/>
        </p:nvSpPr>
        <p:spPr>
          <a:xfrm>
            <a:off x="2551112" y="935037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49" name="Google Shape;149;p20"/>
          <p:cNvSpPr txBox="1"/>
          <p:nvPr/>
        </p:nvSpPr>
        <p:spPr>
          <a:xfrm>
            <a:off x="7878762" y="947737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0" name="Google Shape;150;p20"/>
          <p:cNvSpPr txBox="1"/>
          <p:nvPr/>
        </p:nvSpPr>
        <p:spPr>
          <a:xfrm>
            <a:off x="5216525" y="947737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1" name="Google Shape;151;p20"/>
          <p:cNvSpPr txBox="1"/>
          <p:nvPr/>
        </p:nvSpPr>
        <p:spPr>
          <a:xfrm>
            <a:off x="3238500" y="947737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2" name="Google Shape;152;p20"/>
          <p:cNvSpPr txBox="1"/>
          <p:nvPr/>
        </p:nvSpPr>
        <p:spPr>
          <a:xfrm>
            <a:off x="5951537" y="947737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3" name="Google Shape;153;p20"/>
          <p:cNvSpPr txBox="1"/>
          <p:nvPr/>
        </p:nvSpPr>
        <p:spPr>
          <a:xfrm>
            <a:off x="8453437" y="947737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4" name="Google Shape;154;p20"/>
          <p:cNvSpPr txBox="1"/>
          <p:nvPr/>
        </p:nvSpPr>
        <p:spPr>
          <a:xfrm>
            <a:off x="4013200" y="947737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55" name="Google Shape;155;p20"/>
          <p:cNvSpPr txBox="1"/>
          <p:nvPr/>
        </p:nvSpPr>
        <p:spPr>
          <a:xfrm>
            <a:off x="6662737" y="947737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56" name="Google Shape;156;p20"/>
          <p:cNvSpPr txBox="1"/>
          <p:nvPr/>
        </p:nvSpPr>
        <p:spPr>
          <a:xfrm>
            <a:off x="109537" y="968375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7" name="Google Shape;157;p20"/>
          <p:cNvSpPr txBox="1"/>
          <p:nvPr/>
        </p:nvSpPr>
        <p:spPr>
          <a:xfrm>
            <a:off x="1854200" y="947737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58" name="Google Shape;158;p20"/>
          <p:cNvSpPr txBox="1"/>
          <p:nvPr/>
        </p:nvSpPr>
        <p:spPr>
          <a:xfrm>
            <a:off x="4605337" y="947737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59" name="Google Shape;159;p20"/>
          <p:cNvSpPr txBox="1"/>
          <p:nvPr/>
        </p:nvSpPr>
        <p:spPr>
          <a:xfrm>
            <a:off x="7304087" y="947737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60" name="Google Shape;160;p20"/>
          <p:cNvSpPr txBox="1"/>
          <p:nvPr/>
        </p:nvSpPr>
        <p:spPr>
          <a:xfrm>
            <a:off x="8359775" y="528637"/>
            <a:ext cx="4920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2026</a:t>
            </a:r>
            <a:endParaRPr/>
          </a:p>
        </p:txBody>
      </p:sp>
      <p:sp>
        <p:nvSpPr>
          <p:cNvPr id="163" name="Google Shape;163;p20"/>
          <p:cNvSpPr txBox="1"/>
          <p:nvPr/>
        </p:nvSpPr>
        <p:spPr>
          <a:xfrm>
            <a:off x="517525" y="862012"/>
            <a:ext cx="685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TSG#100</a:t>
            </a:r>
            <a:endParaRPr/>
          </a:p>
        </p:txBody>
      </p:sp>
      <p:sp>
        <p:nvSpPr>
          <p:cNvPr id="164" name="Google Shape;164;p20"/>
          <p:cNvSpPr txBox="1"/>
          <p:nvPr/>
        </p:nvSpPr>
        <p:spPr>
          <a:xfrm>
            <a:off x="749300" y="965200"/>
            <a:ext cx="4065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June</a:t>
            </a:r>
            <a:endParaRPr/>
          </a:p>
        </p:txBody>
      </p:sp>
      <p:sp>
        <p:nvSpPr>
          <p:cNvPr id="166" name="Google Shape;166;p20"/>
          <p:cNvSpPr txBox="1"/>
          <p:nvPr/>
        </p:nvSpPr>
        <p:spPr>
          <a:xfrm>
            <a:off x="903287" y="550862"/>
            <a:ext cx="4857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2023</a:t>
            </a:r>
            <a:endParaRPr/>
          </a:p>
        </p:txBody>
      </p:sp>
      <p:sp>
        <p:nvSpPr>
          <p:cNvPr id="167" name="Google Shape;167;p20"/>
          <p:cNvSpPr txBox="1"/>
          <p:nvPr/>
        </p:nvSpPr>
        <p:spPr>
          <a:xfrm>
            <a:off x="795897" y="4773600"/>
            <a:ext cx="870000" cy="3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Now</a:t>
            </a:r>
            <a:endParaRPr dirty="0"/>
          </a:p>
        </p:txBody>
      </p:sp>
      <p:cxnSp>
        <p:nvCxnSpPr>
          <p:cNvPr id="168" name="Google Shape;168;p20"/>
          <p:cNvCxnSpPr/>
          <p:nvPr/>
        </p:nvCxnSpPr>
        <p:spPr>
          <a:xfrm>
            <a:off x="1200897" y="983503"/>
            <a:ext cx="3300" cy="3805200"/>
          </a:xfrm>
          <a:prstGeom prst="straightConnector1">
            <a:avLst/>
          </a:prstGeom>
          <a:noFill/>
          <a:ln w="38100" cap="flat" cmpd="sng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</p:cxnSp>
      <p:cxnSp>
        <p:nvCxnSpPr>
          <p:cNvPr id="169" name="Google Shape;169;p20"/>
          <p:cNvCxnSpPr/>
          <p:nvPr/>
        </p:nvCxnSpPr>
        <p:spPr>
          <a:xfrm>
            <a:off x="901700" y="113823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70" name="Google Shape;170;p20"/>
          <p:cNvCxnSpPr/>
          <p:nvPr/>
        </p:nvCxnSpPr>
        <p:spPr>
          <a:xfrm>
            <a:off x="3030537" y="146367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1" name="Google Shape;171;p20"/>
          <p:cNvCxnSpPr/>
          <p:nvPr/>
        </p:nvCxnSpPr>
        <p:spPr>
          <a:xfrm>
            <a:off x="1739900" y="146367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2" name="Google Shape;172;p20"/>
          <p:cNvCxnSpPr/>
          <p:nvPr/>
        </p:nvCxnSpPr>
        <p:spPr>
          <a:xfrm>
            <a:off x="8383587" y="1463675"/>
            <a:ext cx="0" cy="31368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3" name="Google Shape;173;p20"/>
          <p:cNvCxnSpPr/>
          <p:nvPr/>
        </p:nvCxnSpPr>
        <p:spPr>
          <a:xfrm>
            <a:off x="7140575" y="1463675"/>
            <a:ext cx="0" cy="30924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4" name="Google Shape;174;p20"/>
          <p:cNvCxnSpPr/>
          <p:nvPr/>
        </p:nvCxnSpPr>
        <p:spPr>
          <a:xfrm>
            <a:off x="5756275" y="146367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5" name="Google Shape;175;p20"/>
          <p:cNvCxnSpPr/>
          <p:nvPr/>
        </p:nvCxnSpPr>
        <p:spPr>
          <a:xfrm>
            <a:off x="6453187" y="146367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6" name="Google Shape;176;p20"/>
          <p:cNvCxnSpPr/>
          <p:nvPr/>
        </p:nvCxnSpPr>
        <p:spPr>
          <a:xfrm>
            <a:off x="4437062" y="1452562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7" name="Google Shape;177;p20"/>
          <p:cNvCxnSpPr/>
          <p:nvPr/>
        </p:nvCxnSpPr>
        <p:spPr>
          <a:xfrm>
            <a:off x="3725862" y="146367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8" name="Google Shape;178;p20"/>
          <p:cNvCxnSpPr/>
          <p:nvPr/>
        </p:nvCxnSpPr>
        <p:spPr>
          <a:xfrm>
            <a:off x="1216025" y="1443037"/>
            <a:ext cx="0" cy="30702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9" name="Google Shape;179;p20"/>
          <p:cNvCxnSpPr/>
          <p:nvPr/>
        </p:nvCxnSpPr>
        <p:spPr>
          <a:xfrm>
            <a:off x="5097462" y="1471612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0" name="Google Shape;180;p20"/>
          <p:cNvCxnSpPr/>
          <p:nvPr/>
        </p:nvCxnSpPr>
        <p:spPr>
          <a:xfrm>
            <a:off x="2425700" y="1474787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1" name="Google Shape;181;p20"/>
          <p:cNvCxnSpPr/>
          <p:nvPr/>
        </p:nvCxnSpPr>
        <p:spPr>
          <a:xfrm>
            <a:off x="7766050" y="1416050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2" name="Google Shape;182;p20"/>
          <p:cNvCxnSpPr>
            <a:cxnSpLocks/>
            <a:stCxn id="157" idx="2"/>
          </p:cNvCxnSpPr>
          <p:nvPr/>
        </p:nvCxnSpPr>
        <p:spPr>
          <a:xfrm>
            <a:off x="2046350" y="1147837"/>
            <a:ext cx="12637" cy="3590763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83" name="Google Shape;183;p20"/>
          <p:cNvCxnSpPr>
            <a:cxnSpLocks/>
            <a:stCxn id="158" idx="2"/>
          </p:cNvCxnSpPr>
          <p:nvPr/>
        </p:nvCxnSpPr>
        <p:spPr>
          <a:xfrm>
            <a:off x="4797487" y="1147837"/>
            <a:ext cx="1525" cy="3581238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84" name="Google Shape;184;p20"/>
          <p:cNvSpPr txBox="1"/>
          <p:nvPr/>
        </p:nvSpPr>
        <p:spPr>
          <a:xfrm>
            <a:off x="266700" y="1268412"/>
            <a:ext cx="6444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SA1#102</a:t>
            </a:r>
            <a:endParaRPr/>
          </a:p>
        </p:txBody>
      </p:sp>
      <p:sp>
        <p:nvSpPr>
          <p:cNvPr id="185" name="Google Shape;185;p20"/>
          <p:cNvSpPr txBox="1"/>
          <p:nvPr/>
        </p:nvSpPr>
        <p:spPr>
          <a:xfrm>
            <a:off x="844550" y="1268412"/>
            <a:ext cx="6444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SA1#103</a:t>
            </a:r>
            <a:endParaRPr/>
          </a:p>
        </p:txBody>
      </p:sp>
      <p:sp>
        <p:nvSpPr>
          <p:cNvPr id="186" name="Google Shape;186;p20"/>
          <p:cNvSpPr txBox="1"/>
          <p:nvPr/>
        </p:nvSpPr>
        <p:spPr>
          <a:xfrm>
            <a:off x="1497012" y="1268412"/>
            <a:ext cx="6573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SA1#104</a:t>
            </a:r>
            <a:endParaRPr/>
          </a:p>
        </p:txBody>
      </p:sp>
      <p:sp>
        <p:nvSpPr>
          <p:cNvPr id="187" name="Google Shape;187;p20"/>
          <p:cNvSpPr txBox="1"/>
          <p:nvPr/>
        </p:nvSpPr>
        <p:spPr>
          <a:xfrm>
            <a:off x="2117725" y="1268412"/>
            <a:ext cx="6444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SA1#105</a:t>
            </a:r>
            <a:endParaRPr dirty="0"/>
          </a:p>
        </p:txBody>
      </p:sp>
      <p:sp>
        <p:nvSpPr>
          <p:cNvPr id="188" name="Google Shape;188;p20"/>
          <p:cNvSpPr txBox="1"/>
          <p:nvPr/>
        </p:nvSpPr>
        <p:spPr>
          <a:xfrm>
            <a:off x="2762250" y="1268412"/>
            <a:ext cx="649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SA1#106</a:t>
            </a:r>
            <a:endParaRPr/>
          </a:p>
        </p:txBody>
      </p:sp>
      <p:sp>
        <p:nvSpPr>
          <p:cNvPr id="189" name="Google Shape;189;p20"/>
          <p:cNvSpPr txBox="1"/>
          <p:nvPr/>
        </p:nvSpPr>
        <p:spPr>
          <a:xfrm>
            <a:off x="3484562" y="1268412"/>
            <a:ext cx="64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SA1#107</a:t>
            </a:r>
            <a:endParaRPr/>
          </a:p>
        </p:txBody>
      </p:sp>
      <p:sp>
        <p:nvSpPr>
          <p:cNvPr id="190" name="Google Shape;190;p20"/>
          <p:cNvSpPr txBox="1"/>
          <p:nvPr/>
        </p:nvSpPr>
        <p:spPr>
          <a:xfrm>
            <a:off x="4168775" y="1268412"/>
            <a:ext cx="652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SA1#108</a:t>
            </a:r>
            <a:endParaRPr/>
          </a:p>
        </p:txBody>
      </p:sp>
      <p:sp>
        <p:nvSpPr>
          <p:cNvPr id="191" name="Google Shape;191;p20"/>
          <p:cNvSpPr txBox="1"/>
          <p:nvPr/>
        </p:nvSpPr>
        <p:spPr>
          <a:xfrm>
            <a:off x="4803775" y="1268412"/>
            <a:ext cx="649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SA1#109</a:t>
            </a:r>
            <a:endParaRPr/>
          </a:p>
        </p:txBody>
      </p:sp>
      <p:sp>
        <p:nvSpPr>
          <p:cNvPr id="192" name="Google Shape;192;p20"/>
          <p:cNvSpPr txBox="1"/>
          <p:nvPr/>
        </p:nvSpPr>
        <p:spPr>
          <a:xfrm>
            <a:off x="5467350" y="1268412"/>
            <a:ext cx="6207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SA1#110</a:t>
            </a:r>
            <a:endParaRPr/>
          </a:p>
        </p:txBody>
      </p:sp>
      <p:sp>
        <p:nvSpPr>
          <p:cNvPr id="193" name="Google Shape;193;p20"/>
          <p:cNvSpPr txBox="1"/>
          <p:nvPr/>
        </p:nvSpPr>
        <p:spPr>
          <a:xfrm>
            <a:off x="6210299" y="1268412"/>
            <a:ext cx="598483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SA1#111</a:t>
            </a:r>
            <a:endParaRPr dirty="0"/>
          </a:p>
        </p:txBody>
      </p:sp>
      <p:sp>
        <p:nvSpPr>
          <p:cNvPr id="194" name="Google Shape;194;p20"/>
          <p:cNvSpPr txBox="1"/>
          <p:nvPr/>
        </p:nvSpPr>
        <p:spPr>
          <a:xfrm>
            <a:off x="6865937" y="1268412"/>
            <a:ext cx="6096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SA1#112</a:t>
            </a:r>
            <a:endParaRPr/>
          </a:p>
        </p:txBody>
      </p:sp>
      <p:cxnSp>
        <p:nvCxnSpPr>
          <p:cNvPr id="195" name="Google Shape;195;p20"/>
          <p:cNvCxnSpPr>
            <a:cxnSpLocks/>
            <a:stCxn id="159" idx="2"/>
          </p:cNvCxnSpPr>
          <p:nvPr/>
        </p:nvCxnSpPr>
        <p:spPr>
          <a:xfrm flipH="1">
            <a:off x="7443787" y="1147837"/>
            <a:ext cx="52450" cy="3462175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97" name="Google Shape;197;p20"/>
          <p:cNvSpPr txBox="1"/>
          <p:nvPr/>
        </p:nvSpPr>
        <p:spPr>
          <a:xfrm>
            <a:off x="1687512" y="2797772"/>
            <a:ext cx="1611300" cy="2097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" name="Google Shape;198;p20"/>
          <p:cNvSpPr txBox="1"/>
          <p:nvPr/>
        </p:nvSpPr>
        <p:spPr>
          <a:xfrm>
            <a:off x="1458912" y="2753322"/>
            <a:ext cx="2030400" cy="936600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2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Rel-20 part 1 (</a:t>
            </a:r>
            <a:r>
              <a:rPr lang="en-GB" sz="1200" dirty="0"/>
              <a:t>≈50%</a:t>
            </a:r>
            <a:r>
              <a:rPr lang="en-US" sz="12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sz="1200" dirty="0"/>
          </a:p>
        </p:txBody>
      </p:sp>
      <p:sp>
        <p:nvSpPr>
          <p:cNvPr id="199" name="Google Shape;199;p20"/>
          <p:cNvSpPr txBox="1"/>
          <p:nvPr/>
        </p:nvSpPr>
        <p:spPr>
          <a:xfrm>
            <a:off x="1628775" y="3050184"/>
            <a:ext cx="882600" cy="2745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0" name="Google Shape;200;p20"/>
          <p:cNvSpPr txBox="1"/>
          <p:nvPr/>
        </p:nvSpPr>
        <p:spPr>
          <a:xfrm>
            <a:off x="1617662" y="3043834"/>
            <a:ext cx="897000" cy="3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SIDs</a:t>
            </a: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presentation</a:t>
            </a:r>
            <a:endParaRPr dirty="0"/>
          </a:p>
        </p:txBody>
      </p:sp>
      <p:sp>
        <p:nvSpPr>
          <p:cNvPr id="201" name="Google Shape;201;p20"/>
          <p:cNvSpPr txBox="1"/>
          <p:nvPr/>
        </p:nvSpPr>
        <p:spPr>
          <a:xfrm>
            <a:off x="2303462" y="3364509"/>
            <a:ext cx="884100" cy="2730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2" name="Google Shape;202;p20"/>
          <p:cNvSpPr txBox="1"/>
          <p:nvPr/>
        </p:nvSpPr>
        <p:spPr>
          <a:xfrm>
            <a:off x="2347912" y="3356572"/>
            <a:ext cx="834900" cy="3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SIDs</a:t>
            </a:r>
            <a:br>
              <a:rPr lang="en-US" sz="9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agreement</a:t>
            </a:r>
            <a:endParaRPr/>
          </a:p>
        </p:txBody>
      </p:sp>
      <p:sp>
        <p:nvSpPr>
          <p:cNvPr id="204" name="Google Shape;204;p20"/>
          <p:cNvSpPr/>
          <p:nvPr/>
        </p:nvSpPr>
        <p:spPr>
          <a:xfrm>
            <a:off x="1458912" y="2384969"/>
            <a:ext cx="5122043" cy="305631"/>
          </a:xfrm>
          <a:prstGeom prst="chevron">
            <a:avLst>
              <a:gd name="adj" fmla="val 21079"/>
            </a:avLst>
          </a:prstGeom>
          <a:gradFill>
            <a:gsLst>
              <a:gs pos="0">
                <a:srgbClr val="FFFFFF"/>
              </a:gs>
              <a:gs pos="100000">
                <a:srgbClr val="FFFFFF"/>
              </a:gs>
              <a:gs pos="36000">
                <a:srgbClr val="93CDDD"/>
              </a:gs>
              <a:gs pos="0">
                <a:srgbClr val="93CDDD"/>
              </a:gs>
            </a:gsLst>
            <a:lin ang="1800004" scaled="0"/>
          </a:gradFill>
          <a:ln>
            <a:noFill/>
            <a:prstDash val="dash"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                      </a:t>
            </a:r>
            <a:r>
              <a:rPr lang="en-US" sz="11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 -20 SA1 Stage 1</a:t>
            </a:r>
            <a:endParaRPr dirty="0"/>
          </a:p>
        </p:txBody>
      </p:sp>
      <p:sp>
        <p:nvSpPr>
          <p:cNvPr id="161" name="Google Shape;161;p20"/>
          <p:cNvSpPr/>
          <p:nvPr/>
        </p:nvSpPr>
        <p:spPr>
          <a:xfrm>
            <a:off x="2024635" y="1883132"/>
            <a:ext cx="2695500" cy="168076"/>
          </a:xfrm>
          <a:prstGeom prst="chevron">
            <a:avLst>
              <a:gd name="adj" fmla="val 20697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700" b="0" i="1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Stage 2</a:t>
            </a:r>
            <a:endParaRPr sz="1100"/>
          </a:p>
        </p:txBody>
      </p:sp>
      <p:sp>
        <p:nvSpPr>
          <p:cNvPr id="162" name="Google Shape;162;p20"/>
          <p:cNvSpPr/>
          <p:nvPr/>
        </p:nvSpPr>
        <p:spPr>
          <a:xfrm>
            <a:off x="2793882" y="2064258"/>
            <a:ext cx="4014900" cy="155096"/>
          </a:xfrm>
          <a:prstGeom prst="chevron">
            <a:avLst>
              <a:gd name="adj" fmla="val 21041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700" b="0" i="1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Stage 3</a:t>
            </a:r>
            <a:endParaRPr sz="1100"/>
          </a:p>
        </p:txBody>
      </p:sp>
      <p:sp>
        <p:nvSpPr>
          <p:cNvPr id="196" name="Google Shape;196;p20"/>
          <p:cNvSpPr/>
          <p:nvPr/>
        </p:nvSpPr>
        <p:spPr>
          <a:xfrm>
            <a:off x="87312" y="1560512"/>
            <a:ext cx="2004900" cy="165838"/>
          </a:xfrm>
          <a:prstGeom prst="chevron">
            <a:avLst>
              <a:gd name="adj" fmla="val 20403"/>
            </a:avLst>
          </a:prstGeom>
          <a:gradFill>
            <a:gsLst>
              <a:gs pos="0">
                <a:srgbClr val="FFFFFF"/>
              </a:gs>
              <a:gs pos="1770">
                <a:srgbClr val="FFFFFF"/>
              </a:gs>
              <a:gs pos="22000">
                <a:srgbClr val="93CDDD"/>
              </a:gs>
              <a:gs pos="100000">
                <a:srgbClr val="93CDDD"/>
              </a:gs>
            </a:gsLst>
            <a:lin ang="1800004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Stage 1  </a:t>
            </a:r>
            <a:endParaRPr sz="1100" dirty="0"/>
          </a:p>
        </p:txBody>
      </p:sp>
      <p:sp>
        <p:nvSpPr>
          <p:cNvPr id="205" name="Google Shape;205;p20"/>
          <p:cNvSpPr/>
          <p:nvPr/>
        </p:nvSpPr>
        <p:spPr>
          <a:xfrm>
            <a:off x="735012" y="1740562"/>
            <a:ext cx="1296900" cy="168076"/>
          </a:xfrm>
          <a:prstGeom prst="chevron">
            <a:avLst>
              <a:gd name="adj" fmla="val 19723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</a:pPr>
            <a:r>
              <a:rPr lang="en-US" sz="600" b="0" i="1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TSG Cont. Def</a:t>
            </a:r>
            <a:endParaRPr lang="en-US" sz="1100" dirty="0"/>
          </a:p>
        </p:txBody>
      </p:sp>
      <p:sp>
        <p:nvSpPr>
          <p:cNvPr id="96" name="Google Shape;197;p20">
            <a:extLst>
              <a:ext uri="{FF2B5EF4-FFF2-40B4-BE49-F238E27FC236}">
                <a16:creationId xmlns:a16="http://schemas.microsoft.com/office/drawing/2014/main" id="{E7C4FD37-48C8-4C2A-BE69-C5F950CBFAEC}"/>
              </a:ext>
            </a:extLst>
          </p:cNvPr>
          <p:cNvSpPr txBox="1"/>
          <p:nvPr/>
        </p:nvSpPr>
        <p:spPr>
          <a:xfrm>
            <a:off x="2425844" y="3735506"/>
            <a:ext cx="1611300" cy="2097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198;p20">
            <a:extLst>
              <a:ext uri="{FF2B5EF4-FFF2-40B4-BE49-F238E27FC236}">
                <a16:creationId xmlns:a16="http://schemas.microsoft.com/office/drawing/2014/main" id="{AC07F3E4-0FF8-4B80-A34D-90AAB523F7D3}"/>
              </a:ext>
            </a:extLst>
          </p:cNvPr>
          <p:cNvSpPr txBox="1"/>
          <p:nvPr/>
        </p:nvSpPr>
        <p:spPr>
          <a:xfrm>
            <a:off x="2205912" y="3750334"/>
            <a:ext cx="2030400" cy="935931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buClr>
                <a:schemeClr val="dk1"/>
              </a:buClr>
              <a:buSzPts val="1400"/>
            </a:pPr>
            <a:r>
              <a:rPr lang="en-US" sz="1200" b="1" dirty="0">
                <a:solidFill>
                  <a:schemeClr val="dk1"/>
                </a:solidFill>
              </a:rPr>
              <a:t>Rel-20 part 2 (</a:t>
            </a:r>
            <a:r>
              <a:rPr lang="en-GB" sz="1200" dirty="0"/>
              <a:t>≈50%</a:t>
            </a:r>
            <a:r>
              <a:rPr lang="en-US" sz="1200" b="1" dirty="0">
                <a:solidFill>
                  <a:schemeClr val="dk1"/>
                </a:solidFill>
              </a:rPr>
              <a:t>)</a:t>
            </a:r>
            <a:endParaRPr lang="en-US" sz="1200" dirty="0"/>
          </a:p>
        </p:txBody>
      </p:sp>
      <p:sp>
        <p:nvSpPr>
          <p:cNvPr id="98" name="Google Shape;199;p20">
            <a:extLst>
              <a:ext uri="{FF2B5EF4-FFF2-40B4-BE49-F238E27FC236}">
                <a16:creationId xmlns:a16="http://schemas.microsoft.com/office/drawing/2014/main" id="{CDFCBDB7-1249-420F-B0FE-2AEEF9F50075}"/>
              </a:ext>
            </a:extLst>
          </p:cNvPr>
          <p:cNvSpPr txBox="1"/>
          <p:nvPr/>
        </p:nvSpPr>
        <p:spPr>
          <a:xfrm>
            <a:off x="2369399" y="4021325"/>
            <a:ext cx="882600" cy="2745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200;p20">
            <a:extLst>
              <a:ext uri="{FF2B5EF4-FFF2-40B4-BE49-F238E27FC236}">
                <a16:creationId xmlns:a16="http://schemas.microsoft.com/office/drawing/2014/main" id="{D80E83C6-0D85-429D-B689-0ED9D07BCA0E}"/>
              </a:ext>
            </a:extLst>
          </p:cNvPr>
          <p:cNvSpPr txBox="1"/>
          <p:nvPr/>
        </p:nvSpPr>
        <p:spPr>
          <a:xfrm>
            <a:off x="2303700" y="3952368"/>
            <a:ext cx="1047513" cy="313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presentations</a:t>
            </a:r>
            <a:endParaRPr dirty="0"/>
          </a:p>
        </p:txBody>
      </p:sp>
      <p:sp>
        <p:nvSpPr>
          <p:cNvPr id="100" name="Google Shape;201;p20">
            <a:extLst>
              <a:ext uri="{FF2B5EF4-FFF2-40B4-BE49-F238E27FC236}">
                <a16:creationId xmlns:a16="http://schemas.microsoft.com/office/drawing/2014/main" id="{29B0113A-696C-4CCD-B97D-2238D9AEA1C8}"/>
              </a:ext>
            </a:extLst>
          </p:cNvPr>
          <p:cNvSpPr txBox="1"/>
          <p:nvPr/>
        </p:nvSpPr>
        <p:spPr>
          <a:xfrm>
            <a:off x="2996463" y="4340747"/>
            <a:ext cx="929431" cy="2730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202;p20">
            <a:extLst>
              <a:ext uri="{FF2B5EF4-FFF2-40B4-BE49-F238E27FC236}">
                <a16:creationId xmlns:a16="http://schemas.microsoft.com/office/drawing/2014/main" id="{3E743D5B-C0B2-42F6-928F-B1BA297052DA}"/>
              </a:ext>
            </a:extLst>
          </p:cNvPr>
          <p:cNvSpPr txBox="1"/>
          <p:nvPr/>
        </p:nvSpPr>
        <p:spPr>
          <a:xfrm>
            <a:off x="3042625" y="4328464"/>
            <a:ext cx="834900" cy="3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dirty="0">
                <a:solidFill>
                  <a:schemeClr val="dk1"/>
                </a:solidFill>
              </a:rPr>
              <a:t>SID(s)</a:t>
            </a: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agreement</a:t>
            </a:r>
            <a:endParaRPr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04680D2-AFDF-7A67-BD5E-76FD0456A2F1}"/>
              </a:ext>
            </a:extLst>
          </p:cNvPr>
          <p:cNvSpPr txBox="1"/>
          <p:nvPr/>
        </p:nvSpPr>
        <p:spPr>
          <a:xfrm>
            <a:off x="1903680" y="4835723"/>
            <a:ext cx="38122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Grey boxes </a:t>
            </a:r>
            <a:r>
              <a:rPr lang="en-GB"/>
              <a:t>= SA 1 Content </a:t>
            </a:r>
            <a:r>
              <a:rPr lang="en-GB" dirty="0"/>
              <a:t>definition process</a:t>
            </a:r>
          </a:p>
        </p:txBody>
      </p:sp>
      <p:cxnSp>
        <p:nvCxnSpPr>
          <p:cNvPr id="3" name="Straight Connector 97">
            <a:extLst>
              <a:ext uri="{FF2B5EF4-FFF2-40B4-BE49-F238E27FC236}">
                <a16:creationId xmlns:a16="http://schemas.microsoft.com/office/drawing/2014/main" id="{AA6D2380-3D1D-EB28-FFF1-C39D3B7AB69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2287121"/>
            <a:ext cx="9086850" cy="7938"/>
          </a:xfrm>
          <a:prstGeom prst="line">
            <a:avLst/>
          </a:prstGeom>
          <a:noFill/>
          <a:ln w="38100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4" name="TextBox 112">
            <a:extLst>
              <a:ext uri="{FF2B5EF4-FFF2-40B4-BE49-F238E27FC236}">
                <a16:creationId xmlns:a16="http://schemas.microsoft.com/office/drawing/2014/main" id="{B42809C1-4C87-BA45-41E4-467514216F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1083" y="1532058"/>
            <a:ext cx="14287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Release 19</a:t>
            </a:r>
            <a:endParaRPr lang="en-GB" altLang="en-US" sz="1600" b="1" dirty="0">
              <a:solidFill>
                <a:schemeClr val="bg1">
                  <a:lumMod val="50000"/>
                </a:schemeClr>
              </a:solidFill>
              <a:latin typeface="Montserrat" panose="00000500000000000000" pitchFamily="2" charset="0"/>
            </a:endParaRPr>
          </a:p>
        </p:txBody>
      </p:sp>
      <p:sp>
        <p:nvSpPr>
          <p:cNvPr id="7" name="TextBox 112">
            <a:extLst>
              <a:ext uri="{FF2B5EF4-FFF2-40B4-BE49-F238E27FC236}">
                <a16:creationId xmlns:a16="http://schemas.microsoft.com/office/drawing/2014/main" id="{2791F604-308A-592D-A381-1E26FA20E7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8935" y="3351359"/>
            <a:ext cx="14847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84D486-5C17-BD9D-73DE-FD8BF3B8C897}"/>
              </a:ext>
            </a:extLst>
          </p:cNvPr>
          <p:cNvSpPr txBox="1"/>
          <p:nvPr/>
        </p:nvSpPr>
        <p:spPr>
          <a:xfrm>
            <a:off x="5876520" y="2414617"/>
            <a:ext cx="100455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100%(TBC)</a:t>
            </a:r>
            <a:endParaRPr lang="en-GB" sz="1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9C87488-87EA-0258-A30F-94C9B5574364}"/>
              </a:ext>
            </a:extLst>
          </p:cNvPr>
          <p:cNvSpPr txBox="1"/>
          <p:nvPr/>
        </p:nvSpPr>
        <p:spPr>
          <a:xfrm>
            <a:off x="6808782" y="2346021"/>
            <a:ext cx="1627369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i="1" dirty="0">
                <a:solidFill>
                  <a:schemeClr val="accent1"/>
                </a:solidFill>
              </a:rPr>
              <a:t>No decision yet from </a:t>
            </a:r>
          </a:p>
          <a:p>
            <a:r>
              <a:rPr lang="en-US" sz="1200" i="1" dirty="0">
                <a:solidFill>
                  <a:schemeClr val="accent1"/>
                </a:solidFill>
              </a:rPr>
              <a:t>TSG on timeline</a:t>
            </a:r>
            <a:endParaRPr lang="en-GB" sz="1200" i="1" dirty="0">
              <a:solidFill>
                <a:schemeClr val="accent1"/>
              </a:solidFill>
            </a:endParaRPr>
          </a:p>
        </p:txBody>
      </p:sp>
      <p:sp>
        <p:nvSpPr>
          <p:cNvPr id="102" name="TextBox 7">
            <a:extLst>
              <a:ext uri="{FF2B5EF4-FFF2-40B4-BE49-F238E27FC236}">
                <a16:creationId xmlns:a16="http://schemas.microsoft.com/office/drawing/2014/main" id="{739920B8-6E17-4BD3-BDF0-E14BE2044AAE}"/>
              </a:ext>
            </a:extLst>
          </p:cNvPr>
          <p:cNvSpPr txBox="1"/>
          <p:nvPr/>
        </p:nvSpPr>
        <p:spPr>
          <a:xfrm>
            <a:off x="5094530" y="2414617"/>
            <a:ext cx="9411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8</a:t>
            </a:r>
            <a:r>
              <a:rPr lang="en-US" sz="10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0%(TBC)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34881089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1001</TotalTime>
  <Words>436</Words>
  <Application>Microsoft Office PowerPoint</Application>
  <PresentationFormat>On-screen Show (16:9)</PresentationFormat>
  <Paragraphs>83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Montserrat</vt:lpstr>
      <vt:lpstr>Times New Roman</vt:lpstr>
      <vt:lpstr>Office Theme</vt:lpstr>
      <vt:lpstr>Custom Design</vt:lpstr>
      <vt:lpstr>PowerPoint Presentation</vt:lpstr>
      <vt:lpstr>Rel-20 planning – SA1 capacity</vt:lpstr>
      <vt:lpstr>Rel-20 planning – time sharing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Edward Hall</dc:creator>
  <cp:lastModifiedBy>Almodovar Chico, J.L. (José)</cp:lastModifiedBy>
  <cp:revision>33</cp:revision>
  <dcterms:modified xsi:type="dcterms:W3CDTF">2023-08-25T09:05:59Z</dcterms:modified>
</cp:coreProperties>
</file>