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  <p:sldId id="1142" r:id="rId3"/>
    <p:sldId id="1144" r:id="rId4"/>
    <p:sldId id="1145" r:id="rId5"/>
    <p:sldId id="1143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2BECB0-3D7E-4278-8A54-2D54993D2970}" v="3" dt="2023-08-24T14:39:37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80" d="100"/>
          <a:sy n="80" d="100"/>
        </p:scale>
        <p:origin x="8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085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087.zip" TargetMode="External"/><Relationship Id="rId13" Type="http://schemas.openxmlformats.org/officeDocument/2006/relationships/hyperlink" Target="https://www.3gpp.org/ftp/Information/WI_Sheet/SP-230514.zip" TargetMode="External"/><Relationship Id="rId18" Type="http://schemas.openxmlformats.org/officeDocument/2006/relationships/hyperlink" Target="https://www.3gpp.org/ftp/Information/WI_Sheet/SP-220442.zip" TargetMode="External"/><Relationship Id="rId3" Type="http://schemas.openxmlformats.org/officeDocument/2006/relationships/hyperlink" Target="https://www.3gpp.org/ftp/Information/WI_Sheet/SP-220717.zip" TargetMode="External"/><Relationship Id="rId21" Type="http://schemas.openxmlformats.org/officeDocument/2006/relationships/hyperlink" Target="https://www.3gpp.org/ftp/Information/WI_Sheet/SP-230235.zip" TargetMode="External"/><Relationship Id="rId7" Type="http://schemas.openxmlformats.org/officeDocument/2006/relationships/hyperlink" Target="https://www.3gpp.org/ftp/Information/WI_Sheet/SP-230509.zip" TargetMode="External"/><Relationship Id="rId12" Type="http://schemas.openxmlformats.org/officeDocument/2006/relationships/hyperlink" Target="https://www.3gpp.org/ftp/Information/WI_Sheet/SP-220439.zip" TargetMode="External"/><Relationship Id="rId17" Type="http://schemas.openxmlformats.org/officeDocument/2006/relationships/hyperlink" Target="https://www.3gpp.org/ftp/Information/WI_Sheet/SP-230518.zip" TargetMode="External"/><Relationship Id="rId2" Type="http://schemas.openxmlformats.org/officeDocument/2006/relationships/image" Target="../media/image1.png"/><Relationship Id="rId16" Type="http://schemas.openxmlformats.org/officeDocument/2006/relationships/hyperlink" Target="https://www.3gpp.org/ftp/Information/WI_Sheet/SP-220954.zip" TargetMode="External"/><Relationship Id="rId20" Type="http://schemas.openxmlformats.org/officeDocument/2006/relationships/hyperlink" Target="https://www.3gpp.org/ftp/Information/WI_Sheet/SP-22044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353.zip" TargetMode="External"/><Relationship Id="rId11" Type="http://schemas.openxmlformats.org/officeDocument/2006/relationships/hyperlink" Target="https://www.3gpp.org/ftp/Information/WI_Sheet/SP-230512.zip" TargetMode="External"/><Relationship Id="rId5" Type="http://schemas.openxmlformats.org/officeDocument/2006/relationships/hyperlink" Target="https://www.3gpp.org/ftp/Information/WI_Sheet/SP-220085.zip" TargetMode="External"/><Relationship Id="rId15" Type="http://schemas.openxmlformats.org/officeDocument/2006/relationships/hyperlink" Target="https://www.3gpp.org/ftp/Information/WI_Sheet/SP-230516.zip" TargetMode="External"/><Relationship Id="rId23" Type="http://schemas.openxmlformats.org/officeDocument/2006/relationships/hyperlink" Target="https://www.3gpp.org/ftp/Information/WI_Sheet/SP-220445.zip" TargetMode="External"/><Relationship Id="rId10" Type="http://schemas.openxmlformats.org/officeDocument/2006/relationships/hyperlink" Target="https://www.3gpp.org/ftp/Information/WI_Sheet/SP-220437.zip" TargetMode="External"/><Relationship Id="rId19" Type="http://schemas.openxmlformats.org/officeDocument/2006/relationships/hyperlink" Target="https://www.3gpp.org/ftp/Information/WI_Sheet/SP-230231.zip" TargetMode="External"/><Relationship Id="rId4" Type="http://schemas.openxmlformats.org/officeDocument/2006/relationships/hyperlink" Target="https://www.3gpp.org/ftp/Information/WI_Sheet/SP-230750.zip" TargetMode="External"/><Relationship Id="rId9" Type="http://schemas.openxmlformats.org/officeDocument/2006/relationships/hyperlink" Target="https://www.3gpp.org/ftp/Information/WI_Sheet/SP-230511.zip" TargetMode="External"/><Relationship Id="rId14" Type="http://schemas.openxmlformats.org/officeDocument/2006/relationships/hyperlink" Target="https://www.3gpp.org/ftp/Information/WI_Sheet/SP-220679.zip" TargetMode="External"/><Relationship Id="rId22" Type="http://schemas.openxmlformats.org/officeDocument/2006/relationships/hyperlink" Target="https://www.3gpp.org/ftp/Information/WI_Sheet/SP-230520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943.zip" TargetMode="External"/><Relationship Id="rId13" Type="http://schemas.openxmlformats.org/officeDocument/2006/relationships/hyperlink" Target="https://www.3gpp.org/ftp/Information/WI_Sheet/SP-230521.zip" TargetMode="External"/><Relationship Id="rId3" Type="http://schemas.openxmlformats.org/officeDocument/2006/relationships/hyperlink" Target="https://www.3gpp.org/ftp/Information/WI_Sheet/SP-190838.zip" TargetMode="External"/><Relationship Id="rId7" Type="http://schemas.openxmlformats.org/officeDocument/2006/relationships/hyperlink" Target="https://www.3gpp.org/ftp/Information/WI_Sheet/SP-230227.zip" TargetMode="External"/><Relationship Id="rId12" Type="http://schemas.openxmlformats.org/officeDocument/2006/relationships/hyperlink" Target="https://www.3gpp.org/ftp/Information/WI_Sheet/SP-221263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30229.zip" TargetMode="External"/><Relationship Id="rId11" Type="http://schemas.openxmlformats.org/officeDocument/2006/relationships/hyperlink" Target="https://www.3gpp.org/ftp/Information/WI_Sheet/SP-220992.zip" TargetMode="External"/><Relationship Id="rId5" Type="http://schemas.openxmlformats.org/officeDocument/2006/relationships/hyperlink" Target="https://www.3gpp.org/ftp/Information/WI_Sheet/SP-230233.zip" TargetMode="External"/><Relationship Id="rId10" Type="http://schemas.openxmlformats.org/officeDocument/2006/relationships/hyperlink" Target="https://www.3gpp.org/ftp/Information/WI_Sheet/SP-220939.zip" TargetMode="External"/><Relationship Id="rId4" Type="http://schemas.openxmlformats.org/officeDocument/2006/relationships/hyperlink" Target="https://www.3gpp.org/ftp/Information/WI_Sheet/SP-230236.zip" TargetMode="External"/><Relationship Id="rId9" Type="http://schemas.openxmlformats.org/officeDocument/2006/relationships/hyperlink" Target="https://www.3gpp.org/ftp/Information/WI_Sheet/SP-220941.zip" TargetMode="External"/><Relationship Id="rId14" Type="http://schemas.openxmlformats.org/officeDocument/2006/relationships/hyperlink" Target="https://www.3gpp.org/ftp/Information/WI_Sheet/SP-230523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&lt; FS_SOBOT &gt; </a:t>
            </a:r>
            <a:r>
              <a:rPr lang="en-GB" b="1" dirty="0"/>
              <a:t>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Editorial clean-up</a:t>
            </a:r>
          </a:p>
          <a:p>
            <a:pPr marL="536575" lvl="1">
              <a:defRPr/>
            </a:pPr>
            <a:r>
              <a:rPr lang="en-GB" sz="1200" dirty="0"/>
              <a:t>update on 5.1 </a:t>
            </a:r>
            <a:r>
              <a:rPr lang="en-US" sz="1200" dirty="0"/>
              <a:t>Online cooperative high-resolution 3D map building</a:t>
            </a:r>
          </a:p>
          <a:p>
            <a:pPr marL="536575" lvl="1">
              <a:defRPr/>
            </a:pPr>
            <a:r>
              <a:rPr lang="en-GB" sz="1200" dirty="0" smtClean="0"/>
              <a:t>update </a:t>
            </a:r>
            <a:r>
              <a:rPr lang="en-GB" sz="1200" dirty="0"/>
              <a:t>on 5.3 </a:t>
            </a:r>
            <a:r>
              <a:rPr lang="en-US" sz="1200" dirty="0"/>
              <a:t>Smart Communication Support for Data Collection and Fusion</a:t>
            </a:r>
            <a:endParaRPr lang="en-GB" sz="1200" dirty="0"/>
          </a:p>
          <a:p>
            <a:pPr marL="536575" lvl="1">
              <a:defRPr/>
            </a:pPr>
            <a:r>
              <a:rPr lang="en-GB" sz="1200" dirty="0"/>
              <a:t>update on 5.5 Smart community with service robots </a:t>
            </a:r>
          </a:p>
          <a:p>
            <a:pPr marL="536575" lvl="1">
              <a:defRPr/>
            </a:pPr>
            <a:r>
              <a:rPr lang="en-GB" sz="1200" dirty="0"/>
              <a:t>update on </a:t>
            </a:r>
            <a:r>
              <a:rPr lang="en-GB" sz="1200" dirty="0" smtClean="0"/>
              <a:t>5.7 </a:t>
            </a:r>
            <a:r>
              <a:rPr lang="en-US" sz="1200" dirty="0" smtClean="0"/>
              <a:t>MEC </a:t>
            </a:r>
            <a:r>
              <a:rPr lang="en-US" sz="1200" dirty="0"/>
              <a:t>for Efficient Management of Geo-surface Sensing Data Using a Group of Aerial </a:t>
            </a:r>
            <a:r>
              <a:rPr lang="en-US" sz="1200" dirty="0" smtClean="0"/>
              <a:t>Robots</a:t>
            </a:r>
          </a:p>
          <a:p>
            <a:pPr marL="536575" lvl="1">
              <a:defRPr/>
            </a:pPr>
            <a:r>
              <a:rPr lang="en-US" sz="1200" dirty="0" smtClean="0"/>
              <a:t>New UC on Communication support for a group of Mining robots</a:t>
            </a:r>
          </a:p>
          <a:p>
            <a:pPr marL="536575" lvl="1">
              <a:defRPr/>
            </a:pPr>
            <a:r>
              <a:rPr lang="en-US" sz="1200" dirty="0" smtClean="0"/>
              <a:t>Section 6: R18 TACMM summary and a new challenge point for consideration</a:t>
            </a: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Waiting for a stable form of CPRs and other contents of some existing Studies that are necessary for consideration to prepare for SOBOT TR section 6.</a:t>
            </a:r>
          </a:p>
          <a:p>
            <a:pPr marL="536575" lvl="1">
              <a:defRPr/>
            </a:pPr>
            <a:r>
              <a:rPr lang="en-US" sz="1200" dirty="0"/>
              <a:t>Enhanced deployment/topology scenario for delay-sensitive and computation-intensive communication of “group operation of service robots”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 smtClean="0"/>
              <a:t>SA1#104 </a:t>
            </a:r>
            <a:r>
              <a:rPr lang="en-US" sz="1200" dirty="0"/>
              <a:t>(11/23): 100%</a:t>
            </a:r>
          </a:p>
          <a:p>
            <a:pPr marL="536575" lvl="1" indent="0">
              <a:buNone/>
            </a:pPr>
            <a:r>
              <a:rPr lang="en-US" sz="1200" dirty="0"/>
              <a:t>Remarks: completion of incorporating some outcomes from other </a:t>
            </a:r>
            <a:r>
              <a:rPr lang="en-US" sz="1200" dirty="0" smtClean="0"/>
              <a:t>Studies (Sensing, </a:t>
            </a:r>
            <a:r>
              <a:rPr lang="en-US" sz="1200" dirty="0" err="1" smtClean="0"/>
              <a:t>Metaverse</a:t>
            </a:r>
            <a:r>
              <a:rPr lang="en-US" sz="1200" dirty="0" smtClean="0"/>
              <a:t>, etc. if applicable) </a:t>
            </a:r>
            <a:r>
              <a:rPr lang="en-US" sz="1200" dirty="0"/>
              <a:t>that are relevant for SOBOT; clean-up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discussions, conference calls.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sz="1000" dirty="0"/>
              <a:t>Previous status report: S1-231743</a:t>
            </a:r>
          </a:p>
          <a:p>
            <a:pPr marL="0" indent="0">
              <a:buNone/>
            </a:pPr>
            <a:endParaRPr lang="nl-NL" sz="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&lt;Name, company&gt;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xmlns="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466319"/>
              </p:ext>
            </p:extLst>
          </p:nvPr>
        </p:nvGraphicFramePr>
        <p:xfrm>
          <a:off x="350518" y="1415238"/>
          <a:ext cx="11305032" cy="69198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960020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FS_SOBOT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SP-220447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90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#103 - Gothenburg, Sweden, 21 - 25 August 2023		 </a:t>
            </a:r>
            <a:r>
              <a:rPr lang="en-GB" b="1" dirty="0" smtClean="0"/>
              <a:t>S1-232580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600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/>
              <a:t>Planning </a:t>
            </a:r>
            <a:r>
              <a:rPr lang="nl-NL" sz="2000" b="1" dirty="0"/>
              <a:t>for next meetings</a:t>
            </a:r>
          </a:p>
          <a:p>
            <a:pPr marL="536575" lvl="1"/>
            <a:r>
              <a:rPr lang="en-GB" sz="1400" dirty="0"/>
              <a:t>SA1#102 (May 2023): 85%</a:t>
            </a:r>
          </a:p>
          <a:p>
            <a:pPr marL="993775" lvl="2"/>
            <a:r>
              <a:rPr lang="en-GB" sz="1050" dirty="0"/>
              <a:t>Remarks: Sending TR for approval</a:t>
            </a:r>
          </a:p>
          <a:p>
            <a:pPr marL="536575" lvl="1"/>
            <a:r>
              <a:rPr lang="en-GB" sz="1400" dirty="0"/>
              <a:t>SA1#103 (Aug 2023): 100%</a:t>
            </a:r>
          </a:p>
          <a:p>
            <a:pPr marL="993775" lvl="2"/>
            <a:r>
              <a:rPr lang="en-GB" sz="1050" dirty="0"/>
              <a:t>Remarks: final clean up</a:t>
            </a:r>
          </a:p>
          <a:p>
            <a:pPr marL="993775" lvl="2"/>
            <a:endParaRPr lang="en-GB" sz="105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lvl="1"/>
            <a:r>
              <a:rPr lang="nl-NL" sz="1200" dirty="0"/>
              <a:t>email discussion to be started 30.05, and Conf Call will be scheduled for late June to review inputs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sz="2900" dirty="0"/>
              <a:t>Jose Almodovar, KPN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xmlns="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86F895F-EF21-7CB2-F79A-B6E80C3E7D11}"/>
              </a:ext>
            </a:extLst>
          </p:cNvPr>
          <p:cNvSpPr txBox="1"/>
          <p:nvPr/>
        </p:nvSpPr>
        <p:spPr>
          <a:xfrm>
            <a:off x="2833127" y="-50697"/>
            <a:ext cx="58667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Example – DELETE SLIDE 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xmlns="" id="{62862443-E1C4-534E-A4AF-E1A97F84E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694068"/>
              </p:ext>
            </p:extLst>
          </p:nvPr>
        </p:nvGraphicFramePr>
        <p:xfrm>
          <a:off x="304947" y="1424291"/>
          <a:ext cx="1136195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SP-220085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88478052"/>
                  </a:ext>
                </a:extLst>
              </a:tr>
            </a:tbl>
          </a:graphicData>
        </a:graphic>
      </p:graphicFrame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xmlns="" id="{9A044403-B854-4D60-B970-07A9F0FDFF92}"/>
              </a:ext>
            </a:extLst>
          </p:cNvPr>
          <p:cNvSpPr/>
          <p:nvPr/>
        </p:nvSpPr>
        <p:spPr>
          <a:xfrm>
            <a:off x="80318" y="100516"/>
            <a:ext cx="2707236" cy="352876"/>
          </a:xfrm>
          <a:prstGeom prst="wedgeRoundRectCallout">
            <a:avLst>
              <a:gd name="adj1" fmla="val -40407"/>
              <a:gd name="adj2" fmla="val 40344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Copy-paste the 6 first fields from slide 3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err="1"/>
              <a:t>FS_AmbientIoT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xmlns="" id="{F1C6E5E2-024B-48DE-8209-CAEE306B513D}"/>
              </a:ext>
            </a:extLst>
          </p:cNvPr>
          <p:cNvSpPr/>
          <p:nvPr/>
        </p:nvSpPr>
        <p:spPr>
          <a:xfrm>
            <a:off x="7193280" y="633074"/>
            <a:ext cx="2330052" cy="744642"/>
          </a:xfrm>
          <a:prstGeom prst="wedgeRoundRectCallout">
            <a:avLst>
              <a:gd name="adj1" fmla="val 73222"/>
              <a:gd name="adj2" fmla="val 10636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NL" sz="1100" dirty="0"/>
              <a:t>If new target date, write </a:t>
            </a:r>
            <a:r>
              <a:rPr lang="en-GB" sz="1100" dirty="0"/>
              <a:t>“New target: dd/mm/</a:t>
            </a:r>
            <a:r>
              <a:rPr lang="en-GB" sz="1100" dirty="0" err="1"/>
              <a:t>yyyy</a:t>
            </a:r>
            <a:r>
              <a:rPr lang="en-GB" sz="1100" dirty="0"/>
              <a:t>” </a:t>
            </a:r>
          </a:p>
          <a:p>
            <a:pPr algn="ctr"/>
            <a:r>
              <a:rPr lang="en-GB" sz="1100" dirty="0"/>
              <a:t>If TR is sent to plenary: “TR for info/approval”</a:t>
            </a: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xmlns="" id="{E3140CFF-9206-4CDD-8BBC-7A5AA4E6B2D0}"/>
              </a:ext>
            </a:extLst>
          </p:cNvPr>
          <p:cNvSpPr/>
          <p:nvPr/>
        </p:nvSpPr>
        <p:spPr>
          <a:xfrm>
            <a:off x="282286" y="5509874"/>
            <a:ext cx="4027586" cy="1067710"/>
          </a:xfrm>
          <a:prstGeom prst="wedgeRoundRectCallout">
            <a:avLst>
              <a:gd name="adj1" fmla="val -42882"/>
              <a:gd name="adj2" fmla="val -30016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/>
              <a:t>Provide a </a:t>
            </a:r>
            <a:r>
              <a:rPr lang="en-US" sz="1100" b="1" u="sng" dirty="0"/>
              <a:t>short technical description </a:t>
            </a:r>
            <a:r>
              <a:rPr lang="en-US" sz="1100" dirty="0"/>
              <a:t>of what was agreed</a:t>
            </a:r>
            <a:r>
              <a:rPr lang="en-US" sz="1100" b="1" u="sng" dirty="0"/>
              <a:t> (on terminology, example of use cases, …)</a:t>
            </a:r>
            <a:r>
              <a:rPr lang="en-US" sz="1100" dirty="0"/>
              <a:t>. The text also serves as input for the SA1 report to SA plenary. </a:t>
            </a:r>
            <a:r>
              <a:rPr lang="en-US" sz="1100" b="1" u="sng" dirty="0"/>
              <a:t>No need to list </a:t>
            </a:r>
            <a:r>
              <a:rPr lang="en-US" sz="1100" b="1" u="sng" dirty="0" err="1"/>
              <a:t>tdoc</a:t>
            </a:r>
            <a:r>
              <a:rPr lang="en-US" sz="1100" b="1" u="sng" dirty="0"/>
              <a:t> numbers</a:t>
            </a:r>
            <a:r>
              <a:rPr lang="en-US" sz="1100" dirty="0"/>
              <a:t>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050" dirty="0"/>
              <a:t>Note: TR 22.840 already sent for information to SA plenary in December. </a:t>
            </a:r>
          </a:p>
          <a:p>
            <a:pPr marL="536575" lvl="1">
              <a:defRPr/>
            </a:pPr>
            <a:r>
              <a:rPr lang="en-GB" sz="1050" dirty="0"/>
              <a:t>7 new use cases introduced (e.g. among them: Electronic Shelf Label, Device permanent deactivation, Device acting as a controller in smart agriculture).</a:t>
            </a:r>
          </a:p>
          <a:p>
            <a:pPr marL="536575" lvl="1">
              <a:defRPr/>
            </a:pPr>
            <a:r>
              <a:rPr lang="en-GB" sz="1050" dirty="0"/>
              <a:t> Initial discussions on requirements and KPI consolidation. </a:t>
            </a: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lvl="1"/>
            <a:r>
              <a:rPr lang="en-GB" sz="1200" dirty="0"/>
              <a:t>Finish consolidated potential requirements. </a:t>
            </a:r>
          </a:p>
          <a:p>
            <a:pPr lvl="1"/>
            <a:r>
              <a:rPr lang="en-GB" sz="1200" dirty="0"/>
              <a:t>Agree conclusions. </a:t>
            </a:r>
          </a:p>
          <a:p>
            <a:pPr lvl="1"/>
            <a:r>
              <a:rPr lang="en-GB" sz="1200" dirty="0"/>
              <a:t>Resolve editor's notes.</a:t>
            </a:r>
          </a:p>
          <a:p>
            <a:pPr marL="457200" lvl="1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70244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944" y="492690"/>
            <a:ext cx="10515600" cy="1194109"/>
          </a:xfrm>
        </p:spPr>
        <p:txBody>
          <a:bodyPr/>
          <a:lstStyle/>
          <a:p>
            <a:r>
              <a:rPr lang="en-GB" b="1" dirty="0"/>
              <a:t>List of all SA1 ongoing Work Items (1/2)</a:t>
            </a:r>
            <a:endParaRPr lang="nl-NL" b="1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xmlns="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234608"/>
              </p:ext>
            </p:extLst>
          </p:nvPr>
        </p:nvGraphicFramePr>
        <p:xfrm>
          <a:off x="254307" y="1492608"/>
          <a:ext cx="11361952" cy="52008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Integrated Sensing and Communication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SP-220717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3713757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1000026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Integrated Sensing and Communication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Sensing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SP-230750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95504412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Ambient power-enabled Internet of Things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SP-220085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482037788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950005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Localized Mobile Metaverse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FS_Metaverse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SP-220353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428674709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1000028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Mobile Metaverse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SP-230509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52335395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950006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Sharing Aspects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FS_NetShare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SP-220087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19388980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1000029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SP-230511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47063456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950007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5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FS_FRMCS_Ph5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SP-220437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24923870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1000031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FRMCS Phase 5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FRMCS_Ph5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SP-230512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357091756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950008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AI/ML Model Transfer Phase2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FS_AIML_MT_Ph2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SP-220439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33513367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1000030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AI/ML Model Transfer Phase 2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AIML_MT_Ph2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SP-230514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04092326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960016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3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SP-220679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11222550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1000024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Satellite access Phase 3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SP-230516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76589188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960017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UAV Phase 3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FS_UAV_Ph3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SP-220954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14126574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Uncrewed Aerial System Phase 3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SP-230518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50601866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960015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roaming value added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FS_RVAS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SP-220442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358886878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990051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Roaming Value-Added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RVAS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SP-230231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44302934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960020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FS_SOBOT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0"/>
                        </a:rPr>
                        <a:t>SP-220447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196299286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960019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1"/>
                        </a:rPr>
                        <a:t>SP-230235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69495940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Energy Efficiency as Service Criteria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2"/>
                        </a:rPr>
                        <a:t>SP-230520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419335171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960018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Upper layer traffic steering, switching and split over dual 3GPP access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FS_DualSteer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3"/>
                        </a:rPr>
                        <a:t>SP-220445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7126012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C2EB858-05B9-48D3-B8A2-482E7A8A8E0F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1884228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944" y="492690"/>
            <a:ext cx="10515600" cy="1194109"/>
          </a:xfrm>
        </p:spPr>
        <p:txBody>
          <a:bodyPr/>
          <a:lstStyle/>
          <a:p>
            <a:r>
              <a:rPr lang="en-GB" b="1" dirty="0"/>
              <a:t>List of all SA1 ongoing Work Items (1/2)</a:t>
            </a:r>
            <a:endParaRPr lang="nl-NL" b="1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xmlns="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4111" y="138587"/>
            <a:ext cx="1663611" cy="87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53998"/>
              </p:ext>
            </p:extLst>
          </p:nvPr>
        </p:nvGraphicFramePr>
        <p:xfrm>
          <a:off x="254307" y="1492608"/>
          <a:ext cx="11361952" cy="328204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40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952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341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92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215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449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3853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850044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Supporting of Railway Smart Station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FS_RAILSS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08/09/2022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SP-190838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3713757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Interconnect of SNPN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FS_ISN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SP-230236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95504412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Supporting UE Mobility for XR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XRMobility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SP-230233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482037788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990050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Edge Computing for Industrial Scenarios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EDGINDUS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SP-230229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428674709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990049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PS Data Off for IMS Data Channel Service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IMSDCDataOff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SP-230227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52335395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970044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Multi-path relay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MultiRelay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19/09/2022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SP-220943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19388980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970043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Interworking of Non-3GPP Digital Terrestrial Broadcast Networks with 5GS Multicast Broadcast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DTT4MBS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19/09/2022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SP-220941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470634567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970042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MPS for Messaging services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MPS4msg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19/09/2022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SP-220939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24923870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970041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Minimization of Service Interruption During Core Network Failure Phase 2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19/09/2022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SP-220992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3570917565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980108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Measurement Data Collection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MeasureData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20/12/2022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SP-221263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33513367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1000025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UE-to-UE multi-hop relay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UEMHopRelay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SP-230521</a:t>
                      </a:r>
                      <a:endParaRPr lang="en-GB" sz="12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040923263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1000027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NPN security considerations 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SecNPN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SP-230523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211222550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C2EB858-05B9-48D3-B8A2-482E7A8A8E0F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1062045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525EDC-557B-C4DE-AFCD-01AEE8C2A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76984" cy="1325563"/>
          </a:xfrm>
        </p:spPr>
        <p:txBody>
          <a:bodyPr/>
          <a:lstStyle/>
          <a:p>
            <a:r>
              <a:rPr lang="en-GB" dirty="0"/>
              <a:t>Guidance to write the Work Item Status Report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106CCD6-08AC-92E8-EE17-0E73F7150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559" y="1535914"/>
            <a:ext cx="10904144" cy="5100276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A Status Report shall be provided by the Rapporteur at the end of the SA1 meeting for all the ongoing (not-completed) WIDs</a:t>
            </a:r>
          </a:p>
          <a:p>
            <a:r>
              <a:rPr lang="en-GB" dirty="0"/>
              <a:t>Only the first slide has to be provided. The other slides are supporting material.</a:t>
            </a:r>
          </a:p>
          <a:p>
            <a:r>
              <a:rPr lang="en-GB" dirty="0"/>
              <a:t>About the table on the top of the template:</a:t>
            </a:r>
          </a:p>
          <a:p>
            <a:pPr lvl="1"/>
            <a:r>
              <a:rPr lang="en-GB" dirty="0"/>
              <a:t>The 6 first fields have to be a copy-paste of the information provided in the slide “List of all SA1 ongoing Work Items”</a:t>
            </a:r>
          </a:p>
          <a:p>
            <a:pPr lvl="1"/>
            <a:r>
              <a:rPr lang="en-GB" dirty="0"/>
              <a:t>The last 2 fields (in red) have to be completed by the Rapporteur</a:t>
            </a:r>
          </a:p>
          <a:p>
            <a:pPr lvl="1"/>
            <a:r>
              <a:rPr lang="en-GB" dirty="0"/>
              <a:t>This table is also used by all the other Working Groups in 3GPP</a:t>
            </a:r>
          </a:p>
          <a:p>
            <a:r>
              <a:rPr lang="en-GB" dirty="0"/>
              <a:t>Other comments:</a:t>
            </a:r>
          </a:p>
          <a:p>
            <a:pPr lvl="1"/>
            <a:r>
              <a:rPr lang="en-GB" dirty="0"/>
              <a:t>In case both a Study and the corresponding Normative work are progressing in parallel, two Status Reports have to be provided: one for the Study, one for the Normative work</a:t>
            </a:r>
          </a:p>
          <a:p>
            <a:pPr lvl="1"/>
            <a:r>
              <a:rPr lang="en-GB" dirty="0"/>
              <a:t>If the target date is changed, use the same number for the day and the month (e.g. “09/09/</a:t>
            </a:r>
            <a:r>
              <a:rPr lang="en-GB" dirty="0" err="1"/>
              <a:t>yyyy</a:t>
            </a:r>
            <a:r>
              <a:rPr lang="en-GB" dirty="0"/>
              <a:t>” or “12/12/</a:t>
            </a:r>
            <a:r>
              <a:rPr lang="en-GB" dirty="0" err="1"/>
              <a:t>yyyy</a:t>
            </a:r>
            <a:r>
              <a:rPr lang="en-GB" dirty="0"/>
              <a:t>”) as to avoid confusion in day/month order. Or just write mm/</a:t>
            </a:r>
            <a:r>
              <a:rPr lang="en-GB" dirty="0" err="1"/>
              <a:t>yyyy</a:t>
            </a:r>
            <a:r>
              <a:rPr lang="en-GB" dirty="0"/>
              <a:t>.</a:t>
            </a:r>
          </a:p>
          <a:p>
            <a:pPr lvl="1"/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B2EDF64-678B-4FB9-BAF8-BF79DEA1B745}"/>
              </a:ext>
            </a:extLst>
          </p:cNvPr>
          <p:cNvSpPr txBox="1"/>
          <p:nvPr/>
        </p:nvSpPr>
        <p:spPr>
          <a:xfrm>
            <a:off x="3622890" y="138587"/>
            <a:ext cx="3392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>
                <a:solidFill>
                  <a:srgbClr val="FF0000"/>
                </a:solidFill>
              </a:rPr>
              <a:t>DELETE SLIDE </a:t>
            </a:r>
          </a:p>
        </p:txBody>
      </p:sp>
    </p:spTree>
    <p:extLst>
      <p:ext uri="{BB962C8B-B14F-4D97-AF65-F5344CB8AC3E}">
        <p14:creationId xmlns:p14="http://schemas.microsoft.com/office/powerpoint/2010/main" val="429350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1098</Words>
  <Application>Microsoft Office PowerPoint</Application>
  <PresentationFormat>Widescreen</PresentationFormat>
  <Paragraphs>340</Paragraphs>
  <Slides>5</Slides>
  <Notes>0</Notes>
  <HiddenSlides>4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&lt; FS_SOBOT &gt; Status Report</vt:lpstr>
      <vt:lpstr>FS_AmbientIoT Status Report</vt:lpstr>
      <vt:lpstr>List of all SA1 ongoing Work Items (1/2)</vt:lpstr>
      <vt:lpstr>List of all SA1 ongoing Work Items (1/2)</vt:lpstr>
      <vt:lpstr>Guidance to write the Work Item Status Report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Ki-Dong Lee2a2</cp:lastModifiedBy>
  <cp:revision>41</cp:revision>
  <dcterms:created xsi:type="dcterms:W3CDTF">2023-04-17T08:04:47Z</dcterms:created>
  <dcterms:modified xsi:type="dcterms:W3CDTF">2023-08-25T08:10:30Z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