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1147" r:id="rId3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modovar Chico, J.L. (José)" initials="ACJ(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8011" autoAdjust="0"/>
    <p:restoredTop sz="94660"/>
  </p:normalViewPr>
  <p:slideViewPr>
    <p:cSldViewPr snapToGrid="0">
      <p:cViewPr varScale="1">
        <p:scale>
          <a:sx n="86" d="100"/>
          <a:sy n="86" d="100"/>
        </p:scale>
        <p:origin x="42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7" Type="http://schemas.openxmlformats.org/officeDocument/2006/relationships/commentAuthors" Target="commentAuthors.xml"/><Relationship Id="rId6" Type="http://schemas.openxmlformats.org/officeDocument/2006/relationships/tableStyles" Target="tableStyles.xml"/><Relationship Id="rId5" Type="http://schemas.openxmlformats.org/officeDocument/2006/relationships/viewProps" Target="viewProps.xml"/><Relationship Id="rId4" Type="http://schemas.openxmlformats.org/officeDocument/2006/relationships/presProps" Target="presProps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013E586-D33E-417E-90DD-26085CD330AD}" type="datetimeFigureOut">
              <a:rPr lang="en-GB" smtClean="0"/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ABEE75-131E-4F56-8E1B-BDE268881270}" type="slidenum">
              <a:rPr lang="en-GB" smtClean="0"/>
            </a:fld>
            <a:endParaRPr lang="en-GB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0520" y="415320"/>
            <a:ext cx="10515600" cy="1194109"/>
          </a:xfrm>
        </p:spPr>
        <p:txBody>
          <a:bodyPr/>
          <a:lstStyle/>
          <a:p>
            <a:r>
              <a:rPr lang="en-GB" b="1" dirty="0"/>
              <a:t>UAS_Ph3 Status Report</a:t>
            </a:r>
            <a:endParaRPr lang="nl-NL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4660" y="2596084"/>
            <a:ext cx="5577016" cy="4066844"/>
          </a:xfrm>
        </p:spPr>
        <p:txBody>
          <a:bodyPr>
            <a:normAutofit/>
          </a:bodyPr>
          <a:lstStyle/>
          <a:p>
            <a:pPr>
              <a:defRPr/>
            </a:pPr>
            <a:r>
              <a:rPr lang="en-GB" sz="2000" b="1" dirty="0"/>
              <a:t>Progress made at this meeting</a:t>
            </a:r>
            <a:endParaRPr lang="en-GB" sz="2000" b="1" dirty="0"/>
          </a:p>
          <a:p>
            <a:pPr marL="536575" lvl="1">
              <a:defRPr/>
            </a:pPr>
            <a:r>
              <a:rPr lang="en-US" altLang="en-GB" sz="1200" dirty="0">
                <a:sym typeface="+mn-ea"/>
              </a:rPr>
              <a:t>1</a:t>
            </a:r>
            <a:r>
              <a:rPr lang="en-GB" sz="1200" dirty="0">
                <a:sym typeface="+mn-ea"/>
              </a:rPr>
              <a:t> </a:t>
            </a:r>
            <a:r>
              <a:rPr lang="en-GB" sz="1200" dirty="0" err="1">
                <a:sym typeface="+mn-ea"/>
              </a:rPr>
              <a:t>CR</a:t>
            </a:r>
            <a:r>
              <a:rPr lang="en-GB" sz="1200" dirty="0">
                <a:sym typeface="+mn-ea"/>
              </a:rPr>
              <a:t> on </a:t>
            </a:r>
            <a:r>
              <a:rPr lang="en-US" sz="1200" dirty="0">
                <a:sym typeface="+mn-ea"/>
              </a:rPr>
              <a:t>normative requirements agreement which merged 4 CRs during this meeting </a:t>
            </a:r>
            <a:endParaRPr lang="en-GB" sz="1200" dirty="0">
              <a:sym typeface="+mn-ea"/>
            </a:endParaRPr>
          </a:p>
          <a:p>
            <a:pPr marL="993775" lvl="2">
              <a:defRPr/>
            </a:pPr>
            <a:r>
              <a:rPr lang="en-US" altLang="en-GB" sz="1200" dirty="0">
                <a:sym typeface="+mn-ea"/>
              </a:rPr>
              <a:t>R</a:t>
            </a:r>
            <a:r>
              <a:rPr lang="en-GB" sz="1200" dirty="0">
                <a:sym typeface="+mn-ea"/>
              </a:rPr>
              <a:t>equirements for network support</a:t>
            </a:r>
            <a:endParaRPr lang="en-GB" sz="1200" dirty="0">
              <a:sym typeface="+mn-ea"/>
            </a:endParaRPr>
          </a:p>
          <a:p>
            <a:pPr marL="993775" lvl="2">
              <a:defRPr/>
            </a:pPr>
            <a:r>
              <a:rPr lang="en-US" altLang="en-GB" sz="1200" dirty="0">
                <a:sym typeface="+mn-ea"/>
              </a:rPr>
              <a:t>R</a:t>
            </a:r>
            <a:r>
              <a:rPr lang="en-GB" sz="1200" dirty="0">
                <a:sym typeface="+mn-ea"/>
              </a:rPr>
              <a:t>equirements for network exposure</a:t>
            </a:r>
            <a:endParaRPr lang="en-GB" sz="1200" dirty="0">
              <a:sym typeface="+mn-ea"/>
            </a:endParaRPr>
          </a:p>
          <a:p>
            <a:pPr marL="993775" lvl="2">
              <a:defRPr/>
            </a:pPr>
            <a:r>
              <a:rPr lang="en-GB" sz="1200" dirty="0">
                <a:sym typeface="+mn-ea"/>
              </a:rPr>
              <a:t>Requirements for Remote Identification of UAS</a:t>
            </a:r>
            <a:endParaRPr lang="en-GB" sz="1200" dirty="0">
              <a:sym typeface="+mn-ea"/>
            </a:endParaRPr>
          </a:p>
          <a:p>
            <a:pPr marL="993775" lvl="2">
              <a:defRPr/>
            </a:pPr>
            <a:r>
              <a:rPr lang="en-GB" sz="1200" dirty="0">
                <a:sym typeface="+mn-ea"/>
              </a:rPr>
              <a:t>Requirements for UAV Safety</a:t>
            </a:r>
            <a:endParaRPr lang="en-GB" sz="1200" dirty="0">
              <a:sym typeface="+mn-ea"/>
            </a:endParaRPr>
          </a:p>
          <a:p>
            <a:pPr marL="993775" lvl="2">
              <a:defRPr/>
            </a:pPr>
            <a:endParaRPr lang="en-GB" sz="1200" dirty="0">
              <a:sym typeface="+mn-ea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1" indent="0">
              <a:buFontTx/>
              <a:buNone/>
              <a:defRPr/>
            </a:pPr>
            <a:endParaRPr lang="en-GB" sz="1400" i="1" dirty="0">
              <a:solidFill>
                <a:schemeClr val="bg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defRPr/>
            </a:pPr>
            <a:r>
              <a:rPr lang="en-US" sz="2000" b="1" dirty="0"/>
              <a:t>Controversial or Open issues from this meeting</a:t>
            </a:r>
            <a:endParaRPr lang="en-US" sz="2000" b="1" dirty="0"/>
          </a:p>
          <a:p>
            <a:pPr lvl="1">
              <a:defRPr/>
            </a:pPr>
            <a:r>
              <a:rPr lang="en-GB" sz="1200" dirty="0"/>
              <a:t>N</a:t>
            </a:r>
            <a:r>
              <a:rPr lang="en-US" sz="1200" dirty="0"/>
              <a:t>one</a:t>
            </a:r>
            <a:endParaRPr lang="nl-NL" dirty="0"/>
          </a:p>
        </p:txBody>
      </p:sp>
      <p:sp>
        <p:nvSpPr>
          <p:cNvPr id="7" name="Content Placeholder 2"/>
          <p:cNvSpPr txBox="1"/>
          <p:nvPr/>
        </p:nvSpPr>
        <p:spPr>
          <a:xfrm>
            <a:off x="6347583" y="2171345"/>
            <a:ext cx="5228723" cy="454806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nl-NL" sz="2000" b="1" dirty="0"/>
              <a:t>Planning for next meetings</a:t>
            </a:r>
            <a:endParaRPr lang="nl-NL" sz="2000" b="1" dirty="0"/>
          </a:p>
          <a:p>
            <a:pPr marL="536575" lvl="1"/>
            <a:r>
              <a:rPr lang="en-GB" sz="1400" dirty="0"/>
              <a:t>S</a:t>
            </a:r>
            <a:r>
              <a:rPr lang="en-US" sz="1400" dirty="0"/>
              <a:t>A1#104: 100%</a:t>
            </a:r>
            <a:endParaRPr lang="en-US" sz="1400" dirty="0"/>
          </a:p>
          <a:p>
            <a:pPr marL="993775" lvl="2"/>
            <a:r>
              <a:rPr lang="en-GB" sz="1400" dirty="0"/>
              <a:t>F</a:t>
            </a:r>
            <a:r>
              <a:rPr lang="en-US" sz="1400" dirty="0" err="1"/>
              <a:t>inalise</a:t>
            </a:r>
            <a:r>
              <a:rPr lang="en-US" sz="1400" dirty="0"/>
              <a:t> normative requirements</a:t>
            </a:r>
            <a:endParaRPr lang="en-US" sz="1400" dirty="0"/>
          </a:p>
          <a:p>
            <a:pPr marL="536575" lvl="1" indent="0">
              <a:buNone/>
            </a:pPr>
            <a:endParaRPr lang="nl-NL" sz="1200" dirty="0"/>
          </a:p>
          <a:p>
            <a:pPr marL="536575" lvl="1" indent="0">
              <a:buNone/>
            </a:pPr>
            <a:endParaRPr lang="nl-NL" sz="1200" dirty="0"/>
          </a:p>
          <a:p>
            <a:pPr marL="536575" lvl="1" indent="0">
              <a:buNone/>
            </a:pPr>
            <a:endParaRPr lang="nl-NL" sz="1200" dirty="0"/>
          </a:p>
          <a:p>
            <a:pPr marL="536575" lvl="1" indent="0">
              <a:buNone/>
            </a:pPr>
            <a:endParaRPr lang="nl-NL" sz="1200" dirty="0"/>
          </a:p>
          <a:p>
            <a:pPr marL="228600" lvl="1">
              <a:spcBef>
                <a:spcPts val="1000"/>
              </a:spcBef>
            </a:pPr>
            <a:r>
              <a:rPr lang="en-US" sz="2000" b="1" dirty="0"/>
              <a:t>Actions before next meeting</a:t>
            </a:r>
            <a:endParaRPr lang="nl-NL" sz="2000" b="1" dirty="0"/>
          </a:p>
          <a:p>
            <a:pPr marL="536575" lvl="1"/>
            <a:r>
              <a:rPr lang="en-GB" sz="1200" dirty="0"/>
              <a:t>Email discussions, conference calls</a:t>
            </a:r>
            <a:r>
              <a:rPr lang="en-US" altLang="en-GB" sz="1200" dirty="0"/>
              <a:t> if needed</a:t>
            </a:r>
            <a:r>
              <a:rPr lang="en-GB" sz="1200" dirty="0"/>
              <a:t>.</a:t>
            </a:r>
            <a:endParaRPr lang="en-GB" sz="1200" dirty="0"/>
          </a:p>
          <a:p>
            <a:pPr marL="457200" lvl="1" indent="0">
              <a:buNone/>
            </a:pPr>
            <a:endParaRPr lang="nl-NL" sz="1600" dirty="0"/>
          </a:p>
          <a:p>
            <a:pPr marL="0" indent="0">
              <a:buNone/>
            </a:pPr>
            <a:endParaRPr lang="nl-NL" dirty="0"/>
          </a:p>
        </p:txBody>
      </p:sp>
      <p:sp>
        <p:nvSpPr>
          <p:cNvPr id="8" name="Rectangle 7"/>
          <p:cNvSpPr/>
          <p:nvPr/>
        </p:nvSpPr>
        <p:spPr>
          <a:xfrm>
            <a:off x="350520" y="2596084"/>
            <a:ext cx="5793530" cy="4123329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0" name="Rectangle 9"/>
          <p:cNvSpPr/>
          <p:nvPr/>
        </p:nvSpPr>
        <p:spPr>
          <a:xfrm>
            <a:off x="6347583" y="2119406"/>
            <a:ext cx="5305249" cy="4600008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2" name="Rectangle 11"/>
          <p:cNvSpPr/>
          <p:nvPr/>
        </p:nvSpPr>
        <p:spPr>
          <a:xfrm>
            <a:off x="350520" y="2119405"/>
            <a:ext cx="5793530" cy="399631"/>
          </a:xfrm>
          <a:prstGeom prst="rect">
            <a:avLst/>
          </a:prstGeom>
          <a:noFill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nl-NL"/>
          </a:p>
        </p:txBody>
      </p:sp>
      <p:sp>
        <p:nvSpPr>
          <p:cNvPr id="13" name="Content Placeholder 2"/>
          <p:cNvSpPr txBox="1"/>
          <p:nvPr/>
        </p:nvSpPr>
        <p:spPr>
          <a:xfrm>
            <a:off x="458777" y="2171345"/>
            <a:ext cx="5577016" cy="293852"/>
          </a:xfrm>
          <a:prstGeom prst="rect">
            <a:avLst/>
          </a:prstGeom>
        </p:spPr>
        <p:txBody>
          <a:bodyPr vert="horz" lIns="91440" tIns="45720" rIns="91440" bIns="45720" rtlCol="0">
            <a:normAutofit fontScale="47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lvl="1" indent="0">
              <a:buNone/>
            </a:pPr>
            <a:r>
              <a:rPr lang="nl-NL" sz="3600" b="1" dirty="0"/>
              <a:t>Rapporteur: </a:t>
            </a:r>
            <a:r>
              <a:rPr lang="fr-FR" dirty="0" err="1"/>
              <a:t>Pengtai</a:t>
            </a:r>
            <a:r>
              <a:rPr lang="fr-FR" dirty="0"/>
              <a:t> Qin (China Mobile)</a:t>
            </a:r>
            <a:endParaRPr lang="nl-NL" dirty="0"/>
          </a:p>
        </p:txBody>
      </p:sp>
      <p:pic>
        <p:nvPicPr>
          <p:cNvPr id="1026" name="Picture 2" descr="3rd Generation Partnership Project 3GPP Logo PNG Vector (AI ..."/>
          <p:cNvPicPr>
            <a:picLocks noChangeAspect="1" noChangeArrowheads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20255" y="138587"/>
            <a:ext cx="1967467" cy="10296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15" name="Table 14"/>
          <p:cNvGraphicFramePr>
            <a:graphicFrameLocks noGrp="1"/>
          </p:cNvGraphicFramePr>
          <p:nvPr/>
        </p:nvGraphicFramePr>
        <p:xfrm>
          <a:off x="350518" y="1415238"/>
          <a:ext cx="11305032" cy="484188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674724"/>
                <a:gridCol w="4309527"/>
                <a:gridCol w="1228011"/>
                <a:gridCol w="904740"/>
                <a:gridCol w="618483"/>
                <a:gridCol w="720864"/>
                <a:gridCol w="720864"/>
                <a:gridCol w="2127819"/>
              </a:tblGrid>
              <a:tr h="25573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SID/WID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</a:tr>
              <a:tr h="228449"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1000032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400" b="0" i="1" u="none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Uncrewed Aerial Systems Phase 3 </a:t>
                      </a:r>
                      <a:endParaRPr lang="en-GB" sz="1400" b="0" i="1" u="none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UAS_Ph3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12/2023</a:t>
                      </a:r>
                      <a:endParaRPr 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0%</a:t>
                      </a:r>
                      <a:endParaRPr lang="en-US" altLang="en-GB" sz="10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200" b="0" i="0" u="sng" strike="noStrike" dirty="0">
                          <a:solidFill>
                            <a:srgbClr val="0563C1"/>
                          </a:solidFill>
                          <a:effectLst/>
                          <a:latin typeface="Calibri" panose="020F0502020204030204" pitchFamily="34" charset="0"/>
                        </a:rPr>
                        <a:t>SP-230518</a:t>
                      </a:r>
                      <a:endParaRPr lang="en-GB" sz="1200" b="0" i="0" u="sng" strike="noStrike" dirty="0">
                        <a:solidFill>
                          <a:srgbClr val="0563C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1000" dirty="0">
                          <a:solidFill>
                            <a:srgbClr val="FF0000"/>
                          </a:solidFill>
                        </a:rPr>
                        <a:t>80</a:t>
                      </a:r>
                      <a:r>
                        <a:rPr lang="en-GB" sz="1000" dirty="0">
                          <a:solidFill>
                            <a:srgbClr val="FF0000"/>
                          </a:solidFill>
                        </a:rPr>
                        <a:t>%</a:t>
                      </a:r>
                      <a:endParaRPr lang="en-GB" sz="1000" dirty="0">
                        <a:solidFill>
                          <a:srgbClr val="FF0000"/>
                        </a:solidFill>
                      </a:endParaRPr>
                    </a:p>
                  </a:txBody>
                  <a:tcPr marL="36002" marR="36002" marT="0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en-GB" sz="1000" b="0" i="0" u="none" strike="noStrike" dirty="0">
                        <a:solidFill>
                          <a:srgbClr val="FF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19" marB="0" anchor="ctr"/>
                </a:tc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44587" y="153606"/>
            <a:ext cx="9722373" cy="36830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hangingPunct="0">
              <a:tabLst>
                <a:tab pos="4500245" algn="r"/>
                <a:tab pos="6210300" algn="r"/>
              </a:tabLst>
            </a:pPr>
            <a:r>
              <a:rPr lang="en-GB" b="1" dirty="0">
                <a:sym typeface="+mn-ea"/>
              </a:rPr>
              <a:t>3GPP TSG SA WG 1 Meeting #103 - Gothenburg, Sweden, 21 - 25 August 2023		 S1-232</a:t>
            </a:r>
            <a:r>
              <a:rPr lang="en-US" altLang="en-GB" b="1" dirty="0">
                <a:sym typeface="+mn-ea"/>
              </a:rPr>
              <a:t>575</a:t>
            </a:r>
            <a:endParaRPr lang="en-US" altLang="en-GB" b="1" dirty="0">
              <a:sym typeface="+mn-ea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702</Words>
  <Application>WPS 演示</Application>
  <PresentationFormat>Widescreen</PresentationFormat>
  <Paragraphs>60</Paragraphs>
  <Slides>1</Slides>
  <Notes>0</Notes>
  <HiddenSlides>4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11" baseType="lpstr">
      <vt:lpstr>Arial</vt:lpstr>
      <vt:lpstr>宋体</vt:lpstr>
      <vt:lpstr>Wingdings</vt:lpstr>
      <vt:lpstr>Times New Roman</vt:lpstr>
      <vt:lpstr>Calibri</vt:lpstr>
      <vt:lpstr>Calibri Light</vt:lpstr>
      <vt:lpstr>微软雅黑</vt:lpstr>
      <vt:lpstr>Arial Unicode MS</vt:lpstr>
      <vt:lpstr>等线</vt:lpstr>
      <vt:lpstr>Office Theme</vt:lpstr>
      <vt:lpstr>UAS_Ph3 Status Report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&lt;Acronym Work item&gt; Status Update</dc:title>
  <dc:creator>Almodovar Chico, J.L. (José)</dc:creator>
  <cp:lastModifiedBy>S1-232601</cp:lastModifiedBy>
  <cp:revision>40</cp:revision>
  <dcterms:created xsi:type="dcterms:W3CDTF">2023-04-17T08:04:00Z</dcterms:created>
  <dcterms:modified xsi:type="dcterms:W3CDTF">2023-08-25T06:52:46Z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ICV">
    <vt:lpwstr>27E7DE96E5C147A3A6B9AB1F14BB12D5</vt:lpwstr>
  </property>
  <property fmtid="{D5CDD505-2E9C-101B-9397-08002B2CF9AE}" pid="4" name="KSOProductBuildVer">
    <vt:lpwstr>2052-11.8.2.12085</vt:lpwstr>
  </property>
</Properties>
</file>