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3" r:id="rId1"/>
    <p:sldMasterId id="2147483664" r:id="rId2"/>
  </p:sldMasterIdLst>
  <p:notesMasterIdLst>
    <p:notesMasterId r:id="rId7"/>
  </p:notesMasterIdLst>
  <p:sldIdLst>
    <p:sldId id="303" r:id="rId3"/>
    <p:sldId id="263" r:id="rId4"/>
    <p:sldId id="261" r:id="rId5"/>
    <p:sldId id="260" r:id="rId6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94004D-1776-490F-81AF-3DA884374DD5}" v="5" dt="2023-08-23T12:52:27.0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61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9157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850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65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018" y="1898355"/>
            <a:ext cx="5781675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/>
          </a:bodyPr>
          <a:lstStyle/>
          <a:p>
            <a:pPr algn="ctr">
              <a:defRPr/>
            </a:pPr>
            <a:r>
              <a:rPr lang="en-GB" sz="3200" b="1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 for </a:t>
            </a:r>
          </a:p>
          <a:p>
            <a:pPr algn="ctr">
              <a:defRPr/>
            </a:pPr>
            <a:r>
              <a:rPr lang="en-GB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SA1 Rel-20 content definition</a:t>
            </a:r>
            <a:br>
              <a:rPr lang="en-GB" sz="36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SA1 Chair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S1-232550 (rev of S1-232009)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SA1#103, 21 -25 August 2023, Gothenburg, Sweden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Rel-20 planning – SA1 capacity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813547"/>
            <a:ext cx="8814546" cy="3461428"/>
          </a:xfrm>
        </p:spPr>
        <p:txBody>
          <a:bodyPr/>
          <a:lstStyle/>
          <a:p>
            <a:r>
              <a:rPr lang="en-GB" sz="2400" dirty="0"/>
              <a:t>We aim the same capacity as Rel-19: </a:t>
            </a:r>
          </a:p>
          <a:p>
            <a:pPr lvl="1"/>
            <a:r>
              <a:rPr lang="en-GB" sz="2000" dirty="0"/>
              <a:t>corresponding to ≈ 12 SIDs if same size as the Rel-19 SIDs, </a:t>
            </a:r>
          </a:p>
          <a:p>
            <a:pPr lvl="1"/>
            <a:r>
              <a:rPr lang="en-GB" sz="2000" dirty="0"/>
              <a:t>or can be much less if one SID takes much more time (see e.g. SMARTER, which was one big SID for 5G study in Rel-14)</a:t>
            </a:r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6375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AE309-E3EA-4740-A35B-ABCB363B0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503" y="0"/>
            <a:ext cx="6827700" cy="857400"/>
          </a:xfrm>
        </p:spPr>
        <p:txBody>
          <a:bodyPr/>
          <a:lstStyle/>
          <a:p>
            <a:r>
              <a:rPr lang="en-GB" dirty="0"/>
              <a:t>Rel-20 planning – time sharing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954A5-E60C-41C3-AD51-50E31ED65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237" y="652175"/>
            <a:ext cx="8814546" cy="3622800"/>
          </a:xfrm>
        </p:spPr>
        <p:txBody>
          <a:bodyPr/>
          <a:lstStyle/>
          <a:p>
            <a:r>
              <a:rPr lang="en-GB" sz="2400" dirty="0"/>
              <a:t>Divide the Rel-20 content definition in two parts:</a:t>
            </a:r>
          </a:p>
          <a:p>
            <a:pPr lvl="1"/>
            <a:r>
              <a:rPr lang="en-GB" sz="2000" b="1" dirty="0"/>
              <a:t>Part 1 </a:t>
            </a: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around max. 6 SIDs) – Only studies with normative work </a:t>
            </a:r>
            <a:r>
              <a:rPr lang="en-GB" sz="2000" b="1" dirty="0"/>
              <a:t>aiming for Rel-20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SA1#104 (Nov) and SA1#105 (Feb)</a:t>
            </a:r>
          </a:p>
          <a:p>
            <a:pPr lvl="2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dirty="0"/>
              <a:t>SA1#105 (Feb) and SA1#106 (May) </a:t>
            </a:r>
            <a:endParaRPr lang="en-GB" dirty="0"/>
          </a:p>
          <a:p>
            <a:pPr lvl="1"/>
            <a:r>
              <a:rPr lang="en-GB" sz="2000" b="1" dirty="0"/>
              <a:t>Part 2 </a:t>
            </a:r>
            <a:r>
              <a:rPr lang="en-GB" sz="2000" dirty="0"/>
              <a:t>(≈50% of SA1’s time </a:t>
            </a:r>
            <a:r>
              <a:rPr lang="en-GB" sz="2000" dirty="0">
                <a:sym typeface="Wingdings" panose="05000000000000000000" pitchFamily="2" charset="2"/>
              </a:rPr>
              <a:t></a:t>
            </a:r>
            <a:r>
              <a:rPr lang="en-GB" sz="2000" dirty="0"/>
              <a:t> from 1 big SID to max. 6 SIDs) – Priority given to studies with normative work </a:t>
            </a:r>
            <a:r>
              <a:rPr lang="en-GB" sz="2000" b="1" dirty="0"/>
              <a:t>aiming for beyond Rel-20</a:t>
            </a:r>
          </a:p>
          <a:p>
            <a:pPr lvl="2"/>
            <a:r>
              <a:rPr lang="en-US" sz="1600" dirty="0"/>
              <a:t>Window to present studies (2 meetings): </a:t>
            </a:r>
            <a:br>
              <a:rPr lang="en-US" sz="1600" dirty="0"/>
            </a:br>
            <a:r>
              <a:rPr lang="en-US" sz="1600" dirty="0"/>
              <a:t>SA1#105 (Feb) and SA1#106 (May)</a:t>
            </a:r>
          </a:p>
          <a:p>
            <a:pPr lvl="2"/>
            <a:r>
              <a:rPr lang="en-US" sz="1600" dirty="0"/>
              <a:t>Window to agree studies (2 meetings): </a:t>
            </a:r>
            <a:br>
              <a:rPr lang="en-US" sz="1600" dirty="0"/>
            </a:br>
            <a:r>
              <a:rPr lang="en-US" sz="1600" dirty="0"/>
              <a:t>SA1#106 (May) and SA1 #107 (Aug)</a:t>
            </a:r>
            <a:endParaRPr lang="en-GB" dirty="0"/>
          </a:p>
          <a:p>
            <a:pPr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7830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timeline 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795897" y="4773600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/>
          </a:p>
        </p:txBody>
      </p:sp>
      <p:cxnSp>
        <p:nvCxnSpPr>
          <p:cNvPr id="168" name="Google Shape;168;p20"/>
          <p:cNvCxnSpPr/>
          <p:nvPr/>
        </p:nvCxnSpPr>
        <p:spPr>
          <a:xfrm>
            <a:off x="1200897" y="983503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>
            <a:cxnSpLocks/>
            <a:stCxn id="157" idx="2"/>
          </p:cNvCxnSpPr>
          <p:nvPr/>
        </p:nvCxnSpPr>
        <p:spPr>
          <a:xfrm>
            <a:off x="2046350" y="1147837"/>
            <a:ext cx="12637" cy="3590763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>
            <a:cxnSpLocks/>
            <a:stCxn id="158" idx="2"/>
          </p:cNvCxnSpPr>
          <p:nvPr/>
        </p:nvCxnSpPr>
        <p:spPr>
          <a:xfrm>
            <a:off x="4797487" y="1147837"/>
            <a:ext cx="1525" cy="358123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 dirty="0"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299" y="1268412"/>
            <a:ext cx="598483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 dirty="0"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>
            <a:cxnSpLocks/>
            <a:stCxn id="159" idx="2"/>
          </p:cNvCxnSpPr>
          <p:nvPr/>
        </p:nvCxnSpPr>
        <p:spPr>
          <a:xfrm flipH="1">
            <a:off x="7443787" y="1147837"/>
            <a:ext cx="52450" cy="3462175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7" name="Google Shape;197;p20"/>
          <p:cNvSpPr txBox="1"/>
          <p:nvPr/>
        </p:nvSpPr>
        <p:spPr>
          <a:xfrm>
            <a:off x="1687512" y="2797772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753322"/>
            <a:ext cx="203040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part 1 (</a:t>
            </a:r>
            <a:r>
              <a:rPr lang="en-GB" sz="1200" dirty="0"/>
              <a:t>≈50%</a:t>
            </a:r>
            <a:r>
              <a:rPr lang="en-US" sz="12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sz="1200" dirty="0"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050184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043834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364509"/>
            <a:ext cx="884100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356572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/>
          </a:p>
        </p:txBody>
      </p:sp>
      <p:sp>
        <p:nvSpPr>
          <p:cNvPr id="204" name="Google Shape;204;p20"/>
          <p:cNvSpPr/>
          <p:nvPr/>
        </p:nvSpPr>
        <p:spPr>
          <a:xfrm>
            <a:off x="1458912" y="2384969"/>
            <a:ext cx="5122043" cy="305631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00000">
                <a:srgbClr val="FFFFFF"/>
              </a:gs>
              <a:gs pos="36000">
                <a:srgbClr val="93CDDD"/>
              </a:gs>
              <a:gs pos="0">
                <a:srgbClr val="93CDDD"/>
              </a:gs>
            </a:gsLst>
            <a:lin ang="1800004" scaled="0"/>
          </a:gradFill>
          <a:ln>
            <a:noFill/>
            <a:prstDash val="dash"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</a:t>
            </a:r>
            <a:r>
              <a:rPr lang="en-US" sz="11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 -20 SA1 Stage 1</a:t>
            </a:r>
            <a:endParaRPr dirty="0"/>
          </a:p>
        </p:txBody>
      </p:sp>
      <p:sp>
        <p:nvSpPr>
          <p:cNvPr id="161" name="Google Shape;161;p20"/>
          <p:cNvSpPr/>
          <p:nvPr/>
        </p:nvSpPr>
        <p:spPr>
          <a:xfrm>
            <a:off x="2024635" y="1883132"/>
            <a:ext cx="2695500" cy="168076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 sz="1100"/>
          </a:p>
        </p:txBody>
      </p:sp>
      <p:sp>
        <p:nvSpPr>
          <p:cNvPr id="162" name="Google Shape;162;p20"/>
          <p:cNvSpPr/>
          <p:nvPr/>
        </p:nvSpPr>
        <p:spPr>
          <a:xfrm>
            <a:off x="2793882" y="2064258"/>
            <a:ext cx="4014900" cy="155096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 sz="1100"/>
          </a:p>
        </p:txBody>
      </p:sp>
      <p:sp>
        <p:nvSpPr>
          <p:cNvPr id="196" name="Google Shape;196;p20"/>
          <p:cNvSpPr/>
          <p:nvPr/>
        </p:nvSpPr>
        <p:spPr>
          <a:xfrm>
            <a:off x="87312" y="1560512"/>
            <a:ext cx="2004900" cy="165838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 sz="1100" dirty="0"/>
          </a:p>
        </p:txBody>
      </p:sp>
      <p:sp>
        <p:nvSpPr>
          <p:cNvPr id="205" name="Google Shape;205;p20"/>
          <p:cNvSpPr/>
          <p:nvPr/>
        </p:nvSpPr>
        <p:spPr>
          <a:xfrm>
            <a:off x="735012" y="1740562"/>
            <a:ext cx="1296900" cy="168076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6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 lang="en-US" sz="1100" dirty="0"/>
          </a:p>
        </p:txBody>
      </p:sp>
      <p:sp>
        <p:nvSpPr>
          <p:cNvPr id="96" name="Google Shape;197;p20">
            <a:extLst>
              <a:ext uri="{FF2B5EF4-FFF2-40B4-BE49-F238E27FC236}">
                <a16:creationId xmlns:a16="http://schemas.microsoft.com/office/drawing/2014/main" id="{E7C4FD37-48C8-4C2A-BE69-C5F950CBFAEC}"/>
              </a:ext>
            </a:extLst>
          </p:cNvPr>
          <p:cNvSpPr txBox="1"/>
          <p:nvPr/>
        </p:nvSpPr>
        <p:spPr>
          <a:xfrm>
            <a:off x="2425844" y="3735506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198;p20">
            <a:extLst>
              <a:ext uri="{FF2B5EF4-FFF2-40B4-BE49-F238E27FC236}">
                <a16:creationId xmlns:a16="http://schemas.microsoft.com/office/drawing/2014/main" id="{AC07F3E4-0FF8-4B80-A34D-90AAB523F7D3}"/>
              </a:ext>
            </a:extLst>
          </p:cNvPr>
          <p:cNvSpPr txBox="1"/>
          <p:nvPr/>
        </p:nvSpPr>
        <p:spPr>
          <a:xfrm>
            <a:off x="2205912" y="3750334"/>
            <a:ext cx="2030400" cy="935931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200" b="1" dirty="0">
                <a:solidFill>
                  <a:schemeClr val="dk1"/>
                </a:solidFill>
              </a:rPr>
              <a:t>Rel-20 part 2 (</a:t>
            </a:r>
            <a:r>
              <a:rPr lang="en-GB" sz="1200" dirty="0"/>
              <a:t>≈50%</a:t>
            </a:r>
            <a:r>
              <a:rPr lang="en-US" sz="1200" b="1" dirty="0">
                <a:solidFill>
                  <a:schemeClr val="dk1"/>
                </a:solidFill>
              </a:rPr>
              <a:t>)</a:t>
            </a:r>
            <a:endParaRPr lang="en-US" sz="1200" dirty="0"/>
          </a:p>
        </p:txBody>
      </p:sp>
      <p:sp>
        <p:nvSpPr>
          <p:cNvPr id="98" name="Google Shape;199;p20">
            <a:extLst>
              <a:ext uri="{FF2B5EF4-FFF2-40B4-BE49-F238E27FC236}">
                <a16:creationId xmlns:a16="http://schemas.microsoft.com/office/drawing/2014/main" id="{CDFCBDB7-1249-420F-B0FE-2AEEF9F50075}"/>
              </a:ext>
            </a:extLst>
          </p:cNvPr>
          <p:cNvSpPr txBox="1"/>
          <p:nvPr/>
        </p:nvSpPr>
        <p:spPr>
          <a:xfrm>
            <a:off x="2369399" y="4021325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200;p20">
            <a:extLst>
              <a:ext uri="{FF2B5EF4-FFF2-40B4-BE49-F238E27FC236}">
                <a16:creationId xmlns:a16="http://schemas.microsoft.com/office/drawing/2014/main" id="{D80E83C6-0D85-429D-B689-0ED9D07BCA0E}"/>
              </a:ext>
            </a:extLst>
          </p:cNvPr>
          <p:cNvSpPr txBox="1"/>
          <p:nvPr/>
        </p:nvSpPr>
        <p:spPr>
          <a:xfrm>
            <a:off x="2355994" y="4020072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 dirty="0"/>
          </a:p>
        </p:txBody>
      </p:sp>
      <p:sp>
        <p:nvSpPr>
          <p:cNvPr id="100" name="Google Shape;201;p20">
            <a:extLst>
              <a:ext uri="{FF2B5EF4-FFF2-40B4-BE49-F238E27FC236}">
                <a16:creationId xmlns:a16="http://schemas.microsoft.com/office/drawing/2014/main" id="{29B0113A-696C-4CCD-B97D-2238D9AEA1C8}"/>
              </a:ext>
            </a:extLst>
          </p:cNvPr>
          <p:cNvSpPr txBox="1"/>
          <p:nvPr/>
        </p:nvSpPr>
        <p:spPr>
          <a:xfrm>
            <a:off x="2996463" y="4340747"/>
            <a:ext cx="929431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202;p20">
            <a:extLst>
              <a:ext uri="{FF2B5EF4-FFF2-40B4-BE49-F238E27FC236}">
                <a16:creationId xmlns:a16="http://schemas.microsoft.com/office/drawing/2014/main" id="{3E743D5B-C0B2-42F6-928F-B1BA297052DA}"/>
              </a:ext>
            </a:extLst>
          </p:cNvPr>
          <p:cNvSpPr txBox="1"/>
          <p:nvPr/>
        </p:nvSpPr>
        <p:spPr>
          <a:xfrm>
            <a:off x="3042625" y="4328464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04680D2-AFDF-7A67-BD5E-76FD0456A2F1}"/>
              </a:ext>
            </a:extLst>
          </p:cNvPr>
          <p:cNvSpPr txBox="1"/>
          <p:nvPr/>
        </p:nvSpPr>
        <p:spPr>
          <a:xfrm>
            <a:off x="1903680" y="4835723"/>
            <a:ext cx="3373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Grey boxes = Content definition process</a:t>
            </a:r>
          </a:p>
        </p:txBody>
      </p: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AA6D2380-3D1D-EB28-FFF1-C39D3B7AB6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87121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4" name="TextBox 112">
            <a:extLst>
              <a:ext uri="{FF2B5EF4-FFF2-40B4-BE49-F238E27FC236}">
                <a16:creationId xmlns:a16="http://schemas.microsoft.com/office/drawing/2014/main" id="{B42809C1-4C87-BA45-41E4-467514216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1083" y="153205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extBox 112">
            <a:extLst>
              <a:ext uri="{FF2B5EF4-FFF2-40B4-BE49-F238E27FC236}">
                <a16:creationId xmlns:a16="http://schemas.microsoft.com/office/drawing/2014/main" id="{2791F604-308A-592D-A381-1E26FA20E7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8935" y="3351359"/>
            <a:ext cx="14847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84D486-5C17-BD9D-73DE-FD8BF3B8C897}"/>
              </a:ext>
            </a:extLst>
          </p:cNvPr>
          <p:cNvSpPr txBox="1"/>
          <p:nvPr/>
        </p:nvSpPr>
        <p:spPr>
          <a:xfrm>
            <a:off x="5876520" y="2414617"/>
            <a:ext cx="10045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100%(TBC)</a:t>
            </a:r>
            <a:endParaRPr lang="en-GB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C87488-87EA-0258-A30F-94C9B5574364}"/>
              </a:ext>
            </a:extLst>
          </p:cNvPr>
          <p:cNvSpPr txBox="1"/>
          <p:nvPr/>
        </p:nvSpPr>
        <p:spPr>
          <a:xfrm>
            <a:off x="6808782" y="2346021"/>
            <a:ext cx="1627369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accent1"/>
                </a:solidFill>
              </a:rPr>
              <a:t>No decision yet from </a:t>
            </a:r>
          </a:p>
          <a:p>
            <a:r>
              <a:rPr lang="en-US" sz="1200" i="1" dirty="0">
                <a:solidFill>
                  <a:schemeClr val="accent1"/>
                </a:solidFill>
              </a:rPr>
              <a:t>TSG on timeline</a:t>
            </a:r>
            <a:endParaRPr lang="en-GB" sz="1200" i="1" dirty="0">
              <a:solidFill>
                <a:schemeClr val="accent1"/>
              </a:solidFill>
            </a:endParaRPr>
          </a:p>
        </p:txBody>
      </p:sp>
      <p:sp>
        <p:nvSpPr>
          <p:cNvPr id="102" name="TextBox 7">
            <a:extLst>
              <a:ext uri="{FF2B5EF4-FFF2-40B4-BE49-F238E27FC236}">
                <a16:creationId xmlns:a16="http://schemas.microsoft.com/office/drawing/2014/main" id="{739920B8-6E17-4BD3-BDF0-E14BE2044AAE}"/>
              </a:ext>
            </a:extLst>
          </p:cNvPr>
          <p:cNvSpPr txBox="1"/>
          <p:nvPr/>
        </p:nvSpPr>
        <p:spPr>
          <a:xfrm>
            <a:off x="5094530" y="2414617"/>
            <a:ext cx="941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8</a:t>
            </a:r>
            <a:r>
              <a:rPr lang="en-US" sz="10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0%(TBC)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488108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412</Words>
  <Application>Microsoft Office PowerPoint</Application>
  <PresentationFormat>Presentación en pantalla (16:9)</PresentationFormat>
  <Paragraphs>83</Paragraphs>
  <Slides>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4</vt:i4>
      </vt:variant>
    </vt:vector>
  </HeadingPairs>
  <TitlesOfParts>
    <vt:vector size="10" baseType="lpstr">
      <vt:lpstr>Arial</vt:lpstr>
      <vt:lpstr>Calibri</vt:lpstr>
      <vt:lpstr>Montserrat</vt:lpstr>
      <vt:lpstr>Times New Roman</vt:lpstr>
      <vt:lpstr>Office Theme</vt:lpstr>
      <vt:lpstr>Custom Design</vt:lpstr>
      <vt:lpstr>Presentación de PowerPoint</vt:lpstr>
      <vt:lpstr>Rel-20 planning – SA1 capacity</vt:lpstr>
      <vt:lpstr>Rel-20 planning – time sharing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JESUS MARIA MARTIN GARCIA</cp:lastModifiedBy>
  <cp:revision>29</cp:revision>
  <dcterms:modified xsi:type="dcterms:W3CDTF">2023-08-23T14:48:46Z</dcterms:modified>
</cp:coreProperties>
</file>