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9F2E37A1-CB07-4F88-B788-5879E1240335}"/>
    <pc:docChg chg="undo redo custSel modSld">
      <pc:chgData name="Francesco Pica" userId="ecd2054f-1594-4d2a-820b-99ad58711ae0" providerId="ADAL" clId="{9F2E37A1-CB07-4F88-B788-5879E1240335}" dt="2023-08-11T18:08:49.594" v="90" actId="207"/>
      <pc:docMkLst>
        <pc:docMk/>
      </pc:docMkLst>
      <pc:sldChg chg="modSp mod">
        <pc:chgData name="Francesco Pica" userId="ecd2054f-1594-4d2a-820b-99ad58711ae0" providerId="ADAL" clId="{9F2E37A1-CB07-4F88-B788-5879E1240335}" dt="2023-08-11T18:05:48.718" v="76" actId="1076"/>
        <pc:sldMkLst>
          <pc:docMk/>
          <pc:sldMk cId="1502109843" sldId="256"/>
        </pc:sldMkLst>
        <pc:spChg chg="mod">
          <ac:chgData name="Francesco Pica" userId="ecd2054f-1594-4d2a-820b-99ad58711ae0" providerId="ADAL" clId="{9F2E37A1-CB07-4F88-B788-5879E1240335}" dt="2023-08-11T18:05:48.718" v="76" actId="1076"/>
          <ac:spMkLst>
            <pc:docMk/>
            <pc:sldMk cId="1502109843" sldId="256"/>
            <ac:spMk id="2" creationId="{08229029-EA80-9CA9-9883-500220E71009}"/>
          </ac:spMkLst>
        </pc:spChg>
        <pc:spChg chg="mod">
          <ac:chgData name="Francesco Pica" userId="ecd2054f-1594-4d2a-820b-99ad58711ae0" providerId="ADAL" clId="{9F2E37A1-CB07-4F88-B788-5879E1240335}" dt="2023-08-11T18:05:45.381" v="75" actId="1076"/>
          <ac:spMkLst>
            <pc:docMk/>
            <pc:sldMk cId="1502109843" sldId="256"/>
            <ac:spMk id="3" creationId="{57A77909-0013-B071-D30A-827A866EEC07}"/>
          </ac:spMkLst>
        </pc:spChg>
        <pc:spChg chg="mod">
          <ac:chgData name="Francesco Pica" userId="ecd2054f-1594-4d2a-820b-99ad58711ae0" providerId="ADAL" clId="{9F2E37A1-CB07-4F88-B788-5879E1240335}" dt="2023-08-11T18:04:57.373" v="5" actId="20577"/>
          <ac:spMkLst>
            <pc:docMk/>
            <pc:sldMk cId="1502109843" sldId="256"/>
            <ac:spMk id="5" creationId="{C5C6D918-7798-D0FC-0B35-4C3E0F54C150}"/>
          </ac:spMkLst>
        </pc:spChg>
      </pc:sldChg>
      <pc:sldChg chg="modSp mod">
        <pc:chgData name="Francesco Pica" userId="ecd2054f-1594-4d2a-820b-99ad58711ae0" providerId="ADAL" clId="{9F2E37A1-CB07-4F88-B788-5879E1240335}" dt="2023-08-11T18:08:49.594" v="90" actId="207"/>
        <pc:sldMkLst>
          <pc:docMk/>
          <pc:sldMk cId="2749499721" sldId="257"/>
        </pc:sldMkLst>
        <pc:spChg chg="mod">
          <ac:chgData name="Francesco Pica" userId="ecd2054f-1594-4d2a-820b-99ad58711ae0" providerId="ADAL" clId="{9F2E37A1-CB07-4F88-B788-5879E1240335}" dt="2023-08-11T18:06:05.741" v="81" actId="20577"/>
          <ac:spMkLst>
            <pc:docMk/>
            <pc:sldMk cId="2749499721" sldId="257"/>
            <ac:spMk id="2" creationId="{A56F9BFC-1202-AE82-F5C5-C8670344AD44}"/>
          </ac:spMkLst>
        </pc:spChg>
        <pc:spChg chg="mod">
          <ac:chgData name="Francesco Pica" userId="ecd2054f-1594-4d2a-820b-99ad58711ae0" providerId="ADAL" clId="{9F2E37A1-CB07-4F88-B788-5879E1240335}" dt="2023-08-11T18:08:49.594" v="90" actId="207"/>
          <ac:spMkLst>
            <pc:docMk/>
            <pc:sldMk cId="2749499721" sldId="257"/>
            <ac:spMk id="3" creationId="{D873AB11-005A-4085-5FF5-D2727D5142C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64F71-0F33-417A-35E7-DDE33A886C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26326-D234-D3FB-1CB3-9E984C37C2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C3DE1-1346-1BB9-E0A0-A3A2346BC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E57A3-8875-5E9A-81D0-1C01B100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8C7DA-DAA3-AFE3-FEDD-D0E14F05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21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E930E-5627-1C08-0ADA-5FFD54F91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EA2DFA-86CE-CCD3-27DC-7D71E4D71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3673F-5CCB-FE1C-C972-8A7D4F5FE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C0B42-F046-8BFB-7207-33E3EB26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12D0D-9AF4-3D52-9061-A3CE0876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8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EAE56D-0D37-4E86-94FE-D75D6CF0E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AA8E44-3C32-B4B0-3377-3018D1C3A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59846-3761-4F15-DCF1-36DCA4F3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ED9E5-B38A-9815-9842-473622BA9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E450B-9F54-A407-24D3-FE39F44C2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3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41777-BC64-200F-9CEE-1984BF24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22A9E-4D0C-2593-6522-096046450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5FEAE-87E9-BF7A-C46E-448A8E0F3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93E-1E37-6978-4728-1525D36B8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72506-CBCC-4313-7C9B-59221B416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8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1A0E1-8E7B-99C5-5FD0-073BD39FC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889EA-1ED7-BE5D-E471-37827BA34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73401-46E8-DE84-DEFE-201834B77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E2C0D-C348-C7C4-FCC6-A42FB875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A02DB-DC85-C85D-AE42-240987C2F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6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95F50-E1B9-51F1-A90F-BE02DCF79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B0BAC-576C-70EB-5917-508F3E3C75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261017-18E8-A59B-4DC9-740A07F25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5B3574-4314-9EE0-1EDD-BD70EC2D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9CEF2-BB01-8D9E-420C-86937FB24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0EEC0-F01B-DA89-2222-617C87E6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23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2916C-EE34-6BEA-415F-CE0F0BB14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5FC0D-E0A9-9DF9-EA28-5C6ADFBCD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4BB6A-2631-BDBE-F250-F74A9FB9D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0D9F82-567B-2118-08A4-50303E32EE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010B6B-1A31-7F6B-05B6-FDA7A93D0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FE28DF-9E82-50DD-6FBA-17CF03609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0B66E4-C3F2-4720-02ED-896F2D564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8880DF-DC7C-EBEF-1DAB-295E0C88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6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AFE87-CB37-D619-5760-656E458A4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3642F3-78A8-E221-DDCA-AEF7D91AC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2C079-FE91-23E0-432E-BC13973D4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CD2F2C-EB9D-1709-9964-947C0AA0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68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ED4F2C-42DB-06DD-1A79-80117C92B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78ABA4-325A-4B21-A58B-A875EC37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35321-602F-9AA9-8A55-DAC8B6763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3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3A562-8B9F-039D-77FB-E9B3C5A5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8AFB2-C061-2247-78E4-58C1CA5BD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285D05-36DA-6F79-1421-171B999F1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83586-4CDC-40F5-17DC-79FD89A2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0B37A-58B2-1D2D-3608-2854F3DCC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DA4735-1454-40F8-D097-FB3D65189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67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F78D-5955-68D1-EF12-3BEA5E949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ED112B-C7FC-FD3D-D3DA-F82F1E367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7F119-ECF9-735C-0F4E-9FA259D6B3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D6783-9DCB-061F-490B-5B8955C4E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7E8A8-13D5-A5E2-0B3A-BC86B3A66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BC3A9D-C921-BDE0-DC56-3686C8417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62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9D56DA-583D-2D9C-78DC-5EF1755D0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9681A-C551-30A5-A8DD-F14D4530A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4DBBE-D667-2596-50C6-6EB6C208C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6EB62-8E14-4302-8FF2-E51888D21AA8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76A2D-F597-C816-8996-51B1741909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84E11-9A30-6191-EDCC-2782D8947A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3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9029-EA80-9CA9-9883-500220E71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119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Discussion on </a:t>
            </a:r>
            <a:br>
              <a:rPr lang="en-US" dirty="0"/>
            </a:br>
            <a:r>
              <a:rPr lang="en-US" dirty="0"/>
              <a:t>Requirements terminology</a:t>
            </a:r>
            <a:br>
              <a:rPr lang="en-US" dirty="0"/>
            </a:br>
            <a:r>
              <a:rPr lang="en-US" sz="4400" i="1" dirty="0"/>
              <a:t>(“Shall” vs “Shall be able to”)</a:t>
            </a:r>
            <a:endParaRPr lang="en-US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A77909-0013-B071-D30A-827A866EE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20602"/>
            <a:ext cx="9144000" cy="1239837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6D918-7798-D0FC-0B35-4C3E0F54C150}"/>
              </a:ext>
            </a:extLst>
          </p:cNvPr>
          <p:cNvSpPr txBox="1"/>
          <p:nvPr/>
        </p:nvSpPr>
        <p:spPr>
          <a:xfrm>
            <a:off x="1066800" y="445255"/>
            <a:ext cx="976376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 WG1 Meeting #103</a:t>
            </a:r>
            <a:r>
              <a:rPr lang="en-GB" sz="20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S1-232242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Gothenburg, Sweden, 21-25 Aug 2023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              </a:t>
            </a:r>
            <a:r>
              <a:rPr lang="en-GB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(revision of S1-21xxxx)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109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FC-1202-AE82-F5C5-C8670344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3AB11-005A-4085-5FF5-D2727D514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Current SA1 specs and requirements use/mix both expressions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A) 5GS </a:t>
            </a:r>
            <a:r>
              <a:rPr lang="en-US" b="1" dirty="0">
                <a:solidFill>
                  <a:srgbClr val="FF0000"/>
                </a:solidFill>
              </a:rPr>
              <a:t>shall</a:t>
            </a:r>
            <a:r>
              <a:rPr lang="en-US" dirty="0"/>
              <a:t> [support 5G]”</a:t>
            </a:r>
          </a:p>
          <a:p>
            <a:pPr lvl="1"/>
            <a:r>
              <a:rPr lang="en-US" dirty="0"/>
              <a:t>B) 5GS </a:t>
            </a:r>
            <a:r>
              <a:rPr lang="en-US" b="1" dirty="0">
                <a:solidFill>
                  <a:srgbClr val="FF0000"/>
                </a:solidFill>
              </a:rPr>
              <a:t>shall be able to </a:t>
            </a:r>
            <a:r>
              <a:rPr lang="en-US" dirty="0"/>
              <a:t>[support 5G]”</a:t>
            </a:r>
          </a:p>
          <a:p>
            <a:endParaRPr lang="en-US" dirty="0"/>
          </a:p>
          <a:p>
            <a:r>
              <a:rPr lang="en-US" dirty="0"/>
              <a:t>Upcoming Rel-19 CRs (from SI/mini-WIDs) </a:t>
            </a:r>
            <a:r>
              <a:rPr lang="en-US" dirty="0">
                <a:solidFill>
                  <a:srgbClr val="FF0000"/>
                </a:solidFill>
              </a:rPr>
              <a:t>continue to use a mix of them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There seem to be different interpretations / views, e.g.</a:t>
            </a:r>
          </a:p>
          <a:p>
            <a:pPr lvl="1"/>
            <a:r>
              <a:rPr lang="en-US" i="1" dirty="0">
                <a:solidFill>
                  <a:schemeClr val="accent1"/>
                </a:solidFill>
              </a:rPr>
              <a:t>Prefer A) as it means mandatory, or B) as it is less mandatory / optional</a:t>
            </a:r>
          </a:p>
          <a:p>
            <a:pPr lvl="1"/>
            <a:r>
              <a:rPr lang="en-US" i="1" dirty="0">
                <a:solidFill>
                  <a:schemeClr val="accent1"/>
                </a:solidFill>
              </a:rPr>
              <a:t>No preference, they mean the same thing ( mandatory / optional )</a:t>
            </a:r>
          </a:p>
          <a:p>
            <a:pPr lvl="3"/>
            <a:endParaRPr lang="en-US" i="1" dirty="0"/>
          </a:p>
          <a:p>
            <a:pPr lvl="1"/>
            <a:r>
              <a:rPr lang="en-US" i="1" dirty="0"/>
              <a:t>We should use A, because the drafting rules say so (“requirement statements”)</a:t>
            </a:r>
          </a:p>
          <a:p>
            <a:pPr lvl="1"/>
            <a:r>
              <a:rPr lang="en-US" i="1" dirty="0"/>
              <a:t>B) is not precluded by the drafting rules</a:t>
            </a:r>
          </a:p>
          <a:p>
            <a:pPr lvl="1"/>
            <a:endParaRPr lang="en-US" i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4C9B5-601B-4D04-95A0-8085A4CC9968}"/>
              </a:ext>
            </a:extLst>
          </p:cNvPr>
          <p:cNvSpPr txBox="1"/>
          <p:nvPr/>
        </p:nvSpPr>
        <p:spPr>
          <a:xfrm>
            <a:off x="6248400" y="2255520"/>
            <a:ext cx="386080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i="1" dirty="0"/>
              <a:t>Example/Stats (22.261):</a:t>
            </a:r>
          </a:p>
          <a:p>
            <a:pPr marL="285750" indent="-285750">
              <a:buFontTx/>
              <a:buChar char="-"/>
            </a:pPr>
            <a:r>
              <a:rPr lang="en-US" sz="1600" i="1" dirty="0"/>
              <a:t>~250+ instances of A; ~200 instances of B</a:t>
            </a:r>
          </a:p>
        </p:txBody>
      </p:sp>
    </p:spTree>
    <p:extLst>
      <p:ext uri="{BB962C8B-B14F-4D97-AF65-F5344CB8AC3E}">
        <p14:creationId xmlns:p14="http://schemas.microsoft.com/office/powerpoint/2010/main" val="2749499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FC-1202-AE82-F5C5-C8670344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observation &amp;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3AB11-005A-4085-5FF5-D2727D514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" y="1825625"/>
            <a:ext cx="1106424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General observation on “</a:t>
            </a:r>
            <a:r>
              <a:rPr lang="en-US" i="1" dirty="0"/>
              <a:t>mandatory/optional”</a:t>
            </a:r>
            <a:r>
              <a:rPr lang="en-US" dirty="0"/>
              <a:t>:</a:t>
            </a:r>
          </a:p>
          <a:p>
            <a:pPr marL="457200" lvl="1" indent="0">
              <a:buNone/>
            </a:pPr>
            <a:r>
              <a:rPr lang="en-US" dirty="0"/>
              <a:t>[Besides </a:t>
            </a:r>
            <a:r>
              <a:rPr lang="en-US" u="sng" dirty="0"/>
              <a:t>rare exceptions</a:t>
            </a:r>
            <a:r>
              <a:rPr lang="en-US" dirty="0"/>
              <a:t> (e.g. 22.011 stage-3ish </a:t>
            </a:r>
            <a:r>
              <a:rPr lang="en-US" dirty="0" err="1"/>
              <a:t>reqs</a:t>
            </a:r>
            <a:r>
              <a:rPr lang="en-US" dirty="0"/>
              <a:t> on </a:t>
            </a:r>
            <a:r>
              <a:rPr lang="en-US" i="1" dirty="0"/>
              <a:t>mandatory</a:t>
            </a:r>
            <a:r>
              <a:rPr lang="en-US" dirty="0"/>
              <a:t> support of XYZ)]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A) or B) should not be linked to the stage-3 concept of mandatory/optional capabilities</a:t>
            </a:r>
          </a:p>
          <a:p>
            <a:pPr lvl="2"/>
            <a:r>
              <a:rPr lang="en-US" dirty="0"/>
              <a:t>SA1 stage-1 requirements should NOT imply whether stage-3 feature capabilities are defined (in stage-3 specs) or implemented (in products) as </a:t>
            </a:r>
            <a:r>
              <a:rPr lang="en-US" i="1" dirty="0"/>
              <a:t>mandatory or optional</a:t>
            </a:r>
            <a:r>
              <a:rPr lang="en-US" dirty="0"/>
              <a:t>. That should be left to stage-3 groups defining RAN/NW capabilities (e.g. RAN, CT) </a:t>
            </a:r>
          </a:p>
          <a:p>
            <a:pPr lvl="2"/>
            <a:r>
              <a:rPr lang="en-US" dirty="0"/>
              <a:t>Note that there are various stage-3 capability shades/options (e.g. RAN capabilities may include O/M, conditionally O/M, with/without capability bit, mandatory with FGI/IOT bit, etc.) </a:t>
            </a:r>
          </a:p>
          <a:p>
            <a:pPr lvl="1"/>
            <a:endParaRPr lang="en-US" dirty="0"/>
          </a:p>
          <a:p>
            <a:r>
              <a:rPr lang="en-US" dirty="0"/>
              <a:t>Our View on A) vs B)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They should mean the same thing, from stage-1 perspective</a:t>
            </a:r>
          </a:p>
          <a:p>
            <a:pPr lvl="2"/>
            <a:r>
              <a:rPr lang="en-US" dirty="0"/>
              <a:t>Kind of </a:t>
            </a:r>
            <a:r>
              <a:rPr lang="en-US" i="1" dirty="0"/>
              <a:t>“shall be supported by stage-2/3 specs”</a:t>
            </a:r>
          </a:p>
          <a:p>
            <a:pPr lvl="1"/>
            <a:r>
              <a:rPr lang="en-US" dirty="0"/>
              <a:t>Open to pick any of the two</a:t>
            </a:r>
          </a:p>
          <a:p>
            <a:pPr lvl="2"/>
            <a:r>
              <a:rPr lang="en-US" dirty="0"/>
              <a:t>Slight preference for formulation B), but A) would be more compliant to the drafting rules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89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FC-1202-AE82-F5C5-C8670344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3AB11-005A-4085-5FF5-D2727D514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880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Proposal 1</a:t>
            </a:r>
            <a:r>
              <a:rPr lang="en-US" dirty="0">
                <a:solidFill>
                  <a:srgbClr val="0070C0"/>
                </a:solidFill>
              </a:rPr>
              <a:t>: SA1 should decide and conclude</a:t>
            </a:r>
          </a:p>
          <a:p>
            <a:r>
              <a:rPr lang="en-US" sz="2400" dirty="0">
                <a:solidFill>
                  <a:srgbClr val="0070C0"/>
                </a:solidFill>
              </a:rPr>
              <a:t>whether there is any difference between A) and B), in the context of SA1 specs/</a:t>
            </a:r>
            <a:r>
              <a:rPr lang="en-US" sz="2400" dirty="0" err="1">
                <a:solidFill>
                  <a:srgbClr val="0070C0"/>
                </a:solidFill>
              </a:rPr>
              <a:t>reqs</a:t>
            </a:r>
            <a:endParaRPr lang="en-US" sz="2400" dirty="0">
              <a:solidFill>
                <a:srgbClr val="0070C0"/>
              </a:solidFill>
            </a:endParaRPr>
          </a:p>
          <a:p>
            <a:r>
              <a:rPr lang="en-US" sz="2400" dirty="0">
                <a:solidFill>
                  <a:srgbClr val="0070C0"/>
                </a:solidFill>
              </a:rPr>
              <a:t>which one to use going forward, for new Rel-19 (p)CRs and beyond</a:t>
            </a:r>
          </a:p>
          <a:p>
            <a:pPr marL="0" indent="0">
              <a:buNone/>
            </a:pPr>
            <a:endParaRPr lang="en-US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b="1" dirty="0"/>
              <a:t>Proposal 2</a:t>
            </a:r>
            <a:r>
              <a:rPr lang="en-US" dirty="0"/>
              <a:t>: Consider the following:</a:t>
            </a:r>
          </a:p>
          <a:p>
            <a:pPr marL="0" indent="0">
              <a:buNone/>
            </a:pPr>
            <a:r>
              <a:rPr lang="en-US" sz="2200" i="1" dirty="0"/>
              <a:t>[Assuming SA1 concludes there is no difference]</a:t>
            </a:r>
          </a:p>
          <a:p>
            <a:r>
              <a:rPr lang="en-US" sz="2400" dirty="0"/>
              <a:t>Add a note to all SA1 specs to clarify that the two terms / expressions are used interchangeably (meaning the same thing)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416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453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Discussion on  Requirements terminology (“Shall” vs “Shall be able to”)</vt:lpstr>
      <vt:lpstr>Issue</vt:lpstr>
      <vt:lpstr>Our observation &amp; view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 “Shall” vs “Shall be able to”</dc:title>
  <dc:creator>Qualcomm1</dc:creator>
  <cp:lastModifiedBy>Qualcomm1</cp:lastModifiedBy>
  <cp:revision>4</cp:revision>
  <dcterms:created xsi:type="dcterms:W3CDTF">2023-08-09T03:17:16Z</dcterms:created>
  <dcterms:modified xsi:type="dcterms:W3CDTF">2023-08-11T18:08:51Z</dcterms:modified>
</cp:coreProperties>
</file>