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customXml/itemProps6.xml" ContentType="application/vnd.openxmlformats-officedocument.customXmlProperties+xml"/>
  <Override PartName="/customXml/itemProps7.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8"/>
  </p:sldMasterIdLst>
  <p:notesMasterIdLst>
    <p:notesMasterId r:id="rId15"/>
  </p:notesMasterIdLst>
  <p:handoutMasterIdLst>
    <p:handoutMasterId r:id="rId16"/>
  </p:handoutMasterIdLst>
  <p:sldIdLst>
    <p:sldId id="341" r:id="rId9"/>
    <p:sldId id="275" r:id="rId10"/>
    <p:sldId id="270" r:id="rId11"/>
    <p:sldId id="273" r:id="rId12"/>
    <p:sldId id="277" r:id="rId13"/>
    <p:sldId id="276" r:id="rId14"/>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118" d="100"/>
          <a:sy n="118" d="100"/>
        </p:scale>
        <p:origin x="468" y="9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1.xml"/><Relationship Id="rId13" Type="http://schemas.openxmlformats.org/officeDocument/2006/relationships/slide" Target="slides/slide5.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customXml" Target="../customXml/item7.xml"/><Relationship Id="rId12" Type="http://schemas.openxmlformats.org/officeDocument/2006/relationships/slide" Target="slides/slide4.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customXml" Target="../customXml/item6.xml"/><Relationship Id="rId11" Type="http://schemas.openxmlformats.org/officeDocument/2006/relationships/slide" Target="slides/slide3.xml"/><Relationship Id="rId5" Type="http://schemas.openxmlformats.org/officeDocument/2006/relationships/customXml" Target="../customXml/item5.xml"/><Relationship Id="rId15" Type="http://schemas.openxmlformats.org/officeDocument/2006/relationships/notesMaster" Target="notesMasters/notesMaster1.xml"/><Relationship Id="rId10" Type="http://schemas.openxmlformats.org/officeDocument/2006/relationships/slide" Target="slides/slide2.xml"/><Relationship Id="rId19" Type="http://schemas.openxmlformats.org/officeDocument/2006/relationships/theme" Target="theme/theme1.xml"/><Relationship Id="rId4" Type="http://schemas.openxmlformats.org/officeDocument/2006/relationships/customXml" Target="../customXml/item4.xml"/><Relationship Id="rId9" Type="http://schemas.openxmlformats.org/officeDocument/2006/relationships/slide" Target="slides/slide1.xml"/><Relationship Id="rId14"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Title and 1 column">
    <p:spTree>
      <p:nvGrpSpPr>
        <p:cNvPr id="1" name=""/>
        <p:cNvGrpSpPr/>
        <p:nvPr/>
      </p:nvGrpSpPr>
      <p:grpSpPr>
        <a:xfrm>
          <a:off x="0" y="0"/>
          <a:ext cx="0" cy="0"/>
          <a:chOff x="0" y="0"/>
          <a:chExt cx="0" cy="0"/>
        </a:xfrm>
      </p:grpSpPr>
      <p:sp>
        <p:nvSpPr>
          <p:cNvPr id="5" name="Title_SM"/>
          <p:cNvSpPr>
            <a:spLocks noGrp="1" noChangeArrowheads="1"/>
          </p:cNvSpPr>
          <p:nvPr>
            <p:ph type="title" hasCustomPrompt="1"/>
          </p:nvPr>
        </p:nvSpPr>
        <p:spPr bwMode="auto">
          <a:xfrm>
            <a:off x="479425" y="476250"/>
            <a:ext cx="10521950"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Use this layout for document slides when you need space for a long heading and big content area</a:t>
            </a:r>
          </a:p>
        </p:txBody>
      </p:sp>
      <p:sp>
        <p:nvSpPr>
          <p:cNvPr id="3" name="Content Placeholder 2">
            <a:extLst>
              <a:ext uri="{FF2B5EF4-FFF2-40B4-BE49-F238E27FC236}">
                <a16:creationId xmlns:a16="http://schemas.microsoft.com/office/drawing/2014/main" id="{810CFEFC-6AC8-4817-A0D3-6029D48BD293}"/>
              </a:ext>
            </a:extLst>
          </p:cNvPr>
          <p:cNvSpPr>
            <a:spLocks noGrp="1"/>
          </p:cNvSpPr>
          <p:nvPr>
            <p:ph sz="quarter" idx="10" hasCustomPrompt="1"/>
          </p:nvPr>
        </p:nvSpPr>
        <p:spPr>
          <a:xfrm>
            <a:off x="479425" y="1844675"/>
            <a:ext cx="11233150"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Tree>
    <p:extLst>
      <p:ext uri="{BB962C8B-B14F-4D97-AF65-F5344CB8AC3E}">
        <p14:creationId xmlns:p14="http://schemas.microsoft.com/office/powerpoint/2010/main" val="27463530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Title and 1 smaller column">
    <p:spTree>
      <p:nvGrpSpPr>
        <p:cNvPr id="1" name=""/>
        <p:cNvGrpSpPr/>
        <p:nvPr/>
      </p:nvGrpSpPr>
      <p:grpSpPr>
        <a:xfrm>
          <a:off x="0" y="0"/>
          <a:ext cx="0" cy="0"/>
          <a:chOff x="0" y="0"/>
          <a:chExt cx="0" cy="0"/>
        </a:xfrm>
      </p:grpSpPr>
      <p:sp>
        <p:nvSpPr>
          <p:cNvPr id="6" name="Title_SM">
            <a:extLst>
              <a:ext uri="{FF2B5EF4-FFF2-40B4-BE49-F238E27FC236}">
                <a16:creationId xmlns:a16="http://schemas.microsoft.com/office/drawing/2014/main" id="{3F4EF873-DC0F-4698-BEC2-502DB043AA5C}"/>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solidFill>
                  <a:schemeClr val="tx1"/>
                </a:solidFill>
              </a:defRPr>
            </a:lvl1pPr>
          </a:lstStyle>
          <a:p>
            <a:pPr lvl="0"/>
            <a:r>
              <a:rPr lang="en-US" dirty="0"/>
              <a:t>Use this layout for presentations using short and crisp headings</a:t>
            </a:r>
          </a:p>
        </p:txBody>
      </p:sp>
      <p:sp>
        <p:nvSpPr>
          <p:cNvPr id="4" name="Content Placeholder 2">
            <a:extLst>
              <a:ext uri="{FF2B5EF4-FFF2-40B4-BE49-F238E27FC236}">
                <a16:creationId xmlns:a16="http://schemas.microsoft.com/office/drawing/2014/main" id="{784F54AF-EED6-486A-9ACA-42061F4AAE9A}"/>
              </a:ext>
            </a:extLst>
          </p:cNvPr>
          <p:cNvSpPr>
            <a:spLocks noGrp="1"/>
          </p:cNvSpPr>
          <p:nvPr>
            <p:ph sz="quarter" idx="11" hasCustomPrompt="1"/>
          </p:nvPr>
        </p:nvSpPr>
        <p:spPr>
          <a:xfrm>
            <a:off x="479425" y="1844675"/>
            <a:ext cx="8353426" cy="4392612"/>
          </a:xfrm>
          <a:prstGeom prst="rect">
            <a:avLst/>
          </a:prstGeo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lvl5pPr>
          </a:lstStyle>
          <a:p>
            <a:pPr lvl="0"/>
            <a:r>
              <a:rPr lang="en-US" dirty="0"/>
              <a:t>For heading, use Ericsson Hilda in bold. For copy and bullets, use Ericsson Hilda.</a:t>
            </a:r>
            <a:endParaRPr lang="en-US"/>
          </a:p>
          <a:p>
            <a:pPr lvl="0"/>
            <a:r>
              <a:rPr lang="en-US" dirty="0"/>
              <a:t>First level</a:t>
            </a:r>
            <a:endParaRPr lang="en-US"/>
          </a:p>
          <a:p>
            <a:pPr lvl="1"/>
            <a:r>
              <a:rPr lang="en-US" dirty="0"/>
              <a:t>Second level</a:t>
            </a:r>
            <a:endParaRPr lang="en-US"/>
          </a:p>
          <a:p>
            <a:pPr lvl="2"/>
            <a:r>
              <a:rPr lang="en-US" dirty="0"/>
              <a:t>Third level</a:t>
            </a:r>
            <a:endParaRPr lang="en-US"/>
          </a:p>
          <a:p>
            <a:pPr lvl="3"/>
            <a:r>
              <a:rPr lang="en-US" dirty="0"/>
              <a:t>Fourth level</a:t>
            </a:r>
            <a:endParaRPr lang="en-US"/>
          </a:p>
        </p:txBody>
      </p:sp>
    </p:spTree>
    <p:extLst>
      <p:ext uri="{BB962C8B-B14F-4D97-AF65-F5344CB8AC3E}">
        <p14:creationId xmlns:p14="http://schemas.microsoft.com/office/powerpoint/2010/main" val="11327093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23304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WG1 Meeting #103	</a:t>
            </a:r>
          </a:p>
          <a:p>
            <a:pPr eaLnBrk="1" hangingPunct="1">
              <a:defRPr/>
            </a:pPr>
            <a:r>
              <a:rPr lang="sv-SE" altLang="en-US" sz="1200" b="1" dirty="0">
                <a:latin typeface="Arial "/>
              </a:rPr>
              <a:t>Gothenburg, Sweden– August 21-25 2023</a:t>
            </a: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S1-232219	</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 id="2147485164" r:id="rId4"/>
    <p:sldLayoutId id="2147485165" r:id="rId5"/>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8"/>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customXml" Target="../../customXml/item6.xml"/><Relationship Id="rId1" Type="http://schemas.openxmlformats.org/officeDocument/2006/relationships/customXml" Target="../../customXml/item7.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customXml" Target="../../customXml/item2.xml"/><Relationship Id="rId1" Type="http://schemas.openxmlformats.org/officeDocument/2006/relationships/customXml" Target="../../customXml/item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GB" altLang="en-US" dirty="0"/>
              <a:t>Discussion on System vs Network Control </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Daniel Lönnblad</a:t>
            </a:r>
          </a:p>
          <a:p>
            <a:pPr marL="0" indent="0" eaLnBrk="1" hangingPunct="1">
              <a:buNone/>
            </a:pPr>
            <a:r>
              <a:rPr lang="en-US" altLang="en-US" dirty="0"/>
              <a:t>Ericsson, </a:t>
            </a:r>
            <a:r>
              <a:rPr lang="de-AT" dirty="0"/>
              <a:t>Deutsche Telekom AG</a:t>
            </a:r>
            <a:r>
              <a:rPr lang="en-US" altLang="en-US" dirty="0"/>
              <a:t>, Nokia, BMWK</a:t>
            </a:r>
            <a:endParaRPr lang="en-GB" altLang="en-US" dirty="0"/>
          </a:p>
          <a:p>
            <a:pPr marL="0" indent="0" eaLnBrk="1" hangingPunct="1">
              <a:buFontTx/>
              <a:buNone/>
            </a:pPr>
            <a:endParaRPr lang="en-GB" altLang="en-US" dirty="0"/>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D530E3B7-5A67-48F4-82BF-02882396232E}"/>
              </a:ext>
            </a:extLst>
          </p:cNvPr>
          <p:cNvSpPr>
            <a:spLocks noGrp="1"/>
          </p:cNvSpPr>
          <p:nvPr>
            <p:ph type="title"/>
          </p:nvPr>
        </p:nvSpPr>
        <p:spPr/>
        <p:txBody>
          <a:bodyPr/>
          <a:lstStyle/>
          <a:p>
            <a:r>
              <a:rPr lang="en-US" dirty="0"/>
              <a:t>General</a:t>
            </a:r>
          </a:p>
        </p:txBody>
      </p:sp>
      <p:sp>
        <p:nvSpPr>
          <p:cNvPr id="11" name="Content Placeholder 10">
            <a:extLst>
              <a:ext uri="{FF2B5EF4-FFF2-40B4-BE49-F238E27FC236}">
                <a16:creationId xmlns:a16="http://schemas.microsoft.com/office/drawing/2014/main" id="{2E8E8F9E-D1C4-4C6A-B250-14307A886012}"/>
              </a:ext>
            </a:extLst>
          </p:cNvPr>
          <p:cNvSpPr>
            <a:spLocks noGrp="1"/>
          </p:cNvSpPr>
          <p:nvPr>
            <p:ph sz="quarter" idx="10"/>
          </p:nvPr>
        </p:nvSpPr>
        <p:spPr/>
        <p:txBody>
          <a:bodyPr/>
          <a:lstStyle/>
          <a:p>
            <a:r>
              <a:rPr lang="en-GB" sz="2400" dirty="0">
                <a:effectLst/>
                <a:latin typeface="Times New Roman" panose="02020603050405020304" pitchFamily="18" charset="0"/>
                <a:ea typeface="Malgun Gothic" panose="020B0503020000020004" pitchFamily="34" charset="-127"/>
              </a:rPr>
              <a:t>In SA1 normative requirements there are some ways to differentiate what parts of the system that is involved in specific functionality. </a:t>
            </a:r>
          </a:p>
          <a:p>
            <a:pPr lvl="1"/>
            <a:r>
              <a:rPr lang="en-GB" sz="2400" dirty="0">
                <a:latin typeface="Times New Roman" panose="02020603050405020304" pitchFamily="18" charset="0"/>
                <a:ea typeface="Malgun Gothic" panose="020B0503020000020004" pitchFamily="34" charset="-127"/>
              </a:rPr>
              <a:t>“The 5G system shall” used for service requirement that the 3GPP system as whole should support. Examples of this is </a:t>
            </a:r>
          </a:p>
          <a:p>
            <a:pPr lvl="2"/>
            <a:r>
              <a:rPr lang="en-GB" sz="1800" dirty="0">
                <a:effectLst/>
                <a:latin typeface="Times New Roman" panose="02020603050405020304" pitchFamily="18" charset="0"/>
                <a:ea typeface="Malgun Gothic" panose="020B0503020000020004" pitchFamily="34" charset="-127"/>
              </a:rPr>
              <a:t>The 5G system shall be able to provide 5G wireless sensing service in a sensing service area location using sensing transmitters and sensing receivers.</a:t>
            </a:r>
          </a:p>
          <a:p>
            <a:pPr lvl="2"/>
            <a:r>
              <a:rPr lang="en-GB" sz="1800" dirty="0">
                <a:effectLst/>
                <a:latin typeface="Times New Roman" panose="02020603050405020304" pitchFamily="18" charset="0"/>
                <a:ea typeface="Times New Roman" panose="02020603050405020304" pitchFamily="18" charset="0"/>
              </a:rPr>
              <a:t>The 5G system shall be able to support IMS as part of a network slice.</a:t>
            </a:r>
            <a:endParaRPr lang="en-SE" sz="1800" dirty="0">
              <a:effectLst/>
              <a:latin typeface="Times New Roman" panose="02020603050405020304" pitchFamily="18" charset="0"/>
              <a:ea typeface="Times New Roman" panose="02020603050405020304" pitchFamily="18" charset="0"/>
            </a:endParaRPr>
          </a:p>
          <a:p>
            <a:pPr marL="803275" lvl="3" indent="0">
              <a:buNone/>
            </a:pPr>
            <a:endParaRPr lang="en-US" dirty="0"/>
          </a:p>
        </p:txBody>
      </p:sp>
    </p:spTree>
    <p:custDataLst>
      <p:custData r:id="rId1"/>
      <p:custData r:id="rId2"/>
    </p:custDataLst>
    <p:extLst>
      <p:ext uri="{BB962C8B-B14F-4D97-AF65-F5344CB8AC3E}">
        <p14:creationId xmlns:p14="http://schemas.microsoft.com/office/powerpoint/2010/main" val="367078633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D530E3B7-5A67-48F4-82BF-02882396232E}"/>
              </a:ext>
            </a:extLst>
          </p:cNvPr>
          <p:cNvSpPr>
            <a:spLocks noGrp="1"/>
          </p:cNvSpPr>
          <p:nvPr>
            <p:ph type="title"/>
          </p:nvPr>
        </p:nvSpPr>
        <p:spPr/>
        <p:txBody>
          <a:bodyPr/>
          <a:lstStyle/>
          <a:p>
            <a:r>
              <a:rPr lang="en-US" dirty="0"/>
              <a:t>General </a:t>
            </a:r>
            <a:r>
              <a:rPr lang="en-US" dirty="0" err="1"/>
              <a:t>cont</a:t>
            </a:r>
            <a:r>
              <a:rPr lang="en-US" dirty="0"/>
              <a:t>’</a:t>
            </a:r>
            <a:endParaRPr lang="en-US" dirty="0">
              <a:solidFill>
                <a:srgbClr val="FF0000"/>
              </a:solidFill>
            </a:endParaRPr>
          </a:p>
        </p:txBody>
      </p:sp>
      <p:sp>
        <p:nvSpPr>
          <p:cNvPr id="11" name="Content Placeholder 10">
            <a:extLst>
              <a:ext uri="{FF2B5EF4-FFF2-40B4-BE49-F238E27FC236}">
                <a16:creationId xmlns:a16="http://schemas.microsoft.com/office/drawing/2014/main" id="{2E8E8F9E-D1C4-4C6A-B250-14307A886012}"/>
              </a:ext>
            </a:extLst>
          </p:cNvPr>
          <p:cNvSpPr>
            <a:spLocks noGrp="1"/>
          </p:cNvSpPr>
          <p:nvPr>
            <p:ph sz="quarter" idx="10"/>
          </p:nvPr>
        </p:nvSpPr>
        <p:spPr/>
        <p:txBody>
          <a:bodyPr>
            <a:normAutofit fontScale="92500" lnSpcReduction="20000"/>
          </a:bodyPr>
          <a:lstStyle/>
          <a:p>
            <a:pPr lvl="1"/>
            <a:r>
              <a:rPr lang="en-GB" sz="2400" dirty="0">
                <a:latin typeface="Times New Roman" panose="02020603050405020304" pitchFamily="18" charset="0"/>
                <a:ea typeface="Malgun Gothic" panose="020B0503020000020004" pitchFamily="34" charset="-127"/>
              </a:rPr>
              <a:t>“5G network shall” is used for service requirements applicable to the 5G network (excluding the </a:t>
            </a:r>
            <a:r>
              <a:rPr lang="en-GB" sz="2400" dirty="0" err="1">
                <a:latin typeface="Times New Roman" panose="02020603050405020304" pitchFamily="18" charset="0"/>
                <a:ea typeface="Malgun Gothic" panose="020B0503020000020004" pitchFamily="34" charset="-127"/>
              </a:rPr>
              <a:t>Ues</a:t>
            </a:r>
            <a:r>
              <a:rPr lang="en-GB" sz="2400" dirty="0">
                <a:latin typeface="Times New Roman" panose="02020603050405020304" pitchFamily="18" charset="0"/>
                <a:ea typeface="Malgun Gothic" panose="020B0503020000020004" pitchFamily="34" charset="-127"/>
              </a:rPr>
              <a:t>). </a:t>
            </a:r>
          </a:p>
          <a:p>
            <a:pPr lvl="1"/>
            <a:r>
              <a:rPr lang="en-GB" sz="2400" dirty="0">
                <a:latin typeface="Times New Roman" panose="02020603050405020304" pitchFamily="18" charset="0"/>
                <a:ea typeface="Malgun Gothic" panose="020B0503020000020004" pitchFamily="34" charset="-127"/>
              </a:rPr>
              <a:t>“5G network is often used for functionality related to configuration or authorization. Examples are: </a:t>
            </a:r>
          </a:p>
          <a:p>
            <a:pPr lvl="3"/>
            <a:r>
              <a:rPr lang="en-GB" dirty="0">
                <a:effectLst/>
                <a:latin typeface="Times New Roman" panose="02020603050405020304" pitchFamily="18" charset="0"/>
                <a:ea typeface="Times New Roman" panose="02020603050405020304" pitchFamily="18" charset="0"/>
              </a:rPr>
              <a:t>Based on operator policy, a 5G network shall provide suitable means to allow a trusted and authorized third-party to create and modify network slices used for the third-party with appropriate security policies (e.g. user data privacy handling, slices isolation, enhanced logging). (TS 22.261 8.2)</a:t>
            </a:r>
          </a:p>
          <a:p>
            <a:pPr lvl="3"/>
            <a:r>
              <a:rPr lang="en-US" dirty="0">
                <a:effectLst/>
                <a:latin typeface="Times New Roman" panose="02020603050405020304" pitchFamily="18" charset="0"/>
                <a:ea typeface="Times New Roman" panose="02020603050405020304" pitchFamily="18" charset="0"/>
              </a:rPr>
              <a:t>Based on the HPLMN operator preference, the 3GPP network shall be able to authorize the ability of an </a:t>
            </a:r>
            <a:r>
              <a:rPr lang="en-US" dirty="0">
                <a:effectLst/>
                <a:latin typeface="Times New Roman" panose="02020603050405020304" pitchFamily="18" charset="0"/>
                <a:ea typeface="SimSun" panose="02010600030101010101" pitchFamily="2" charset="-122"/>
              </a:rPr>
              <a:t>E</a:t>
            </a:r>
            <a:r>
              <a:rPr lang="en-US" dirty="0">
                <a:effectLst/>
                <a:latin typeface="Times New Roman" panose="02020603050405020304" pitchFamily="18" charset="0"/>
                <a:ea typeface="Times New Roman" panose="02020603050405020304" pitchFamily="18" charset="0"/>
              </a:rPr>
              <a:t>volved </a:t>
            </a:r>
            <a:r>
              <a:rPr lang="en-US" dirty="0" err="1">
                <a:effectLst/>
                <a:latin typeface="Times New Roman" panose="02020603050405020304" pitchFamily="18" charset="0"/>
                <a:ea typeface="Times New Roman" panose="02020603050405020304" pitchFamily="18" charset="0"/>
              </a:rPr>
              <a:t>ProSe</a:t>
            </a:r>
            <a:r>
              <a:rPr lang="en-US" dirty="0">
                <a:effectLst/>
                <a:latin typeface="Times New Roman" panose="02020603050405020304" pitchFamily="18" charset="0"/>
                <a:ea typeface="Times New Roman" panose="02020603050405020304" pitchFamily="18" charset="0"/>
              </a:rPr>
              <a:t> Remote UE to </a:t>
            </a:r>
            <a:r>
              <a:rPr lang="en-GB" dirty="0">
                <a:effectLst/>
                <a:latin typeface="Times New Roman" panose="02020603050405020304" pitchFamily="18" charset="0"/>
                <a:ea typeface="Times New Roman" panose="02020603050405020304" pitchFamily="18" charset="0"/>
              </a:rPr>
              <a:t>access the </a:t>
            </a:r>
            <a:r>
              <a:rPr lang="en-GB" dirty="0">
                <a:effectLst/>
                <a:latin typeface="Times New Roman" panose="02020603050405020304" pitchFamily="18" charset="0"/>
                <a:ea typeface="SimSun" panose="02010600030101010101" pitchFamily="2" charset="-122"/>
              </a:rPr>
              <a:t>3GPP </a:t>
            </a:r>
            <a:r>
              <a:rPr lang="en-GB" dirty="0">
                <a:effectLst/>
                <a:latin typeface="Times New Roman" panose="02020603050405020304" pitchFamily="18" charset="0"/>
                <a:ea typeface="Times New Roman" panose="02020603050405020304" pitchFamily="18" charset="0"/>
              </a:rPr>
              <a:t>network </a:t>
            </a:r>
            <a:r>
              <a:rPr lang="en-GB" dirty="0">
                <a:effectLst/>
                <a:latin typeface="Times New Roman" panose="02020603050405020304" pitchFamily="18" charset="0"/>
                <a:ea typeface="SimSun" panose="02010600030101010101" pitchFamily="2" charset="-122"/>
              </a:rPr>
              <a:t>via</a:t>
            </a:r>
            <a:r>
              <a:rPr lang="en-GB" dirty="0">
                <a:effectLst/>
                <a:latin typeface="Times New Roman" panose="02020603050405020304" pitchFamily="18" charset="0"/>
                <a:ea typeface="Times New Roman" panose="02020603050405020304" pitchFamily="18" charset="0"/>
              </a:rPr>
              <a:t> an </a:t>
            </a:r>
            <a:r>
              <a:rPr lang="en-GB" dirty="0">
                <a:effectLst/>
                <a:latin typeface="Times New Roman" panose="02020603050405020304" pitchFamily="18" charset="0"/>
                <a:ea typeface="SimSun" panose="02010600030101010101" pitchFamily="2" charset="-122"/>
              </a:rPr>
              <a:t>I</a:t>
            </a:r>
            <a:r>
              <a:rPr lang="en-GB" dirty="0">
                <a:effectLst/>
                <a:latin typeface="Times New Roman" panose="02020603050405020304" pitchFamily="18" charset="0"/>
                <a:ea typeface="Times New Roman" panose="02020603050405020304" pitchFamily="18" charset="0"/>
              </a:rPr>
              <a:t>ndirect 3GPP </a:t>
            </a:r>
            <a:r>
              <a:rPr lang="en-GB" dirty="0">
                <a:effectLst/>
                <a:latin typeface="Times New Roman" panose="02020603050405020304" pitchFamily="18" charset="0"/>
                <a:ea typeface="SimSun" panose="02010600030101010101" pitchFamily="2" charset="-122"/>
              </a:rPr>
              <a:t>Communication (TS 22.278 9.5)</a:t>
            </a:r>
          </a:p>
          <a:p>
            <a:pPr lvl="3"/>
            <a:r>
              <a:rPr lang="en-US" dirty="0"/>
              <a:t>The 5G network shall ensure that only member UEs of the same 5G LAN-VN are able to establish or maintain private communications among each other using 5G LAN-type service. (TS 22.261 6.26.2.2)</a:t>
            </a:r>
            <a:endParaRPr lang="de-DE" dirty="0"/>
          </a:p>
          <a:p>
            <a:pPr lvl="3"/>
            <a:r>
              <a:rPr lang="en-US" dirty="0"/>
              <a:t>The 5G network shall enable the network operator to remove one or more UEs from an existing 5G LAN-VN. (TS 22.261 6.26.2.3)</a:t>
            </a:r>
            <a:endParaRPr lang="de-DE" dirty="0"/>
          </a:p>
          <a:p>
            <a:pPr lvl="3"/>
            <a:r>
              <a:rPr lang="en-GB" dirty="0"/>
              <a:t>The 5G network shall enable the network operator to create, manage, and remove 5G LAN-VN including their related functionality (subscription data, routing and addressing functionality). </a:t>
            </a:r>
            <a:r>
              <a:rPr lang="en-US" dirty="0"/>
              <a:t>(TS 22.261 6.26.2.3)</a:t>
            </a:r>
            <a:endParaRPr lang="en-GB" dirty="0"/>
          </a:p>
          <a:p>
            <a:pPr lvl="3"/>
            <a:r>
              <a:rPr lang="en-GB" dirty="0"/>
              <a:t>The 3GPP network shall be able to control (i.e. block and/or prioritize) traffic from UEs to an application on a third-party server or the third-party server itself without affecting traffic to other applications on the third-party server or to other third-party servers. (TS 22.101 31.2.1)</a:t>
            </a:r>
            <a:endParaRPr lang="de-DE" dirty="0"/>
          </a:p>
          <a:p>
            <a:pPr lvl="3"/>
            <a:endParaRPr lang="de-DE" dirty="0"/>
          </a:p>
          <a:p>
            <a:pPr lvl="3"/>
            <a:endParaRPr lang="de-DE" dirty="0"/>
          </a:p>
          <a:p>
            <a:pPr lvl="3"/>
            <a:endParaRPr lang="en-US" dirty="0"/>
          </a:p>
        </p:txBody>
      </p:sp>
    </p:spTree>
    <p:custDataLst>
      <p:custData r:id="rId1"/>
      <p:custData r:id="rId2"/>
    </p:custDataLst>
    <p:extLst>
      <p:ext uri="{BB962C8B-B14F-4D97-AF65-F5344CB8AC3E}">
        <p14:creationId xmlns:p14="http://schemas.microsoft.com/office/powerpoint/2010/main" val="370995998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E826FE-4D53-BD92-AB92-0DEB3362B8AA}"/>
              </a:ext>
            </a:extLst>
          </p:cNvPr>
          <p:cNvSpPr>
            <a:spLocks noGrp="1"/>
          </p:cNvSpPr>
          <p:nvPr>
            <p:ph type="title"/>
          </p:nvPr>
        </p:nvSpPr>
        <p:spPr/>
        <p:txBody>
          <a:bodyPr/>
          <a:lstStyle/>
          <a:p>
            <a:r>
              <a:rPr lang="en-GB" sz="3600" dirty="0"/>
              <a:t>Reasons for using 5G network for sensing requirement</a:t>
            </a:r>
          </a:p>
        </p:txBody>
      </p:sp>
      <p:sp>
        <p:nvSpPr>
          <p:cNvPr id="3" name="Content Placeholder 2">
            <a:extLst>
              <a:ext uri="{FF2B5EF4-FFF2-40B4-BE49-F238E27FC236}">
                <a16:creationId xmlns:a16="http://schemas.microsoft.com/office/drawing/2014/main" id="{2475FE73-A3A7-FF12-DE09-5BA5371BE255}"/>
              </a:ext>
            </a:extLst>
          </p:cNvPr>
          <p:cNvSpPr>
            <a:spLocks noGrp="1"/>
          </p:cNvSpPr>
          <p:nvPr>
            <p:ph sz="quarter" idx="11"/>
          </p:nvPr>
        </p:nvSpPr>
        <p:spPr>
          <a:xfrm>
            <a:off x="479425" y="1844675"/>
            <a:ext cx="11583944" cy="4392612"/>
          </a:xfrm>
        </p:spPr>
        <p:txBody>
          <a:bodyPr>
            <a:noAutofit/>
          </a:bodyPr>
          <a:lstStyle/>
          <a:p>
            <a:r>
              <a:rPr lang="en-US" sz="2000" dirty="0">
                <a:effectLst/>
                <a:latin typeface="Times New Roman" panose="02020603050405020304" pitchFamily="18" charset="0"/>
                <a:ea typeface="DengXian" panose="02010600030101010101" pitchFamily="2" charset="-122"/>
              </a:rPr>
              <a:t>The 5G network has control over geographical areas that are allowed and not allowed to do sensing due to regulation. The UE’s may not.</a:t>
            </a:r>
            <a:endParaRPr lang="en-SE" sz="2000" dirty="0">
              <a:effectLst/>
              <a:latin typeface="Times New Roman" panose="02020603050405020304" pitchFamily="18" charset="0"/>
              <a:ea typeface="DengXian" panose="02010600030101010101" pitchFamily="2" charset="-122"/>
            </a:endParaRPr>
          </a:p>
          <a:p>
            <a:r>
              <a:rPr lang="en-US" sz="2000" dirty="0">
                <a:effectLst/>
                <a:latin typeface="Times New Roman" panose="02020603050405020304" pitchFamily="18" charset="0"/>
                <a:ea typeface="DengXian" panose="02010600030101010101" pitchFamily="2" charset="-122"/>
              </a:rPr>
              <a:t>The configuration of sensing service can include many users and many different service levels. The network therefore</a:t>
            </a:r>
            <a:r>
              <a:rPr lang="en-US" sz="2000" dirty="0">
                <a:solidFill>
                  <a:schemeClr val="accent6"/>
                </a:solidFill>
                <a:effectLst/>
                <a:latin typeface="Times New Roman" panose="02020603050405020304" pitchFamily="18" charset="0"/>
                <a:ea typeface="DengXian" panose="02010600030101010101" pitchFamily="2" charset="-122"/>
              </a:rPr>
              <a:t> </a:t>
            </a:r>
            <a:r>
              <a:rPr lang="en-US" sz="2000" dirty="0">
                <a:effectLst/>
                <a:latin typeface="Times New Roman" panose="02020603050405020304" pitchFamily="18" charset="0"/>
                <a:ea typeface="DengXian" panose="02010600030101010101" pitchFamily="2" charset="-122"/>
              </a:rPr>
              <a:t>needs to have control to allow for reuse spectrum/sensing signals in best possible way.</a:t>
            </a:r>
            <a:endParaRPr lang="en-SE" sz="2000" dirty="0">
              <a:effectLst/>
              <a:latin typeface="Times New Roman" panose="02020603050405020304" pitchFamily="18" charset="0"/>
              <a:ea typeface="DengXian" panose="02010600030101010101" pitchFamily="2" charset="-122"/>
            </a:endParaRPr>
          </a:p>
          <a:p>
            <a:r>
              <a:rPr lang="en-US" sz="2000" dirty="0">
                <a:effectLst/>
                <a:latin typeface="Times New Roman" panose="02020603050405020304" pitchFamily="18" charset="0"/>
                <a:ea typeface="DengXian" panose="02010600030101010101" pitchFamily="2" charset="-122"/>
              </a:rPr>
              <a:t>Sensing operation</a:t>
            </a:r>
            <a:r>
              <a:rPr lang="en-US" sz="2000" dirty="0">
                <a:solidFill>
                  <a:schemeClr val="accent6"/>
                </a:solidFill>
                <a:effectLst/>
                <a:latin typeface="Times New Roman" panose="02020603050405020304" pitchFamily="18" charset="0"/>
                <a:ea typeface="DengXian" panose="02010600030101010101" pitchFamily="2" charset="-122"/>
              </a:rPr>
              <a:t> </a:t>
            </a:r>
            <a:r>
              <a:rPr lang="en-US" sz="2000" dirty="0">
                <a:effectLst/>
                <a:latin typeface="Times New Roman" panose="02020603050405020304" pitchFamily="18" charset="0"/>
                <a:ea typeface="DengXian" panose="02010600030101010101" pitchFamily="2" charset="-122"/>
              </a:rPr>
              <a:t>can require a huge amount of spectrum. This needs to be managed together with requests of other services (e.g. data communication). The 5G network has this overall responsibility.</a:t>
            </a:r>
            <a:endParaRPr lang="en-SE" sz="2000" dirty="0">
              <a:effectLst/>
              <a:latin typeface="Times New Roman" panose="02020603050405020304" pitchFamily="18" charset="0"/>
              <a:ea typeface="DengXian" panose="02010600030101010101" pitchFamily="2" charset="-122"/>
            </a:endParaRPr>
          </a:p>
          <a:p>
            <a:r>
              <a:rPr lang="en-US" sz="2000" dirty="0">
                <a:effectLst/>
                <a:latin typeface="Times New Roman" panose="02020603050405020304" pitchFamily="18" charset="0"/>
                <a:ea typeface="DengXian" panose="02010600030101010101" pitchFamily="2" charset="-122"/>
              </a:rPr>
              <a:t>If the 5G UE (included in 5G system) can authorize sensing receivers and transmitters this could</a:t>
            </a:r>
            <a:r>
              <a:rPr lang="en-US" sz="2000" dirty="0">
                <a:solidFill>
                  <a:schemeClr val="accent6"/>
                </a:solidFill>
                <a:effectLst/>
                <a:latin typeface="Times New Roman" panose="02020603050405020304" pitchFamily="18" charset="0"/>
                <a:ea typeface="DengXian" panose="02010600030101010101" pitchFamily="2" charset="-122"/>
              </a:rPr>
              <a:t> </a:t>
            </a:r>
            <a:r>
              <a:rPr lang="en-US" sz="2000" dirty="0">
                <a:effectLst/>
                <a:latin typeface="Times New Roman" panose="02020603050405020304" pitchFamily="18" charset="0"/>
                <a:ea typeface="DengXian" panose="02010600030101010101" pitchFamily="2" charset="-122"/>
              </a:rPr>
              <a:t>allow UE’s to authorize other UE’s, which is not acceptable. </a:t>
            </a:r>
            <a:endParaRPr lang="en-SE" sz="2000" dirty="0">
              <a:solidFill>
                <a:schemeClr val="accent2"/>
              </a:solidFill>
              <a:effectLst/>
              <a:latin typeface="Times New Roman" panose="02020603050405020304" pitchFamily="18" charset="0"/>
              <a:ea typeface="DengXian" panose="02010600030101010101" pitchFamily="2" charset="-122"/>
            </a:endParaRPr>
          </a:p>
          <a:p>
            <a:r>
              <a:rPr lang="en-US" sz="2000" dirty="0">
                <a:effectLst/>
                <a:latin typeface="Times New Roman" panose="02020603050405020304" pitchFamily="18" charset="0"/>
                <a:ea typeface="DengXian" panose="02010600030101010101" pitchFamily="2" charset="-122"/>
              </a:rPr>
              <a:t>Sensing opens up for new usage and new obligations around security and specifically bystander privacy and it is important to minimize the risk for unintended exposure. Regulations are expected in this area.</a:t>
            </a:r>
          </a:p>
          <a:p>
            <a:r>
              <a:rPr lang="en-US" sz="2000" dirty="0">
                <a:latin typeface="Times New Roman" panose="02020603050405020304" pitchFamily="18" charset="0"/>
                <a:ea typeface="DengXian" panose="02010600030101010101" pitchFamily="2" charset="-122"/>
              </a:rPr>
              <a:t>If configuration is left to the UE to do (i.e. via policy) there is a lack of  mechanism to ensure this is followed unless it is managed in an MNO controlled security domain (fraudulent UE’s can misbehave)</a:t>
            </a:r>
            <a:endParaRPr lang="en-SE" sz="2000" dirty="0">
              <a:effectLst/>
              <a:latin typeface="Times New Roman" panose="02020603050405020304" pitchFamily="18" charset="0"/>
              <a:ea typeface="DengXian" panose="02010600030101010101" pitchFamily="2" charset="-122"/>
            </a:endParaRPr>
          </a:p>
        </p:txBody>
      </p:sp>
    </p:spTree>
    <p:extLst>
      <p:ext uri="{BB962C8B-B14F-4D97-AF65-F5344CB8AC3E}">
        <p14:creationId xmlns:p14="http://schemas.microsoft.com/office/powerpoint/2010/main" val="25303503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E826FE-4D53-BD92-AB92-0DEB3362B8AA}"/>
              </a:ext>
            </a:extLst>
          </p:cNvPr>
          <p:cNvSpPr>
            <a:spLocks noGrp="1"/>
          </p:cNvSpPr>
          <p:nvPr>
            <p:ph type="title"/>
          </p:nvPr>
        </p:nvSpPr>
        <p:spPr/>
        <p:txBody>
          <a:bodyPr/>
          <a:lstStyle/>
          <a:p>
            <a:r>
              <a:rPr lang="en-GB" sz="3600" dirty="0"/>
              <a:t>Motivation about 5G network exposure</a:t>
            </a:r>
          </a:p>
        </p:txBody>
      </p:sp>
      <p:sp>
        <p:nvSpPr>
          <p:cNvPr id="3" name="Content Placeholder 2">
            <a:extLst>
              <a:ext uri="{FF2B5EF4-FFF2-40B4-BE49-F238E27FC236}">
                <a16:creationId xmlns:a16="http://schemas.microsoft.com/office/drawing/2014/main" id="{2475FE73-A3A7-FF12-DE09-5BA5371BE255}"/>
              </a:ext>
            </a:extLst>
          </p:cNvPr>
          <p:cNvSpPr>
            <a:spLocks noGrp="1"/>
          </p:cNvSpPr>
          <p:nvPr>
            <p:ph sz="quarter" idx="11"/>
          </p:nvPr>
        </p:nvSpPr>
        <p:spPr>
          <a:xfrm>
            <a:off x="479425" y="1844675"/>
            <a:ext cx="11583944" cy="4392612"/>
          </a:xfrm>
        </p:spPr>
        <p:txBody>
          <a:bodyPr>
            <a:normAutofit lnSpcReduction="10000"/>
          </a:bodyPr>
          <a:lstStyle/>
          <a:p>
            <a:r>
              <a:rPr lang="en-US" sz="2200" dirty="0">
                <a:latin typeface="Times New Roman" panose="02020603050405020304" pitchFamily="18" charset="0"/>
                <a:ea typeface="DengXian" panose="02010600030101010101" pitchFamily="2" charset="-122"/>
              </a:rPr>
              <a:t>The UE is not </a:t>
            </a:r>
            <a:r>
              <a:rPr lang="en-US" sz="2200" dirty="0">
                <a:solidFill>
                  <a:schemeClr val="accent6"/>
                </a:solidFill>
                <a:latin typeface="Times New Roman" panose="02020603050405020304" pitchFamily="18" charset="0"/>
                <a:ea typeface="DengXian" panose="02010600030101010101" pitchFamily="2" charset="-122"/>
              </a:rPr>
              <a:t>a </a:t>
            </a:r>
            <a:r>
              <a:rPr lang="en-US" sz="2200" dirty="0">
                <a:latin typeface="Times New Roman" panose="02020603050405020304" pitchFamily="18" charset="0"/>
                <a:ea typeface="DengXian" panose="02010600030101010101" pitchFamily="2" charset="-122"/>
              </a:rPr>
              <a:t>trusted entity and can be a weak point where 3GPP sensing data and sensing results can be faked for fraud purposes .</a:t>
            </a:r>
          </a:p>
          <a:p>
            <a:r>
              <a:rPr lang="en-US" sz="2200" dirty="0">
                <a:latin typeface="Times New Roman" panose="02020603050405020304" pitchFamily="18" charset="0"/>
                <a:ea typeface="DengXian" panose="02010600030101010101" pitchFamily="2" charset="-122"/>
              </a:rPr>
              <a:t>There are general requirements for UE exposure present in section 6.10 of TS 22.261 which require secure access from UE side to network APIs where the third-party service authorization is included.</a:t>
            </a:r>
            <a:r>
              <a:rPr lang="en-GB" sz="2200" dirty="0">
                <a:latin typeface="Times New Roman" panose="02020603050405020304" pitchFamily="18" charset="0"/>
                <a:ea typeface="DengXian" panose="02010600030101010101" pitchFamily="2" charset="-122"/>
              </a:rPr>
              <a:t> </a:t>
            </a:r>
          </a:p>
          <a:p>
            <a:r>
              <a:rPr lang="en-GB" sz="2200" dirty="0">
                <a:latin typeface="Times New Roman" panose="02020603050405020304" pitchFamily="18" charset="0"/>
                <a:ea typeface="DengXian" panose="02010600030101010101" pitchFamily="2" charset="-122"/>
              </a:rPr>
              <a:t>Northbound solution is available in Rel18 (CAPIF) and</a:t>
            </a:r>
            <a:r>
              <a:rPr lang="en-GB" sz="2200" dirty="0">
                <a:solidFill>
                  <a:schemeClr val="accent6"/>
                </a:solidFill>
                <a:latin typeface="Times New Roman" panose="02020603050405020304" pitchFamily="18" charset="0"/>
                <a:ea typeface="DengXian" panose="02010600030101010101" pitchFamily="2" charset="-122"/>
              </a:rPr>
              <a:t> </a:t>
            </a:r>
            <a:r>
              <a:rPr lang="en-GB" sz="2200" dirty="0">
                <a:latin typeface="Times New Roman" panose="02020603050405020304" pitchFamily="18" charset="0"/>
                <a:ea typeface="DengXian" panose="02010600030101010101" pitchFamily="2" charset="-122"/>
              </a:rPr>
              <a:t>based on these requirements the UE has access to network APIs via CAPIF.</a:t>
            </a:r>
          </a:p>
          <a:p>
            <a:r>
              <a:rPr lang="en-GB" sz="2200" dirty="0">
                <a:latin typeface="Times New Roman" panose="02020603050405020304" pitchFamily="18" charset="0"/>
                <a:ea typeface="DengXian" panose="02010600030101010101" pitchFamily="2" charset="-122"/>
              </a:rPr>
              <a:t>UE policy cannot cover security and privacy aspects related to direct UE exposure in general for all services.</a:t>
            </a:r>
          </a:p>
          <a:p>
            <a:r>
              <a:rPr lang="en-US" sz="2200" dirty="0">
                <a:latin typeface="Times New Roman" panose="02020603050405020304" pitchFamily="18" charset="0"/>
                <a:ea typeface="DengXian" panose="02010600030101010101" pitchFamily="2" charset="-122"/>
              </a:rPr>
              <a:t>Any service exposure via NW API would potentially create a value and business opportunity for operators.</a:t>
            </a:r>
          </a:p>
          <a:p>
            <a:r>
              <a:rPr lang="en-US" sz="2200" dirty="0">
                <a:latin typeface="Times New Roman" panose="02020603050405020304" pitchFamily="18" charset="0"/>
                <a:ea typeface="DengXian" panose="02010600030101010101" pitchFamily="2" charset="-122"/>
              </a:rPr>
              <a:t>Direct access from UE application towards the UE seems to be only applicable for V2X and public safety where operations are often outside of network coverage or with partial coverage. </a:t>
            </a:r>
          </a:p>
          <a:p>
            <a:endParaRPr lang="en-GB" sz="2200" dirty="0">
              <a:latin typeface="Times New Roman" panose="02020603050405020304" pitchFamily="18" charset="0"/>
              <a:ea typeface="DengXian" panose="02010600030101010101" pitchFamily="2" charset="-122"/>
            </a:endParaRPr>
          </a:p>
          <a:p>
            <a:endParaRPr lang="en-GB" sz="2200" dirty="0">
              <a:latin typeface="Times New Roman" panose="02020603050405020304" pitchFamily="18" charset="0"/>
              <a:ea typeface="DengXian" panose="02010600030101010101" pitchFamily="2" charset="-122"/>
            </a:endParaRPr>
          </a:p>
          <a:p>
            <a:endParaRPr lang="en-US" dirty="0">
              <a:latin typeface="Times New Roman" panose="02020603050405020304" pitchFamily="18" charset="0"/>
              <a:ea typeface="DengXian" panose="02010600030101010101" pitchFamily="2" charset="-122"/>
            </a:endParaRPr>
          </a:p>
        </p:txBody>
      </p:sp>
    </p:spTree>
    <p:extLst>
      <p:ext uri="{BB962C8B-B14F-4D97-AF65-F5344CB8AC3E}">
        <p14:creationId xmlns:p14="http://schemas.microsoft.com/office/powerpoint/2010/main" val="12325133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D94C6A-CCF7-D140-1547-77577A5A25DF}"/>
              </a:ext>
            </a:extLst>
          </p:cNvPr>
          <p:cNvSpPr>
            <a:spLocks noGrp="1"/>
          </p:cNvSpPr>
          <p:nvPr>
            <p:ph type="title"/>
          </p:nvPr>
        </p:nvSpPr>
        <p:spPr/>
        <p:txBody>
          <a:bodyPr/>
          <a:lstStyle/>
          <a:p>
            <a:r>
              <a:rPr lang="en-GB" sz="3600" dirty="0"/>
              <a:t>Why it is important to keep full control in network</a:t>
            </a:r>
          </a:p>
        </p:txBody>
      </p:sp>
      <p:sp>
        <p:nvSpPr>
          <p:cNvPr id="3" name="Content Placeholder 2">
            <a:extLst>
              <a:ext uri="{FF2B5EF4-FFF2-40B4-BE49-F238E27FC236}">
                <a16:creationId xmlns:a16="http://schemas.microsoft.com/office/drawing/2014/main" id="{03B4A063-28A9-E9AF-6013-1B384EBF3960}"/>
              </a:ext>
            </a:extLst>
          </p:cNvPr>
          <p:cNvSpPr>
            <a:spLocks noGrp="1"/>
          </p:cNvSpPr>
          <p:nvPr>
            <p:ph sz="quarter" idx="11"/>
          </p:nvPr>
        </p:nvSpPr>
        <p:spPr/>
        <p:txBody>
          <a:bodyPr>
            <a:normAutofit fontScale="85000" lnSpcReduction="20000"/>
          </a:bodyPr>
          <a:lstStyle/>
          <a:p>
            <a:r>
              <a:rPr lang="en-GB" dirty="0"/>
              <a:t>Sensing is a completely new feature which can be used to track objects behind walls and also track for instance people without any easy way to get consent. </a:t>
            </a:r>
          </a:p>
          <a:p>
            <a:pPr lvl="1"/>
            <a:r>
              <a:rPr lang="en-GB" dirty="0"/>
              <a:t>In home environment it is natural that you are allowed to do sensing in your flat but certainly not in your neighbours. </a:t>
            </a:r>
          </a:p>
          <a:p>
            <a:pPr lvl="1"/>
            <a:r>
              <a:rPr lang="en-GB" dirty="0"/>
              <a:t>In many ways this can be seen as setting up a camera and in some occasions even beyond that. </a:t>
            </a:r>
          </a:p>
          <a:p>
            <a:pPr lvl="1"/>
            <a:r>
              <a:rPr lang="en-GB" dirty="0"/>
              <a:t>Regulations will be expected similar to setting up cameras.</a:t>
            </a:r>
          </a:p>
          <a:p>
            <a:pPr lvl="1"/>
            <a:r>
              <a:rPr lang="en-US" dirty="0"/>
              <a:t>Network control can improve consumers’ confidence in this new technology.</a:t>
            </a:r>
            <a:endParaRPr lang="en-GB" dirty="0"/>
          </a:p>
          <a:p>
            <a:pPr lvl="1"/>
            <a:r>
              <a:rPr lang="en-GB" dirty="0"/>
              <a:t>The resolution of sensing is critical since high resolution may reveal information to enable identification of persons. </a:t>
            </a:r>
          </a:p>
          <a:p>
            <a:pPr lvl="1"/>
            <a:r>
              <a:rPr lang="en-GB" dirty="0"/>
              <a:t>Some concrete examples where network control could be of special importance include: military installations; public buildings like schools or police stations; public restrooms; neighbouring apartments or hotel rooms e.g. with drywall or sheetrock.</a:t>
            </a:r>
          </a:p>
        </p:txBody>
      </p:sp>
    </p:spTree>
    <p:extLst>
      <p:ext uri="{BB962C8B-B14F-4D97-AF65-F5344CB8AC3E}">
        <p14:creationId xmlns:p14="http://schemas.microsoft.com/office/powerpoint/2010/main" val="3485713842"/>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_rels/item6.xml.rels><?xml version="1.0" encoding="UTF-8" standalone="yes"?>
<Relationships xmlns="http://schemas.openxmlformats.org/package/2006/relationships"><Relationship Id="rId1" Type="http://schemas.openxmlformats.org/officeDocument/2006/relationships/customXmlProps" Target="itemProps6.xml"/></Relationships>
</file>

<file path=customXml/_rels/item7.xml.rels><?xml version="1.0" encoding="UTF-8" standalone="yes"?>
<Relationships xmlns="http://schemas.openxmlformats.org/package/2006/relationships"><Relationship Id="rId1" Type="http://schemas.openxmlformats.org/officeDocument/2006/relationships/customXmlProps" Target="itemProps7.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TemplafySlideFormConfiguration><![CDATA[{"formFields":[],"formDataEntries":[]}]]></TemplafySlideFormConfiguration>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FormTemplates xmlns="http://schemas.microsoft.com/sharepoint/v3/contenttype/forms">
  <Display>DocumentLibraryForm</Display>
  <Edit>DocumentLibraryForm</Edit>
  <New>DocumentLibraryForm</New>
</FormTemplates>
</file>

<file path=customXml/item5.xml><?xml version="1.0" encoding="utf-8"?>
<TemplafySlideTemplateConfiguration><![CDATA[{"documentContentValidatorConfiguration":{"enableDocumentContentValidator":false,"documentContentValidatorVersion":0},"elementsMetadata":[],"slideId":"637661701761217959","enableDocumentContentUpdater":true,"version":"1.9"}]]></TemplafySlideTemplateConfiguration>
</file>

<file path=customXml/item6.xml><?xml version="1.0" encoding="utf-8"?>
<TemplafySlideTemplateConfiguration><![CDATA[{"documentContentValidatorConfiguration":{"enableDocumentContentValidator":false,"documentContentValidatorVersion":0},"elementsMetadata":[],"slideId":"637661701761217959","enableDocumentContentUpdater":true,"version":"1.9"}]]></TemplafySlideTemplateConfiguration>
</file>

<file path=customXml/item7.xml><?xml version="1.0" encoding="utf-8"?>
<TemplafySlideFormConfiguration><![CDATA[{"formFields":[],"formDataEntries":[]}]]></TemplafySlideFormConfiguration>
</file>

<file path=customXml/itemProps1.xml><?xml version="1.0" encoding="utf-8"?>
<ds:datastoreItem xmlns:ds="http://schemas.openxmlformats.org/officeDocument/2006/customXml" ds:itemID="{35CA3727-A4EB-4398-9783-D0148B061093}">
  <ds:schemaRefs>
    <ds:schemaRef ds:uri="http://schemas.microsoft.com/office/2006/metadata/properties"/>
    <ds:schemaRef ds:uri="280d8efa-eff2-4910-88d2-79ca146720c4"/>
    <ds:schemaRef ds:uri="http://schemas.microsoft.com/office/infopath/2007/PartnerControls"/>
    <ds:schemaRef ds:uri="http://purl.org/dc/elements/1.1/"/>
    <ds:schemaRef ds:uri="http://www.w3.org/XML/1998/namespace"/>
    <ds:schemaRef ds:uri="679a257e-872f-4c98-9e8a-0a9c104f72cd"/>
    <ds:schemaRef ds:uri="http://schemas.microsoft.com/office/2006/documentManagement/types"/>
    <ds:schemaRef ds:uri="http://purl.org/dc/terms/"/>
    <ds:schemaRef ds:uri="http://schemas.openxmlformats.org/package/2006/metadata/core-properties"/>
    <ds:schemaRef ds:uri="http://purl.org/dc/dcmitype/"/>
  </ds:schemaRefs>
</ds:datastoreItem>
</file>

<file path=customXml/itemProps2.xml><?xml version="1.0" encoding="utf-8"?>
<ds:datastoreItem xmlns:ds="http://schemas.openxmlformats.org/officeDocument/2006/customXml" ds:itemID="{4B40189F-572F-4788-8AB8-09CD6DB4647C}">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4.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5.xml><?xml version="1.0" encoding="utf-8"?>
<ds:datastoreItem xmlns:ds="http://schemas.openxmlformats.org/officeDocument/2006/customXml" ds:itemID="{A9ADAB25-6C81-4682-8625-B93968FB2CB8}">
  <ds:schemaRefs/>
</ds:datastoreItem>
</file>

<file path=customXml/itemProps6.xml><?xml version="1.0" encoding="utf-8"?>
<ds:datastoreItem xmlns:ds="http://schemas.openxmlformats.org/officeDocument/2006/customXml" ds:itemID="{DD90B94E-F2A4-45DC-AFF9-AE27AAB14FC7}">
  <ds:schemaRefs/>
</ds:datastoreItem>
</file>

<file path=customXml/itemProps7.xml><?xml version="1.0" encoding="utf-8"?>
<ds:datastoreItem xmlns:ds="http://schemas.openxmlformats.org/officeDocument/2006/customXml" ds:itemID="{590DE406-CDC3-452E-BD02-B3E72811F2F6}">
  <ds:schemaRefs/>
</ds:datastoreItem>
</file>

<file path=docProps/app.xml><?xml version="1.0" encoding="utf-8"?>
<Properties xmlns="http://schemas.openxmlformats.org/officeDocument/2006/extended-properties" xmlns:vt="http://schemas.openxmlformats.org/officeDocument/2006/docPropsVTypes">
  <Template>Office Theme</Template>
  <TotalTime>5640</TotalTime>
  <Words>918</Words>
  <Application>Microsoft Office PowerPoint</Application>
  <PresentationFormat>Widescreen</PresentationFormat>
  <Paragraphs>41</Paragraphs>
  <Slides>6</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6</vt:i4>
      </vt:variant>
    </vt:vector>
  </HeadingPairs>
  <TitlesOfParts>
    <vt:vector size="12" baseType="lpstr">
      <vt:lpstr>Arial</vt:lpstr>
      <vt:lpstr>Arial </vt:lpstr>
      <vt:lpstr>Calibri</vt:lpstr>
      <vt:lpstr>Calibri Light</vt:lpstr>
      <vt:lpstr>Times New Roman</vt:lpstr>
      <vt:lpstr>Office Theme</vt:lpstr>
      <vt:lpstr>Discussion on System vs Network Control </vt:lpstr>
      <vt:lpstr>General</vt:lpstr>
      <vt:lpstr>General cont’</vt:lpstr>
      <vt:lpstr>Reasons for using 5G network for sensing requirement</vt:lpstr>
      <vt:lpstr>Motivation about 5G network exposure</vt:lpstr>
      <vt:lpstr>Why it is important to keep full control in network</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Daniel Lönnblad</cp:lastModifiedBy>
  <cp:revision>599</cp:revision>
  <dcterms:created xsi:type="dcterms:W3CDTF">2010-02-05T13:52:04Z</dcterms:created>
  <dcterms:modified xsi:type="dcterms:W3CDTF">2023-08-11T14:35:59Z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