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4067" r:id="rId1"/>
  </p:sldMasterIdLst>
  <p:notesMasterIdLst>
    <p:notesMasterId r:id="rId8"/>
  </p:notesMasterIdLst>
  <p:handoutMasterIdLst>
    <p:handoutMasterId r:id="rId9"/>
  </p:handoutMasterIdLst>
  <p:sldIdLst>
    <p:sldId id="1526" r:id="rId2"/>
    <p:sldId id="1980" r:id="rId3"/>
    <p:sldId id="1984" r:id="rId4"/>
    <p:sldId id="1981" r:id="rId5"/>
    <p:sldId id="1982" r:id="rId6"/>
    <p:sldId id="1975" r:id="rId7"/>
  </p:sldIdLst>
  <p:sldSz cx="9144000" cy="5143500" type="screen16x9"/>
  <p:notesSz cx="6797675" cy="9928225"/>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FF"/>
    <a:srgbClr val="CC00CC"/>
    <a:srgbClr val="0066FF"/>
    <a:srgbClr val="FF9933"/>
    <a:srgbClr val="DB4A41"/>
    <a:srgbClr val="EEB500"/>
    <a:srgbClr val="D6A300"/>
    <a:srgbClr val="E76965"/>
    <a:srgbClr val="1B59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AF606853-7671-496A-8E4F-DF71F8EC918B}" styleName="深色样式 1 - 强调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A111915-BE36-4E01-A7E5-04B1672EAD32}" styleName="浅色样式 2 - 强调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FD0F851-EC5A-4D38-B0AD-8093EC10F338}" styleName="浅色样式 1 - 强调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38B1855-1B75-4FBE-930C-398BA8C253C6}" styleName="主题样式 2 - 强调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FABFCF23-3B69-468F-B69F-88F6DE6A72F2}" styleName="中度样式 1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309" autoAdjust="0"/>
    <p:restoredTop sz="93826" autoAdjust="0"/>
  </p:normalViewPr>
  <p:slideViewPr>
    <p:cSldViewPr>
      <p:cViewPr varScale="1">
        <p:scale>
          <a:sx n="161" d="100"/>
          <a:sy n="161" d="100"/>
        </p:scale>
        <p:origin x="600" y="100"/>
      </p:cViewPr>
      <p:guideLst>
        <p:guide orient="horz" pos="2160"/>
        <p:guide pos="2880"/>
        <p:guide orient="horz" pos="1620"/>
      </p:guideLst>
    </p:cSldViewPr>
  </p:slideViewPr>
  <p:notesTextViewPr>
    <p:cViewPr>
      <p:scale>
        <a:sx n="100" d="100"/>
        <a:sy n="100" d="100"/>
      </p:scale>
      <p:origin x="0" y="0"/>
    </p:cViewPr>
  </p:notesTextViewPr>
  <p:sorterViewPr>
    <p:cViewPr varScale="1">
      <p:scale>
        <a:sx n="1" d="1"/>
        <a:sy n="1" d="1"/>
      </p:scale>
      <p:origin x="0" y="0"/>
    </p:cViewPr>
  </p:sorterViewPr>
  <p:notesViewPr>
    <p:cSldViewPr>
      <p:cViewPr varScale="1">
        <p:scale>
          <a:sx n="88" d="100"/>
          <a:sy n="88" d="100"/>
        </p:scale>
        <p:origin x="3680" y="17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412"/>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49688" y="0"/>
            <a:ext cx="2946400" cy="496412"/>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B29FF652-BEF6-4F6C-A39A-27EA294FDFE7}" type="datetimeFigureOut">
              <a:rPr lang="zh-CN" altLang="en-US"/>
              <a:pPr>
                <a:defRPr/>
              </a:pPr>
              <a:t>2023-08-11</a:t>
            </a:fld>
            <a:endParaRPr lang="zh-CN" altLang="en-US"/>
          </a:p>
        </p:txBody>
      </p:sp>
      <p:sp>
        <p:nvSpPr>
          <p:cNvPr id="4" name="页脚占位符 3"/>
          <p:cNvSpPr>
            <a:spLocks noGrp="1"/>
          </p:cNvSpPr>
          <p:nvPr>
            <p:ph type="ftr" sz="quarter" idx="2"/>
          </p:nvPr>
        </p:nvSpPr>
        <p:spPr>
          <a:xfrm>
            <a:off x="0" y="9430218"/>
            <a:ext cx="2946400" cy="496412"/>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49688" y="9430218"/>
            <a:ext cx="2946400" cy="496412"/>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9C28EA78-3901-45BE-A06C-2DEDA8690908}" type="slidenum">
              <a:rPr lang="zh-CN" altLang="en-US"/>
              <a:pPr>
                <a:defRPr/>
              </a:pPr>
              <a:t>‹#›</a:t>
            </a:fld>
            <a:endParaRPr lang="zh-CN" altLang="en-US"/>
          </a:p>
        </p:txBody>
      </p:sp>
    </p:spTree>
    <p:extLst>
      <p:ext uri="{BB962C8B-B14F-4D97-AF65-F5344CB8AC3E}">
        <p14:creationId xmlns:p14="http://schemas.microsoft.com/office/powerpoint/2010/main" val="3814975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412"/>
          </a:xfrm>
          <a:prstGeom prst="rect">
            <a:avLst/>
          </a:prstGeom>
        </p:spPr>
        <p:txBody>
          <a:bodyPr vert="horz" lIns="91440" tIns="45720" rIns="91440" bIns="45720" rtlCol="0"/>
          <a:lstStyle>
            <a:lvl1pPr algn="l">
              <a:defRPr sz="1200">
                <a:latin typeface="Arial" charset="0"/>
                <a:ea typeface="宋体" pitchFamily="2" charset="-122"/>
              </a:defRPr>
            </a:lvl1pPr>
          </a:lstStyle>
          <a:p>
            <a:pPr>
              <a:defRPr/>
            </a:pPr>
            <a:endParaRPr lang="zh-CN" altLang="en-US"/>
          </a:p>
        </p:txBody>
      </p:sp>
      <p:sp>
        <p:nvSpPr>
          <p:cNvPr id="3" name="日期占位符 2"/>
          <p:cNvSpPr>
            <a:spLocks noGrp="1"/>
          </p:cNvSpPr>
          <p:nvPr>
            <p:ph type="dt" idx="1"/>
          </p:nvPr>
        </p:nvSpPr>
        <p:spPr>
          <a:xfrm>
            <a:off x="3849688" y="0"/>
            <a:ext cx="2946400" cy="496412"/>
          </a:xfrm>
          <a:prstGeom prst="rect">
            <a:avLst/>
          </a:prstGeom>
        </p:spPr>
        <p:txBody>
          <a:bodyPr vert="horz" lIns="91440" tIns="45720" rIns="91440" bIns="45720" rtlCol="0"/>
          <a:lstStyle>
            <a:lvl1pPr algn="r">
              <a:defRPr sz="1200">
                <a:latin typeface="Arial" charset="0"/>
                <a:ea typeface="宋体" pitchFamily="2" charset="-122"/>
              </a:defRPr>
            </a:lvl1pPr>
          </a:lstStyle>
          <a:p>
            <a:pPr>
              <a:defRPr/>
            </a:pPr>
            <a:fld id="{B2FDBA28-B60F-4313-955A-E74CD8C5F0DE}" type="datetimeFigureOut">
              <a:rPr lang="zh-CN" altLang="en-US"/>
              <a:pPr>
                <a:defRPr/>
              </a:pPr>
              <a:t>2023-08-11</a:t>
            </a:fld>
            <a:endParaRPr lang="zh-CN" altLang="en-US"/>
          </a:p>
        </p:txBody>
      </p:sp>
      <p:sp>
        <p:nvSpPr>
          <p:cNvPr id="4" name="幻灯片图像占位符 3"/>
          <p:cNvSpPr>
            <a:spLocks noGrp="1" noRot="1" noChangeAspect="1"/>
          </p:cNvSpPr>
          <p:nvPr>
            <p:ph type="sldImg" idx="2"/>
          </p:nvPr>
        </p:nvSpPr>
        <p:spPr>
          <a:xfrm>
            <a:off x="92075" y="746125"/>
            <a:ext cx="6613525" cy="3721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79450" y="4716705"/>
            <a:ext cx="5438775" cy="4467701"/>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9430218"/>
            <a:ext cx="2946400" cy="496412"/>
          </a:xfrm>
          <a:prstGeom prst="rect">
            <a:avLst/>
          </a:prstGeom>
        </p:spPr>
        <p:txBody>
          <a:bodyPr vert="horz" lIns="91440" tIns="45720" rIns="91440" bIns="45720" rtlCol="0" anchor="b"/>
          <a:lstStyle>
            <a:lvl1pPr algn="l">
              <a:defRPr sz="1200">
                <a:latin typeface="Arial" charset="0"/>
                <a:ea typeface="宋体" pitchFamily="2" charset="-122"/>
              </a:defRPr>
            </a:lvl1pPr>
          </a:lstStyle>
          <a:p>
            <a:pPr>
              <a:defRPr/>
            </a:pPr>
            <a:endParaRPr lang="zh-CN" altLang="en-US"/>
          </a:p>
        </p:txBody>
      </p:sp>
      <p:sp>
        <p:nvSpPr>
          <p:cNvPr id="7" name="灯片编号占位符 6"/>
          <p:cNvSpPr>
            <a:spLocks noGrp="1"/>
          </p:cNvSpPr>
          <p:nvPr>
            <p:ph type="sldNum" sz="quarter" idx="5"/>
          </p:nvPr>
        </p:nvSpPr>
        <p:spPr>
          <a:xfrm>
            <a:off x="3849688" y="9430218"/>
            <a:ext cx="2946400" cy="496412"/>
          </a:xfrm>
          <a:prstGeom prst="rect">
            <a:avLst/>
          </a:prstGeom>
        </p:spPr>
        <p:txBody>
          <a:bodyPr vert="horz" lIns="91440" tIns="45720" rIns="91440" bIns="45720" rtlCol="0" anchor="b"/>
          <a:lstStyle>
            <a:lvl1pPr algn="r">
              <a:defRPr sz="1200">
                <a:latin typeface="Arial" charset="0"/>
                <a:ea typeface="宋体" pitchFamily="2" charset="-122"/>
              </a:defRPr>
            </a:lvl1pPr>
          </a:lstStyle>
          <a:p>
            <a:pPr>
              <a:defRPr/>
            </a:pPr>
            <a:fld id="{A4E6DC38-1315-47C6-99C5-D9FBF8A378C3}" type="slidenum">
              <a:rPr lang="zh-CN" altLang="en-US"/>
              <a:pPr>
                <a:defRPr/>
              </a:pPr>
              <a:t>‹#›</a:t>
            </a:fld>
            <a:endParaRPr lang="zh-CN" altLang="en-US"/>
          </a:p>
        </p:txBody>
      </p:sp>
    </p:spTree>
    <p:extLst>
      <p:ext uri="{BB962C8B-B14F-4D97-AF65-F5344CB8AC3E}">
        <p14:creationId xmlns:p14="http://schemas.microsoft.com/office/powerpoint/2010/main" val="210728968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noTextEdit="1"/>
          </p:cNvSpPr>
          <p:nvPr>
            <p:ph type="sldImg"/>
          </p:nvPr>
        </p:nvSpPr>
        <p:spPr bwMode="auto">
          <a:xfrm>
            <a:off x="92075" y="746125"/>
            <a:ext cx="6613525" cy="3721100"/>
          </a:xfrm>
          <a:noFill/>
          <a:ln>
            <a:solidFill>
              <a:srgbClr val="000000"/>
            </a:solidFill>
            <a:miter lim="800000"/>
            <a:headEnd/>
            <a:tailEnd/>
          </a:ln>
        </p:spPr>
      </p:sp>
      <p:sp>
        <p:nvSpPr>
          <p:cNvPr id="25602" name="备注占位符 2"/>
          <p:cNvSpPr>
            <a:spLocks noGrp="1"/>
          </p:cNvSpPr>
          <p:nvPr>
            <p:ph type="body" idx="1"/>
          </p:nvPr>
        </p:nvSpPr>
        <p:spPr bwMode="auto">
          <a:noFill/>
        </p:spPr>
        <p:txBody>
          <a:bodyPr wrap="square" numCol="1" anchor="t" anchorCtr="0" compatLnSpc="1">
            <a:prstTxWarp prst="textNoShape">
              <a:avLst/>
            </a:prstTxWarp>
            <a:normAutofit/>
          </a:bodyPr>
          <a:lstStyle/>
          <a:p>
            <a:pPr eaLnBrk="1" hangingPunct="1">
              <a:spcBef>
                <a:spcPct val="0"/>
              </a:spcBef>
            </a:pPr>
            <a:endParaRPr lang="en-US" altLang="zh-CN" dirty="0"/>
          </a:p>
        </p:txBody>
      </p:sp>
      <p:sp>
        <p:nvSpPr>
          <p:cNvPr id="2560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1008513-1F04-4D29-B8E4-153D505E9E88}" type="slidenum">
              <a:rPr lang="zh-CN" altLang="en-US" smtClean="0">
                <a:ea typeface="宋体" charset="-122"/>
              </a:rPr>
              <a:pPr/>
              <a:t>1</a:t>
            </a:fld>
            <a:endParaRPr lang="en-US" altLang="zh-CN">
              <a:ea typeface="宋体" charset="-122"/>
            </a:endParaRPr>
          </a:p>
        </p:txBody>
      </p:sp>
    </p:spTree>
    <p:extLst>
      <p:ext uri="{BB962C8B-B14F-4D97-AF65-F5344CB8AC3E}">
        <p14:creationId xmlns:p14="http://schemas.microsoft.com/office/powerpoint/2010/main" val="5134884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1.emf"/><Relationship Id="rId4" Type="http://schemas.openxmlformats.org/officeDocument/2006/relationships/image" Target="../media/image8.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3" name="文本占位符 22"/>
          <p:cNvSpPr>
            <a:spLocks noGrp="1"/>
          </p:cNvSpPr>
          <p:nvPr>
            <p:ph type="body" sz="quarter" idx="10" hasCustomPrompt="1"/>
          </p:nvPr>
        </p:nvSpPr>
        <p:spPr>
          <a:xfrm>
            <a:off x="912124" y="1602689"/>
            <a:ext cx="7308190" cy="936625"/>
          </a:xfrm>
          <a:prstGeom prst="rect">
            <a:avLst/>
          </a:prstGeom>
        </p:spPr>
        <p:txBody>
          <a:bodyPr/>
          <a:lstStyle>
            <a:lvl1pPr marL="0" indent="0" algn="ctr">
              <a:buNone/>
              <a:defRPr sz="3600" b="1" baseline="0">
                <a:solidFill>
                  <a:srgbClr val="006ABA"/>
                </a:solidFill>
              </a:defRPr>
            </a:lvl1pPr>
          </a:lstStyle>
          <a:p>
            <a:pPr lvl="0"/>
            <a:r>
              <a:rPr lang="en-US" altLang="zh-CN" dirty="0"/>
              <a:t>2019</a:t>
            </a:r>
            <a:r>
              <a:rPr lang="zh-CN" altLang="en-US" dirty="0"/>
              <a:t>工作汇报</a:t>
            </a:r>
          </a:p>
        </p:txBody>
      </p:sp>
      <p:sp>
        <p:nvSpPr>
          <p:cNvPr id="28" name="文本占位符 27"/>
          <p:cNvSpPr>
            <a:spLocks noGrp="1"/>
          </p:cNvSpPr>
          <p:nvPr>
            <p:ph type="body" sz="quarter" idx="12" hasCustomPrompt="1"/>
          </p:nvPr>
        </p:nvSpPr>
        <p:spPr>
          <a:xfrm>
            <a:off x="2123728" y="2581840"/>
            <a:ext cx="4608320" cy="360807"/>
          </a:xfrm>
          <a:prstGeom prst="rect">
            <a:avLst/>
          </a:prstGeom>
        </p:spPr>
        <p:txBody>
          <a:bodyPr anchor="ctr"/>
          <a:lstStyle>
            <a:lvl1pPr marL="0" indent="0" algn="ctr">
              <a:buNone/>
              <a:defRPr sz="1800">
                <a:solidFill>
                  <a:schemeClr val="tx1">
                    <a:lumMod val="50000"/>
                    <a:lumOff val="50000"/>
                  </a:schemeClr>
                </a:solidFill>
              </a:defRPr>
            </a:lvl1pPr>
            <a:lvl2pPr>
              <a:defRPr sz="2400"/>
            </a:lvl2pPr>
            <a:lvl3pPr>
              <a:defRPr sz="2000"/>
            </a:lvl3pPr>
            <a:lvl4pPr>
              <a:defRPr sz="1800"/>
            </a:lvl4pPr>
            <a:lvl5pPr>
              <a:defRPr sz="1800"/>
            </a:lvl5pPr>
          </a:lstStyle>
          <a:p>
            <a:pPr lvl="0"/>
            <a:r>
              <a:rPr lang="zh-CN" altLang="en-US" dirty="0"/>
              <a:t>******部</a:t>
            </a:r>
          </a:p>
        </p:txBody>
      </p:sp>
      <p:pic>
        <p:nvPicPr>
          <p:cNvPr id="8" name="图片 7"/>
          <p:cNvPicPr>
            <a:picLocks noChangeAspect="1"/>
          </p:cNvPicPr>
          <p:nvPr userDrawn="1"/>
        </p:nvPicPr>
        <p:blipFill>
          <a:blip r:embed="rId2" cstate="print"/>
          <a:stretch>
            <a:fillRect/>
          </a:stretch>
        </p:blipFill>
        <p:spPr>
          <a:xfrm>
            <a:off x="385192" y="269777"/>
            <a:ext cx="1234480" cy="339101"/>
          </a:xfrm>
          <a:prstGeom prst="rect">
            <a:avLst/>
          </a:prstGeom>
        </p:spPr>
      </p:pic>
      <p:pic>
        <p:nvPicPr>
          <p:cNvPr id="5" name="图片 4"/>
          <p:cNvPicPr>
            <a:picLocks noChangeAspect="1"/>
          </p:cNvPicPr>
          <p:nvPr userDrawn="1"/>
        </p:nvPicPr>
        <p:blipFill>
          <a:blip r:embed="rId3" cstate="print"/>
          <a:stretch>
            <a:fillRect/>
          </a:stretch>
        </p:blipFill>
        <p:spPr>
          <a:xfrm>
            <a:off x="7596336" y="246607"/>
            <a:ext cx="1159419" cy="385439"/>
          </a:xfrm>
          <a:prstGeom prst="rect">
            <a:avLst/>
          </a:prstGeom>
        </p:spPr>
      </p:pic>
      <p:pic>
        <p:nvPicPr>
          <p:cNvPr id="2" name="图片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781" y="2891895"/>
            <a:ext cx="9144000" cy="2251605"/>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92976"/>
            <a:ext cx="9144000" cy="5140990"/>
          </a:xfrm>
          <a:prstGeom prst="rect">
            <a:avLst/>
          </a:prstGeom>
        </p:spPr>
      </p:pic>
      <p:cxnSp>
        <p:nvCxnSpPr>
          <p:cNvPr id="6" name="直线连接符 5"/>
          <p:cNvCxnSpPr/>
          <p:nvPr userDrawn="1"/>
        </p:nvCxnSpPr>
        <p:spPr bwMode="auto">
          <a:xfrm>
            <a:off x="8122528" y="303447"/>
            <a:ext cx="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4" name="组 3"/>
          <p:cNvGrpSpPr/>
          <p:nvPr userDrawn="1"/>
        </p:nvGrpSpPr>
        <p:grpSpPr>
          <a:xfrm>
            <a:off x="6931101" y="179234"/>
            <a:ext cx="1745355" cy="304284"/>
            <a:chOff x="7148153" y="123478"/>
            <a:chExt cx="1745355" cy="304284"/>
          </a:xfrm>
        </p:grpSpPr>
        <p:grpSp>
          <p:nvGrpSpPr>
            <p:cNvPr id="24" name="组 23"/>
            <p:cNvGrpSpPr/>
            <p:nvPr userDrawn="1"/>
          </p:nvGrpSpPr>
          <p:grpSpPr>
            <a:xfrm>
              <a:off x="7148153" y="123478"/>
              <a:ext cx="1127461" cy="290870"/>
              <a:chOff x="7164288" y="99365"/>
              <a:chExt cx="1127461" cy="290870"/>
            </a:xfrm>
          </p:grpSpPr>
          <p:pic>
            <p:nvPicPr>
              <p:cNvPr id="11" name="图片 10"/>
              <p:cNvPicPr>
                <a:picLocks noChangeAspect="1"/>
              </p:cNvPicPr>
              <p:nvPr userDrawn="1"/>
            </p:nvPicPr>
            <p:blipFill>
              <a:blip r:embed="rId3" cstate="print"/>
              <a:stretch>
                <a:fillRect/>
              </a:stretch>
            </p:blipFill>
            <p:spPr>
              <a:xfrm>
                <a:off x="7164288" y="168432"/>
                <a:ext cx="807464" cy="221803"/>
              </a:xfrm>
              <a:prstGeom prst="rect">
                <a:avLst/>
              </a:prstGeom>
            </p:spPr>
          </p:pic>
          <p:sp>
            <p:nvSpPr>
              <p:cNvPr id="19" name="矩形 18"/>
              <p:cNvSpPr/>
              <p:nvPr userDrawn="1"/>
            </p:nvSpPr>
            <p:spPr bwMode="auto">
              <a:xfrm>
                <a:off x="8100394" y="99365"/>
                <a:ext cx="191355" cy="76542"/>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cxnSp>
            <p:nvCxnSpPr>
              <p:cNvPr id="8" name="直线连接符 7"/>
              <p:cNvCxnSpPr/>
              <p:nvPr userDrawn="1"/>
            </p:nvCxnSpPr>
            <p:spPr bwMode="auto">
              <a:xfrm flipH="1">
                <a:off x="8115631" y="203448"/>
                <a:ext cx="2598" cy="164795"/>
              </a:xfrm>
              <a:prstGeom prst="line">
                <a:avLst/>
              </a:prstGeom>
              <a:solidFill>
                <a:schemeClr val="accent1"/>
              </a:solidFill>
              <a:ln w="9525" cap="flat" cmpd="sng" algn="ctr">
                <a:solidFill>
                  <a:srgbClr val="0A68B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2" name="图片 11"/>
            <p:cNvPicPr>
              <a:picLocks noChangeAspect="1"/>
            </p:cNvPicPr>
            <p:nvPr userDrawn="1"/>
          </p:nvPicPr>
          <p:blipFill>
            <a:blip r:embed="rId4" cstate="print"/>
            <a:stretch>
              <a:fillRect/>
            </a:stretch>
          </p:blipFill>
          <p:spPr>
            <a:xfrm>
              <a:off x="8242872" y="211463"/>
              <a:ext cx="650636" cy="216299"/>
            </a:xfrm>
            <a:prstGeom prst="rect">
              <a:avLst/>
            </a:prstGeom>
          </p:spPr>
        </p:pic>
      </p:grpSp>
      <p:sp>
        <p:nvSpPr>
          <p:cNvPr id="15" name="Slide Number Placeholder 2"/>
          <p:cNvSpPr>
            <a:spLocks noGrp="1"/>
          </p:cNvSpPr>
          <p:nvPr>
            <p:ph type="sldNum" sz="quarter" idx="10"/>
          </p:nvPr>
        </p:nvSpPr>
        <p:spPr>
          <a:xfrm>
            <a:off x="8474174" y="4767264"/>
            <a:ext cx="669826" cy="376236"/>
          </a:xfrm>
          <a:prstGeom prst="rect">
            <a:avLst/>
          </a:prstGeom>
        </p:spPr>
        <p:txBody>
          <a:bodyPr/>
          <a:lstStyle>
            <a:lvl1pPr>
              <a:defRPr sz="1400"/>
            </a:lvl1pPr>
          </a:lstStyle>
          <a:p>
            <a:fld id="{2EB00EA8-B249-469C-A44C-A159550CACEB}" type="slidenum">
              <a:rPr lang="en-US" smtClean="0">
                <a:solidFill>
                  <a:srgbClr val="787878"/>
                </a:solidFill>
              </a:rPr>
              <a:pPr/>
              <a:t>‹#›</a:t>
            </a:fld>
            <a:endParaRPr lang="en-US">
              <a:solidFill>
                <a:srgbClr val="787878"/>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cxnSp>
        <p:nvCxnSpPr>
          <p:cNvPr id="6" name="直线连接符 5"/>
          <p:cNvCxnSpPr/>
          <p:nvPr userDrawn="1"/>
        </p:nvCxnSpPr>
        <p:spPr bwMode="auto">
          <a:xfrm>
            <a:off x="8122528" y="303447"/>
            <a:ext cx="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 name="图片 9"/>
          <p:cNvPicPr>
            <a:picLocks noChangeAspect="1"/>
          </p:cNvPicPr>
          <p:nvPr userDrawn="1"/>
        </p:nvPicPr>
        <p:blipFill>
          <a:blip r:embed="rId2" cstate="print">
            <a:alphaModFix amt="70000"/>
            <a:extLst>
              <a:ext uri="{28A0092B-C50C-407E-A947-70E740481C1C}">
                <a14:useLocalDpi xmlns:a14="http://schemas.microsoft.com/office/drawing/2010/main" val="0"/>
              </a:ext>
            </a:extLst>
          </a:blip>
          <a:stretch>
            <a:fillRect/>
          </a:stretch>
        </p:blipFill>
        <p:spPr>
          <a:xfrm rot="5400000">
            <a:off x="-2021898" y="2021898"/>
            <a:ext cx="5169448" cy="1125653"/>
          </a:xfrm>
          <a:prstGeom prst="rect">
            <a:avLst/>
          </a:prstGeom>
        </p:spPr>
      </p:pic>
      <p:grpSp>
        <p:nvGrpSpPr>
          <p:cNvPr id="13" name="组 12"/>
          <p:cNvGrpSpPr/>
          <p:nvPr userDrawn="1"/>
        </p:nvGrpSpPr>
        <p:grpSpPr>
          <a:xfrm>
            <a:off x="6931101" y="179234"/>
            <a:ext cx="1745355" cy="304284"/>
            <a:chOff x="7148153" y="123478"/>
            <a:chExt cx="1745355" cy="304284"/>
          </a:xfrm>
        </p:grpSpPr>
        <p:grpSp>
          <p:nvGrpSpPr>
            <p:cNvPr id="14" name="组 13"/>
            <p:cNvGrpSpPr/>
            <p:nvPr userDrawn="1"/>
          </p:nvGrpSpPr>
          <p:grpSpPr>
            <a:xfrm>
              <a:off x="7148153" y="123478"/>
              <a:ext cx="1127461" cy="290870"/>
              <a:chOff x="7164288" y="99365"/>
              <a:chExt cx="1127461" cy="290870"/>
            </a:xfrm>
          </p:grpSpPr>
          <p:pic>
            <p:nvPicPr>
              <p:cNvPr id="16" name="图片 15"/>
              <p:cNvPicPr>
                <a:picLocks noChangeAspect="1"/>
              </p:cNvPicPr>
              <p:nvPr userDrawn="1"/>
            </p:nvPicPr>
            <p:blipFill>
              <a:blip r:embed="rId3" cstate="print"/>
              <a:stretch>
                <a:fillRect/>
              </a:stretch>
            </p:blipFill>
            <p:spPr>
              <a:xfrm>
                <a:off x="7164288" y="168432"/>
                <a:ext cx="807464" cy="221803"/>
              </a:xfrm>
              <a:prstGeom prst="rect">
                <a:avLst/>
              </a:prstGeom>
            </p:spPr>
          </p:pic>
          <p:sp>
            <p:nvSpPr>
              <p:cNvPr id="17" name="矩形 16"/>
              <p:cNvSpPr/>
              <p:nvPr userDrawn="1"/>
            </p:nvSpPr>
            <p:spPr bwMode="auto">
              <a:xfrm>
                <a:off x="8100394" y="99365"/>
                <a:ext cx="191355" cy="76542"/>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cxnSp>
            <p:nvCxnSpPr>
              <p:cNvPr id="18" name="直线连接符 17"/>
              <p:cNvCxnSpPr/>
              <p:nvPr userDrawn="1"/>
            </p:nvCxnSpPr>
            <p:spPr bwMode="auto">
              <a:xfrm flipH="1">
                <a:off x="8115631" y="203448"/>
                <a:ext cx="2598" cy="164795"/>
              </a:xfrm>
              <a:prstGeom prst="line">
                <a:avLst/>
              </a:prstGeom>
              <a:solidFill>
                <a:schemeClr val="accent1"/>
              </a:solidFill>
              <a:ln w="9525" cap="flat" cmpd="sng" algn="ctr">
                <a:solidFill>
                  <a:srgbClr val="0A68B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5" name="图片 14"/>
            <p:cNvPicPr>
              <a:picLocks noChangeAspect="1"/>
            </p:cNvPicPr>
            <p:nvPr userDrawn="1"/>
          </p:nvPicPr>
          <p:blipFill>
            <a:blip r:embed="rId4" cstate="print"/>
            <a:stretch>
              <a:fillRect/>
            </a:stretch>
          </p:blipFill>
          <p:spPr>
            <a:xfrm>
              <a:off x="8242872" y="211463"/>
              <a:ext cx="650636" cy="216299"/>
            </a:xfrm>
            <a:prstGeom prst="rect">
              <a:avLst/>
            </a:prstGeom>
          </p:spPr>
        </p:pic>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6" name="图片 5" descr="更快更智能.png"/>
          <p:cNvPicPr>
            <a:picLocks noChangeAspect="1"/>
          </p:cNvPicPr>
          <p:nvPr userDrawn="1"/>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l="43762" t="-16695"/>
          <a:stretch/>
        </p:blipFill>
        <p:spPr>
          <a:xfrm>
            <a:off x="7668345" y="4840002"/>
            <a:ext cx="1329095" cy="176494"/>
          </a:xfrm>
          <a:prstGeom prst="rect">
            <a:avLst/>
          </a:prstGeom>
        </p:spPr>
      </p:pic>
      <p:pic>
        <p:nvPicPr>
          <p:cNvPr id="5" name="图片 4"/>
          <p:cNvPicPr>
            <a:picLocks noChangeAspect="1"/>
          </p:cNvPicPr>
          <p:nvPr userDrawn="1"/>
        </p:nvPicPr>
        <p:blipFill>
          <a:blip r:embed="rId4" cstate="print">
            <a:alphaModFix amt="80000"/>
            <a:extLst>
              <a:ext uri="{28A0092B-C50C-407E-A947-70E740481C1C}">
                <a14:useLocalDpi xmlns:a14="http://schemas.microsoft.com/office/drawing/2010/main" val="0"/>
              </a:ext>
            </a:extLst>
          </a:blip>
          <a:stretch>
            <a:fillRect/>
          </a:stretch>
        </p:blipFill>
        <p:spPr>
          <a:xfrm>
            <a:off x="0" y="3507854"/>
            <a:ext cx="9144000" cy="1635646"/>
          </a:xfrm>
          <a:prstGeom prst="rect">
            <a:avLst/>
          </a:prstGeom>
        </p:spPr>
      </p:pic>
      <p:grpSp>
        <p:nvGrpSpPr>
          <p:cNvPr id="17" name="组 16"/>
          <p:cNvGrpSpPr/>
          <p:nvPr userDrawn="1"/>
        </p:nvGrpSpPr>
        <p:grpSpPr>
          <a:xfrm>
            <a:off x="6931101" y="179234"/>
            <a:ext cx="1745355" cy="304284"/>
            <a:chOff x="7148153" y="123478"/>
            <a:chExt cx="1745355" cy="304284"/>
          </a:xfrm>
        </p:grpSpPr>
        <p:grpSp>
          <p:nvGrpSpPr>
            <p:cNvPr id="18" name="组 17"/>
            <p:cNvGrpSpPr/>
            <p:nvPr userDrawn="1"/>
          </p:nvGrpSpPr>
          <p:grpSpPr>
            <a:xfrm>
              <a:off x="7148153" y="123478"/>
              <a:ext cx="1127461" cy="290870"/>
              <a:chOff x="7164288" y="99365"/>
              <a:chExt cx="1127461" cy="290870"/>
            </a:xfrm>
          </p:grpSpPr>
          <p:pic>
            <p:nvPicPr>
              <p:cNvPr id="20" name="图片 19"/>
              <p:cNvPicPr>
                <a:picLocks noChangeAspect="1"/>
              </p:cNvPicPr>
              <p:nvPr userDrawn="1"/>
            </p:nvPicPr>
            <p:blipFill>
              <a:blip r:embed="rId5" cstate="print"/>
              <a:stretch>
                <a:fillRect/>
              </a:stretch>
            </p:blipFill>
            <p:spPr>
              <a:xfrm>
                <a:off x="7164288" y="168432"/>
                <a:ext cx="807464" cy="221803"/>
              </a:xfrm>
              <a:prstGeom prst="rect">
                <a:avLst/>
              </a:prstGeom>
            </p:spPr>
          </p:pic>
          <p:sp>
            <p:nvSpPr>
              <p:cNvPr id="21" name="矩形 20"/>
              <p:cNvSpPr/>
              <p:nvPr userDrawn="1"/>
            </p:nvSpPr>
            <p:spPr bwMode="auto">
              <a:xfrm>
                <a:off x="8100394" y="99365"/>
                <a:ext cx="191355" cy="76542"/>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cxnSp>
            <p:nvCxnSpPr>
              <p:cNvPr id="22" name="直线连接符 21"/>
              <p:cNvCxnSpPr/>
              <p:nvPr userDrawn="1"/>
            </p:nvCxnSpPr>
            <p:spPr bwMode="auto">
              <a:xfrm flipH="1">
                <a:off x="8115631" y="203448"/>
                <a:ext cx="2598" cy="164795"/>
              </a:xfrm>
              <a:prstGeom prst="line">
                <a:avLst/>
              </a:prstGeom>
              <a:solidFill>
                <a:schemeClr val="accent1"/>
              </a:solidFill>
              <a:ln w="9525" cap="flat" cmpd="sng" algn="ctr">
                <a:solidFill>
                  <a:srgbClr val="0A68B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9" name="图片 18"/>
            <p:cNvPicPr>
              <a:picLocks noChangeAspect="1"/>
            </p:cNvPicPr>
            <p:nvPr userDrawn="1"/>
          </p:nvPicPr>
          <p:blipFill>
            <a:blip r:embed="rId6" cstate="print"/>
            <a:stretch>
              <a:fillRect/>
            </a:stretch>
          </p:blipFill>
          <p:spPr>
            <a:xfrm>
              <a:off x="8242872" y="211463"/>
              <a:ext cx="650636" cy="216299"/>
            </a:xfrm>
            <a:prstGeom prst="rect">
              <a:avLst/>
            </a:prstGeom>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lIns="68580" tIns="34290" rIns="68580" bIns="34290"/>
          <a:lstStyle/>
          <a:p>
            <a:r>
              <a:rPr lang="zh-CN" altLang="en-US"/>
              <a:t>单击此处编辑母版标题样式</a:t>
            </a:r>
            <a:endParaRPr lang="en-US" dirty="0"/>
          </a:p>
        </p:txBody>
      </p:sp>
      <p:sp>
        <p:nvSpPr>
          <p:cNvPr id="3" name="Date Placeholder 2"/>
          <p:cNvSpPr>
            <a:spLocks noGrp="1"/>
          </p:cNvSpPr>
          <p:nvPr>
            <p:ph type="dt" sz="half" idx="10"/>
          </p:nvPr>
        </p:nvSpPr>
        <p:spPr>
          <a:xfrm>
            <a:off x="628650" y="4767263"/>
            <a:ext cx="2057400" cy="273844"/>
          </a:xfrm>
          <a:prstGeom prst="rect">
            <a:avLst/>
          </a:prstGeom>
        </p:spPr>
        <p:txBody>
          <a:bodyPr lIns="68580" tIns="34290" rIns="68580" bIns="34290"/>
          <a:lstStyle/>
          <a:p>
            <a:pPr>
              <a:defRPr/>
            </a:pPr>
            <a:endParaRPr lang="zh-CN" altLang="en-US"/>
          </a:p>
        </p:txBody>
      </p:sp>
      <p:sp>
        <p:nvSpPr>
          <p:cNvPr id="4" name="Footer Placeholder 3"/>
          <p:cNvSpPr>
            <a:spLocks noGrp="1"/>
          </p:cNvSpPr>
          <p:nvPr>
            <p:ph type="ftr" sz="quarter" idx="11"/>
          </p:nvPr>
        </p:nvSpPr>
        <p:spPr>
          <a:xfrm>
            <a:off x="3028950" y="4767263"/>
            <a:ext cx="3086100" cy="273844"/>
          </a:xfrm>
          <a:prstGeom prst="rect">
            <a:avLst/>
          </a:prstGeom>
        </p:spPr>
        <p:txBody>
          <a:bodyPr lIns="68580" tIns="34290" rIns="68580" bIns="34290"/>
          <a:lstStyle/>
          <a:p>
            <a:pPr>
              <a:defRPr/>
            </a:pPr>
            <a:endParaRPr lang="zh-CN" altLang="en-US"/>
          </a:p>
        </p:txBody>
      </p:sp>
      <p:pic>
        <p:nvPicPr>
          <p:cNvPr id="6" name="图片 3"/>
          <p:cNvPicPr>
            <a:picLocks noChangeAspect="1"/>
          </p:cNvPicPr>
          <p:nvPr userDrawn="1"/>
        </p:nvPicPr>
        <p:blipFill>
          <a:blip r:embed="rId2" cstate="print"/>
          <a:stretch>
            <a:fillRect/>
          </a:stretch>
        </p:blipFill>
        <p:spPr>
          <a:xfrm>
            <a:off x="250826" y="606425"/>
            <a:ext cx="8640763" cy="47625"/>
          </a:xfrm>
          <a:prstGeom prst="rect">
            <a:avLst/>
          </a:prstGeom>
          <a:noFill/>
          <a:ln w="9525">
            <a:noFill/>
          </a:ln>
        </p:spPr>
      </p:pic>
      <p:pic>
        <p:nvPicPr>
          <p:cNvPr id="7" name="图片 7" descr="天翼4G+logo - 副本-2.png"/>
          <p:cNvPicPr>
            <a:picLocks noChangeAspect="1"/>
          </p:cNvPicPr>
          <p:nvPr userDrawn="1"/>
        </p:nvPicPr>
        <p:blipFill>
          <a:blip r:embed="rId3" cstate="print"/>
          <a:stretch>
            <a:fillRect/>
          </a:stretch>
        </p:blipFill>
        <p:spPr>
          <a:xfrm>
            <a:off x="7308850" y="195264"/>
            <a:ext cx="1366838" cy="347662"/>
          </a:xfrm>
          <a:prstGeom prst="rect">
            <a:avLst/>
          </a:prstGeom>
          <a:noFill/>
          <a:ln w="9525">
            <a:noFill/>
          </a:ln>
        </p:spPr>
      </p:pic>
    </p:spTree>
    <p:extLst>
      <p:ext uri="{BB962C8B-B14F-4D97-AF65-F5344CB8AC3E}">
        <p14:creationId xmlns:p14="http://schemas.microsoft.com/office/powerpoint/2010/main" val="25103584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068" r:id="rId1"/>
    <p:sldLayoutId id="2147484073" r:id="rId2"/>
    <p:sldLayoutId id="2147484072" r:id="rId3"/>
    <p:sldLayoutId id="2147484071" r:id="rId4"/>
    <p:sldLayoutId id="2147484074" r:id="rId5"/>
  </p:sldLayoutIdLst>
  <p:hf hdr="0"/>
  <p:txStyles>
    <p:titleStyle>
      <a:lvl1pPr marL="914400" indent="-914400" algn="ctr" rtl="0" eaLnBrk="0" fontAlgn="base" hangingPunct="0">
        <a:spcBef>
          <a:spcPct val="0"/>
        </a:spcBef>
        <a:spcAft>
          <a:spcPct val="0"/>
        </a:spcAft>
        <a:defRPr kumimoji="1" sz="4400" kern="1200">
          <a:solidFill>
            <a:schemeClr val="tx1"/>
          </a:solidFill>
          <a:latin typeface="+mj-lt"/>
          <a:ea typeface="+mj-ea"/>
          <a:cs typeface="微软雅黑" charset="0"/>
          <a:sym typeface="Calibri" pitchFamily="34" charset="0"/>
        </a:defRPr>
      </a:lvl1pPr>
      <a:lvl2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2pPr>
      <a:lvl3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3pPr>
      <a:lvl4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4pPr>
      <a:lvl5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5pPr>
      <a:lvl6pPr marL="13716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18288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22860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27432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kumimoji="1" sz="3200" kern="1200">
          <a:solidFill>
            <a:schemeClr val="tx1"/>
          </a:solidFill>
          <a:latin typeface="+mn-lt"/>
          <a:ea typeface="+mn-ea"/>
          <a:cs typeface="微软雅黑" charset="0"/>
          <a:sym typeface="Calibri" pitchFamily="34" charset="0"/>
        </a:defRPr>
      </a:lvl1pPr>
      <a:lvl2pPr marL="742950" indent="-285750" algn="l" rtl="0" eaLnBrk="0" fontAlgn="base" hangingPunct="0">
        <a:spcBef>
          <a:spcPct val="20000"/>
        </a:spcBef>
        <a:spcAft>
          <a:spcPct val="0"/>
        </a:spcAft>
        <a:buFont typeface="Arial" pitchFamily="34" charset="0"/>
        <a:buChar char="–"/>
        <a:defRPr kumimoji="1" sz="2800" kern="1200">
          <a:solidFill>
            <a:schemeClr val="tx1"/>
          </a:solidFill>
          <a:latin typeface="+mn-lt"/>
          <a:ea typeface="+mn-ea"/>
          <a:cs typeface="微软雅黑" charset="0"/>
          <a:sym typeface="Calibri" pitchFamily="34" charset="0"/>
        </a:defRPr>
      </a:lvl2pPr>
      <a:lvl3pPr marL="1143000" indent="-228600" algn="l" rtl="0" eaLnBrk="0" fontAlgn="base" hangingPunct="0">
        <a:spcBef>
          <a:spcPct val="20000"/>
        </a:spcBef>
        <a:spcAft>
          <a:spcPct val="0"/>
        </a:spcAft>
        <a:buFont typeface="Arial" pitchFamily="34" charset="0"/>
        <a:buChar char="•"/>
        <a:defRPr kumimoji="1" sz="2400" kern="1200">
          <a:solidFill>
            <a:schemeClr val="tx1"/>
          </a:solidFill>
          <a:latin typeface="+mn-lt"/>
          <a:ea typeface="+mn-ea"/>
          <a:cs typeface="微软雅黑" charset="0"/>
          <a:sym typeface="Calibri" pitchFamily="34" charset="0"/>
        </a:defRPr>
      </a:lvl3pPr>
      <a:lvl4pPr marL="16002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微软雅黑" charset="0"/>
          <a:sym typeface="Calibri" pitchFamily="34" charset="0"/>
        </a:defRPr>
      </a:lvl4pPr>
      <a:lvl5pPr marL="20574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微软雅黑" charset="0"/>
          <a:sym typeface="Calibri"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239852" y="2931790"/>
            <a:ext cx="2664296" cy="504056"/>
          </a:xfrm>
          <a:prstGeom prst="rect">
            <a:avLst/>
          </a:prstGeom>
          <a:noFill/>
        </p:spPr>
        <p:txBody>
          <a:bodyPr wrap="none" rtlCol="0">
            <a:noAutofit/>
          </a:bodyPr>
          <a:lstStyle/>
          <a:p>
            <a:pPr algn="ctr" eaLnBrk="0" hangingPunct="0">
              <a:lnSpc>
                <a:spcPct val="150000"/>
              </a:lnSpc>
              <a:spcBef>
                <a:spcPct val="20000"/>
              </a:spcBef>
            </a:pPr>
            <a:r>
              <a:rPr kumimoji="1" lang="en-US" altLang="zh-CN" sz="1600" spc="100" dirty="0">
                <a:latin typeface="+mn-lt"/>
                <a:ea typeface="+mn-ea"/>
                <a:cs typeface="微软雅黑" charset="0"/>
                <a:sym typeface="Calibri" pitchFamily="34" charset="0"/>
              </a:rPr>
              <a:t>China Telecom</a:t>
            </a:r>
          </a:p>
        </p:txBody>
      </p:sp>
      <p:sp>
        <p:nvSpPr>
          <p:cNvPr id="3" name="文本框 2">
            <a:extLst>
              <a:ext uri="{FF2B5EF4-FFF2-40B4-BE49-F238E27FC236}">
                <a16:creationId xmlns:a16="http://schemas.microsoft.com/office/drawing/2014/main" id="{193DB42A-874E-4DEF-BD5A-BEED1483873C}"/>
              </a:ext>
            </a:extLst>
          </p:cNvPr>
          <p:cNvSpPr txBox="1"/>
          <p:nvPr/>
        </p:nvSpPr>
        <p:spPr>
          <a:xfrm>
            <a:off x="1583668" y="1563638"/>
            <a:ext cx="5976664" cy="972108"/>
          </a:xfrm>
          <a:prstGeom prst="rect">
            <a:avLst/>
          </a:prstGeom>
          <a:noFill/>
          <a:ln>
            <a:noFill/>
          </a:ln>
        </p:spPr>
        <p:style>
          <a:lnRef idx="0">
            <a:scrgbClr r="0" g="0" b="0"/>
          </a:lnRef>
          <a:fillRef idx="0">
            <a:scrgbClr r="0" g="0" b="0"/>
          </a:fillRef>
          <a:effectRef idx="0">
            <a:scrgbClr r="0" g="0" b="0"/>
          </a:effectRef>
          <a:fontRef idx="minor">
            <a:schemeClr val="accent3"/>
          </a:fontRef>
        </p:style>
        <p:txBody>
          <a:bodyPr wrap="square" rtlCol="0">
            <a:normAutofit fontScale="55000" lnSpcReduction="20000"/>
          </a:bodyPr>
          <a:lstStyle/>
          <a:p>
            <a:pPr algn="ctr" eaLnBrk="0" hangingPunct="0">
              <a:lnSpc>
                <a:spcPct val="120000"/>
              </a:lnSpc>
              <a:spcBef>
                <a:spcPct val="20000"/>
              </a:spcBef>
            </a:pPr>
            <a:r>
              <a:rPr kumimoji="1" lang="en-US" altLang="zh-CN" sz="3200" spc="100" dirty="0">
                <a:solidFill>
                  <a:srgbClr val="00469D"/>
                </a:solidFill>
                <a:latin typeface="+mn-lt"/>
                <a:ea typeface="+mn-ea"/>
                <a:cs typeface="微软雅黑" charset="0"/>
                <a:sym typeface="Calibri" pitchFamily="34" charset="0"/>
              </a:rPr>
              <a:t>Discussion on Edge Computing Considering the Operational Needs of Service Hosting Environment</a:t>
            </a:r>
            <a:endParaRPr kumimoji="1" lang="zh-CN" altLang="en-US" sz="3200" spc="100" dirty="0">
              <a:solidFill>
                <a:srgbClr val="00469D"/>
              </a:solidFill>
              <a:latin typeface="+mn-lt"/>
              <a:ea typeface="+mn-ea"/>
              <a:cs typeface="微软雅黑" charset="0"/>
              <a:sym typeface="Calibri" pitchFamily="34" charset="0"/>
            </a:endParaRPr>
          </a:p>
        </p:txBody>
      </p:sp>
    </p:spTree>
    <p:extLst>
      <p:ext uri="{BB962C8B-B14F-4D97-AF65-F5344CB8AC3E}">
        <p14:creationId xmlns:p14="http://schemas.microsoft.com/office/powerpoint/2010/main" val="8369247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fld id="{2EB00EA8-B249-469C-A44C-A159550CACEB}" type="slidenum">
              <a:rPr lang="en-US" smtClean="0">
                <a:solidFill>
                  <a:srgbClr val="787878"/>
                </a:solidFill>
              </a:rPr>
              <a:pPr/>
              <a:t>2</a:t>
            </a:fld>
            <a:endParaRPr lang="en-US">
              <a:solidFill>
                <a:srgbClr val="787878"/>
              </a:solidFill>
            </a:endParaRPr>
          </a:p>
        </p:txBody>
      </p:sp>
      <p:sp>
        <p:nvSpPr>
          <p:cNvPr id="3" name="标题 1"/>
          <p:cNvSpPr txBox="1">
            <a:spLocks/>
          </p:cNvSpPr>
          <p:nvPr/>
        </p:nvSpPr>
        <p:spPr bwMode="auto">
          <a:xfrm>
            <a:off x="450260" y="339502"/>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Background and use case</a:t>
            </a:r>
            <a:endParaRPr kumimoji="1" lang="zh-CN" altLang="en-US" sz="2000" dirty="0">
              <a:solidFill>
                <a:srgbClr val="00469E"/>
              </a:solidFill>
              <a:latin typeface="+mn-lt"/>
              <a:ea typeface="+mn-ea"/>
              <a:cs typeface="微软雅黑" charset="0"/>
              <a:sym typeface="Arial" panose="020B0604020202020204" pitchFamily="34" charset="0"/>
            </a:endParaRPr>
          </a:p>
        </p:txBody>
      </p:sp>
      <p:sp>
        <p:nvSpPr>
          <p:cNvPr id="4" name="文本框 3">
            <a:extLst>
              <a:ext uri="{FF2B5EF4-FFF2-40B4-BE49-F238E27FC236}">
                <a16:creationId xmlns:a16="http://schemas.microsoft.com/office/drawing/2014/main" id="{F307FA59-4FC3-6B2E-E0CA-F2D1C4F49D5D}"/>
              </a:ext>
            </a:extLst>
          </p:cNvPr>
          <p:cNvSpPr txBox="1"/>
          <p:nvPr/>
        </p:nvSpPr>
        <p:spPr>
          <a:xfrm>
            <a:off x="323528" y="1070618"/>
            <a:ext cx="5256584" cy="3798966"/>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normAutofit/>
          </a:bodyPr>
          <a:lstStyle>
            <a:defPPr>
              <a:defRPr lang="zh-CN"/>
            </a:defPPr>
            <a:lvl1pPr marL="285750" marR="0" indent="-285750" defTabSz="914400" eaLnBrk="0" latinLnBrk="0" hangingPunct="0">
              <a:lnSpc>
                <a:spcPct val="100000"/>
              </a:lnSpc>
              <a:spcBef>
                <a:spcPct val="20000"/>
              </a:spcBef>
              <a:buClrTx/>
              <a:buSzTx/>
              <a:buFont typeface="Wingdings" panose="05000000000000000000" pitchFamily="2" charset="2"/>
              <a:buChar char="Ø"/>
              <a:tabLst/>
              <a:defRPr kumimoji="1" sz="1600">
                <a:latin typeface="+mn-ea"/>
                <a:cs typeface="微软雅黑" charset="0"/>
              </a:defRPr>
            </a:lvl1pPr>
          </a:lstStyle>
          <a:p>
            <a:r>
              <a:rPr lang="en-GB" altLang="zh-CN" dirty="0"/>
              <a:t>Cloud phone has the features of </a:t>
            </a:r>
            <a:r>
              <a:rPr lang="en-GB" altLang="zh-CN" b="1" dirty="0"/>
              <a:t>cost saving, quick setup and flexible scalability</a:t>
            </a:r>
            <a:r>
              <a:rPr lang="en-GB" altLang="zh-CN" dirty="0"/>
              <a:t>. Cloud phone is a phone that deeply integrated with Internet service. It only has interaction and display functions, and the network is responsible for storage and processing.</a:t>
            </a:r>
          </a:p>
          <a:p>
            <a:r>
              <a:rPr lang="en-GB" altLang="zh-CN" dirty="0"/>
              <a:t>Cloud phones are more and more popular with </a:t>
            </a:r>
            <a:r>
              <a:rPr lang="en-US" altLang="zh-CN" dirty="0"/>
              <a:t>the</a:t>
            </a:r>
            <a:r>
              <a:rPr lang="zh-CN" altLang="en-US"/>
              <a:t> </a:t>
            </a:r>
            <a:r>
              <a:rPr lang="en-GB" altLang="zh-CN"/>
              <a:t>advantages </a:t>
            </a:r>
            <a:r>
              <a:rPr lang="en-GB" altLang="zh-CN" dirty="0"/>
              <a:t>of meeting the requirement </a:t>
            </a:r>
            <a:r>
              <a:rPr lang="en-US" altLang="zh-CN" dirty="0"/>
              <a:t>of</a:t>
            </a:r>
            <a:r>
              <a:rPr lang="en-GB" altLang="zh-CN" dirty="0"/>
              <a:t> high performance with low device capability.</a:t>
            </a:r>
          </a:p>
          <a:p>
            <a:r>
              <a:rPr lang="en-US" altLang="zh-CN" dirty="0"/>
              <a:t>For example, the cloud phone could provide service for immersive VR highlights and replays on site during concert or matches in the stadium.</a:t>
            </a:r>
            <a:endParaRPr lang="en-GB" altLang="zh-CN" dirty="0"/>
          </a:p>
        </p:txBody>
      </p:sp>
      <p:pic>
        <p:nvPicPr>
          <p:cNvPr id="6" name="图片 5">
            <a:extLst>
              <a:ext uri="{FF2B5EF4-FFF2-40B4-BE49-F238E27FC236}">
                <a16:creationId xmlns:a16="http://schemas.microsoft.com/office/drawing/2014/main" id="{FEFC9586-687E-FF73-E3D9-AFB32C16CB01}"/>
              </a:ext>
            </a:extLst>
          </p:cNvPr>
          <p:cNvPicPr>
            <a:picLocks noChangeAspect="1"/>
          </p:cNvPicPr>
          <p:nvPr/>
        </p:nvPicPr>
        <p:blipFill>
          <a:blip r:embed="rId2"/>
          <a:stretch>
            <a:fillRect/>
          </a:stretch>
        </p:blipFill>
        <p:spPr>
          <a:xfrm>
            <a:off x="5801992" y="2979627"/>
            <a:ext cx="2672181" cy="1333439"/>
          </a:xfrm>
          <a:prstGeom prst="rect">
            <a:avLst/>
          </a:prstGeom>
        </p:spPr>
      </p:pic>
      <p:pic>
        <p:nvPicPr>
          <p:cNvPr id="8" name="图片 7">
            <a:extLst>
              <a:ext uri="{FF2B5EF4-FFF2-40B4-BE49-F238E27FC236}">
                <a16:creationId xmlns:a16="http://schemas.microsoft.com/office/drawing/2014/main" id="{6D04CFCC-690A-D3CD-8910-C042F3F48258}"/>
              </a:ext>
            </a:extLst>
          </p:cNvPr>
          <p:cNvPicPr>
            <a:picLocks noChangeAspect="1"/>
          </p:cNvPicPr>
          <p:nvPr/>
        </p:nvPicPr>
        <p:blipFill>
          <a:blip r:embed="rId3"/>
          <a:stretch>
            <a:fillRect/>
          </a:stretch>
        </p:blipFill>
        <p:spPr>
          <a:xfrm>
            <a:off x="5801993" y="1203598"/>
            <a:ext cx="2672181" cy="1508102"/>
          </a:xfrm>
          <a:prstGeom prst="rect">
            <a:avLst/>
          </a:prstGeom>
        </p:spPr>
      </p:pic>
    </p:spTree>
    <p:extLst>
      <p:ext uri="{BB962C8B-B14F-4D97-AF65-F5344CB8AC3E}">
        <p14:creationId xmlns:p14="http://schemas.microsoft.com/office/powerpoint/2010/main" val="34382748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fld id="{2EB00EA8-B249-469C-A44C-A159550CACEB}" type="slidenum">
              <a:rPr lang="en-US" smtClean="0">
                <a:solidFill>
                  <a:srgbClr val="787878"/>
                </a:solidFill>
              </a:rPr>
              <a:pPr/>
              <a:t>3</a:t>
            </a:fld>
            <a:endParaRPr lang="en-US">
              <a:solidFill>
                <a:srgbClr val="787878"/>
              </a:solidFill>
            </a:endParaRPr>
          </a:p>
        </p:txBody>
      </p:sp>
      <p:sp>
        <p:nvSpPr>
          <p:cNvPr id="3" name="标题 1"/>
          <p:cNvSpPr txBox="1">
            <a:spLocks/>
          </p:cNvSpPr>
          <p:nvPr/>
        </p:nvSpPr>
        <p:spPr bwMode="auto">
          <a:xfrm>
            <a:off x="450260" y="339502"/>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Background and use case</a:t>
            </a:r>
            <a:endParaRPr kumimoji="1" lang="zh-CN" altLang="en-US" sz="2000" dirty="0">
              <a:solidFill>
                <a:srgbClr val="00469E"/>
              </a:solidFill>
              <a:latin typeface="+mn-lt"/>
              <a:ea typeface="+mn-ea"/>
              <a:cs typeface="微软雅黑" charset="0"/>
              <a:sym typeface="Arial" panose="020B0604020202020204" pitchFamily="34" charset="0"/>
            </a:endParaRPr>
          </a:p>
        </p:txBody>
      </p:sp>
      <p:sp>
        <p:nvSpPr>
          <p:cNvPr id="4" name="文本框 3">
            <a:extLst>
              <a:ext uri="{FF2B5EF4-FFF2-40B4-BE49-F238E27FC236}">
                <a16:creationId xmlns:a16="http://schemas.microsoft.com/office/drawing/2014/main" id="{F307FA59-4FC3-6B2E-E0CA-F2D1C4F49D5D}"/>
              </a:ext>
            </a:extLst>
          </p:cNvPr>
          <p:cNvSpPr txBox="1"/>
          <p:nvPr/>
        </p:nvSpPr>
        <p:spPr>
          <a:xfrm>
            <a:off x="251520" y="751012"/>
            <a:ext cx="8442220" cy="2540818"/>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normAutofit lnSpcReduction="10000"/>
          </a:bodyPr>
          <a:lstStyle>
            <a:defPPr>
              <a:defRPr lang="zh-CN"/>
            </a:defPPr>
            <a:lvl1pPr marL="285750" marR="0" indent="-285750" defTabSz="914400" eaLnBrk="0" latinLnBrk="0" hangingPunct="0">
              <a:lnSpc>
                <a:spcPct val="100000"/>
              </a:lnSpc>
              <a:spcBef>
                <a:spcPct val="20000"/>
              </a:spcBef>
              <a:buClrTx/>
              <a:buSzTx/>
              <a:buFont typeface="Wingdings" panose="05000000000000000000" pitchFamily="2" charset="2"/>
              <a:buChar char="Ø"/>
              <a:tabLst/>
              <a:defRPr kumimoji="1" sz="1600">
                <a:latin typeface="+mn-ea"/>
                <a:cs typeface="微软雅黑" charset="0"/>
              </a:defRPr>
            </a:lvl1pPr>
          </a:lstStyle>
          <a:p>
            <a:r>
              <a:rPr lang="en-GB" altLang="zh-CN" dirty="0"/>
              <a:t>For example, there could be </a:t>
            </a:r>
            <a:r>
              <a:rPr lang="en-US" altLang="zh-CN" dirty="0"/>
              <a:t>immersive highlights and replays</a:t>
            </a:r>
            <a:r>
              <a:rPr lang="en-GB" altLang="zh-CN" dirty="0"/>
              <a:t> service for people in a stadium to have immersive experience on the football game through cloud phones. The traffic of the users could be offloaded to meet the user experience with low latency and low bandwidth pressure. In that situation, the closest Service Hosting Environment might be overloaded or highly-loaded, which cannot provide the expected user experience. The user plane paths could be </a:t>
            </a:r>
            <a:r>
              <a:rPr lang="en-GB" altLang="zh-CN" b="1" dirty="0"/>
              <a:t>selected or changed to another Service Hosting Environment with lower load</a:t>
            </a:r>
            <a:r>
              <a:rPr lang="en-GB" altLang="zh-CN" dirty="0"/>
              <a:t>.</a:t>
            </a:r>
          </a:p>
          <a:p>
            <a:r>
              <a:rPr lang="en-GB" altLang="zh-CN" dirty="0"/>
              <a:t>In order to meet the expected requirement of low latency and low bandwidth, the user plane paths could be selected or changed to Service Hosting Environment with a lower load offering the Hosted Service for Cloud phone.</a:t>
            </a:r>
          </a:p>
          <a:p>
            <a:endParaRPr lang="zh-CN" altLang="en-US" dirty="0">
              <a:sym typeface="Calibri" pitchFamily="34" charset="0"/>
            </a:endParaRPr>
          </a:p>
        </p:txBody>
      </p:sp>
      <p:pic>
        <p:nvPicPr>
          <p:cNvPr id="23" name="图片 22">
            <a:extLst>
              <a:ext uri="{FF2B5EF4-FFF2-40B4-BE49-F238E27FC236}">
                <a16:creationId xmlns:a16="http://schemas.microsoft.com/office/drawing/2014/main" id="{1D287C0D-E04B-310B-1A81-7A54A7C8E00C}"/>
              </a:ext>
            </a:extLst>
          </p:cNvPr>
          <p:cNvPicPr>
            <a:picLocks noChangeAspect="1"/>
          </p:cNvPicPr>
          <p:nvPr/>
        </p:nvPicPr>
        <p:blipFill>
          <a:blip r:embed="rId2"/>
          <a:stretch>
            <a:fillRect/>
          </a:stretch>
        </p:blipFill>
        <p:spPr>
          <a:xfrm>
            <a:off x="2036192" y="3219822"/>
            <a:ext cx="5071616" cy="1584176"/>
          </a:xfrm>
          <a:prstGeom prst="rect">
            <a:avLst/>
          </a:prstGeom>
        </p:spPr>
      </p:pic>
    </p:spTree>
    <p:extLst>
      <p:ext uri="{BB962C8B-B14F-4D97-AF65-F5344CB8AC3E}">
        <p14:creationId xmlns:p14="http://schemas.microsoft.com/office/powerpoint/2010/main" val="42439835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fld id="{2EB00EA8-B249-469C-A44C-A159550CACEB}" type="slidenum">
              <a:rPr lang="en-US" smtClean="0">
                <a:solidFill>
                  <a:srgbClr val="787878"/>
                </a:solidFill>
              </a:rPr>
              <a:pPr/>
              <a:t>4</a:t>
            </a:fld>
            <a:endParaRPr lang="en-US">
              <a:solidFill>
                <a:srgbClr val="787878"/>
              </a:solidFill>
            </a:endParaRPr>
          </a:p>
        </p:txBody>
      </p:sp>
      <p:sp>
        <p:nvSpPr>
          <p:cNvPr id="3" name="标题 1"/>
          <p:cNvSpPr txBox="1">
            <a:spLocks/>
          </p:cNvSpPr>
          <p:nvPr/>
        </p:nvSpPr>
        <p:spPr bwMode="auto">
          <a:xfrm>
            <a:off x="450260" y="339502"/>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Existing requirements and observation</a:t>
            </a:r>
            <a:endParaRPr kumimoji="1" lang="zh-CN" altLang="en-US" sz="2000" dirty="0">
              <a:solidFill>
                <a:srgbClr val="00469E"/>
              </a:solidFill>
              <a:latin typeface="+mn-lt"/>
              <a:ea typeface="+mn-ea"/>
              <a:cs typeface="微软雅黑" charset="0"/>
              <a:sym typeface="Arial" panose="020B0604020202020204" pitchFamily="34" charset="0"/>
            </a:endParaRPr>
          </a:p>
        </p:txBody>
      </p:sp>
      <p:sp>
        <p:nvSpPr>
          <p:cNvPr id="10" name="文本框 9">
            <a:extLst>
              <a:ext uri="{FF2B5EF4-FFF2-40B4-BE49-F238E27FC236}">
                <a16:creationId xmlns:a16="http://schemas.microsoft.com/office/drawing/2014/main" id="{6082A7AF-0920-D16E-665B-EDF46D3A53E6}"/>
              </a:ext>
            </a:extLst>
          </p:cNvPr>
          <p:cNvSpPr txBox="1"/>
          <p:nvPr/>
        </p:nvSpPr>
        <p:spPr>
          <a:xfrm>
            <a:off x="539552" y="699542"/>
            <a:ext cx="8208912" cy="864096"/>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normAutofit/>
          </a:bodyPr>
          <a:lstStyle/>
          <a:p>
            <a:pPr marL="285750" marR="0" indent="-285750" algn="l" defTabSz="914400" rtl="0" eaLnBrk="0" fontAlgn="base" latinLnBrk="0" hangingPunct="0">
              <a:lnSpc>
                <a:spcPct val="100000"/>
              </a:lnSpc>
              <a:spcBef>
                <a:spcPct val="20000"/>
              </a:spcBef>
              <a:spcAft>
                <a:spcPct val="0"/>
              </a:spcAft>
              <a:buClrTx/>
              <a:buSzTx/>
              <a:buFont typeface="Wingdings" panose="05000000000000000000" pitchFamily="2" charset="2"/>
              <a:buChar char="Ø"/>
              <a:tabLst/>
            </a:pPr>
            <a:r>
              <a:rPr kumimoji="1" lang="en-US" altLang="zh-CN" sz="1600" dirty="0">
                <a:latin typeface="+mn-ea"/>
                <a:cs typeface="微软雅黑" charset="0"/>
                <a:sym typeface="Calibri" pitchFamily="34" charset="0"/>
              </a:rPr>
              <a:t>In TS 22.261, there are existing requirements on selecting and/or changing the user plane paths with the consideration on the </a:t>
            </a:r>
            <a:r>
              <a:rPr kumimoji="1" lang="en-US" altLang="zh-CN" sz="1600" b="1" dirty="0">
                <a:latin typeface="+mn-ea"/>
                <a:cs typeface="微软雅黑" charset="0"/>
                <a:sym typeface="Calibri" pitchFamily="34" charset="0"/>
              </a:rPr>
              <a:t>location of the UE or application in the Service Hosting Environment</a:t>
            </a:r>
            <a:r>
              <a:rPr kumimoji="1" lang="en-US" altLang="zh-CN" sz="1600" dirty="0">
                <a:latin typeface="+mn-ea"/>
                <a:cs typeface="微软雅黑" charset="0"/>
                <a:sym typeface="Calibri" pitchFamily="34" charset="0"/>
              </a:rPr>
              <a:t>.</a:t>
            </a:r>
            <a:endParaRPr kumimoji="1" lang="zh-CN" altLang="en-US" sz="1600" dirty="0">
              <a:latin typeface="+mn-ea"/>
              <a:cs typeface="微软雅黑" charset="0"/>
              <a:sym typeface="Calibri" pitchFamily="34" charset="0"/>
            </a:endParaRPr>
          </a:p>
        </p:txBody>
      </p:sp>
      <p:sp>
        <p:nvSpPr>
          <p:cNvPr id="13" name="文本框 12">
            <a:extLst>
              <a:ext uri="{FF2B5EF4-FFF2-40B4-BE49-F238E27FC236}">
                <a16:creationId xmlns:a16="http://schemas.microsoft.com/office/drawing/2014/main" id="{7FB3EF13-2377-DEAA-3004-12F785EDBB77}"/>
              </a:ext>
            </a:extLst>
          </p:cNvPr>
          <p:cNvSpPr txBox="1"/>
          <p:nvPr/>
        </p:nvSpPr>
        <p:spPr>
          <a:xfrm>
            <a:off x="1115615" y="1566542"/>
            <a:ext cx="7056785" cy="3240360"/>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normAutofit fontScale="70000" lnSpcReduction="20000"/>
          </a:bodyPr>
          <a:lstStyle/>
          <a:p>
            <a:pPr hangingPunct="0">
              <a:spcBef>
                <a:spcPts val="900"/>
              </a:spcBef>
              <a:spcAft>
                <a:spcPts val="900"/>
              </a:spcAft>
            </a:pPr>
            <a:r>
              <a:rPr lang="en-GB" altLang="zh-CN" sz="1600" b="1" dirty="0">
                <a:effectLst/>
                <a:latin typeface="Arial" panose="020B0604020202020204" pitchFamily="34" charset="0"/>
                <a:cs typeface="Times New Roman" panose="02020603050405020304" pitchFamily="18" charset="0"/>
              </a:rPr>
              <a:t>6.5	Efficient user plane</a:t>
            </a:r>
            <a:endParaRPr lang="zh-CN" altLang="zh-CN" sz="1600" b="1" dirty="0">
              <a:effectLst/>
              <a:latin typeface="Arial" panose="020B0604020202020204" pitchFamily="34" charset="0"/>
              <a:cs typeface="Times New Roman" panose="02020603050405020304" pitchFamily="18" charset="0"/>
            </a:endParaRPr>
          </a:p>
          <a:p>
            <a:pPr hangingPunct="0">
              <a:spcBef>
                <a:spcPts val="600"/>
              </a:spcBef>
              <a:spcAft>
                <a:spcPts val="900"/>
              </a:spcAft>
            </a:pPr>
            <a:r>
              <a:rPr lang="en-GB" altLang="zh-CN" sz="1400" b="1" dirty="0">
                <a:effectLst/>
                <a:latin typeface="Arial" panose="020B0604020202020204" pitchFamily="34" charset="0"/>
                <a:cs typeface="Times New Roman" panose="02020603050405020304" pitchFamily="18" charset="0"/>
              </a:rPr>
              <a:t>6.5.1	Description</a:t>
            </a:r>
            <a:endParaRPr lang="zh-CN" altLang="zh-CN" sz="1400" b="1" dirty="0">
              <a:effectLst/>
              <a:latin typeface="Arial" panose="020B0604020202020204" pitchFamily="34" charset="0"/>
              <a:cs typeface="Times New Roman" panose="02020603050405020304" pitchFamily="18" charset="0"/>
            </a:endParaRPr>
          </a:p>
          <a:p>
            <a:pPr hangingPunct="0">
              <a:spcAft>
                <a:spcPts val="900"/>
              </a:spcAft>
            </a:pPr>
            <a:r>
              <a:rPr lang="en-GB" altLang="zh-CN" sz="1600" dirty="0">
                <a:effectLst/>
                <a:latin typeface="Times New Roman" panose="02020603050405020304" pitchFamily="18" charset="0"/>
                <a:ea typeface="等线" panose="02010600030101010101" pitchFamily="2" charset="-122"/>
              </a:rPr>
              <a:t>5G is designed to meet diverse services with different and enhanced performances (e.g. high throughput, low latency and massive connections) and data traffic model (e.g. IP data traffic, non-IP data traffic, short data bursts and high throughput data transmissions).</a:t>
            </a:r>
            <a:endParaRPr lang="zh-CN" altLang="zh-CN" sz="1600" dirty="0">
              <a:effectLst/>
              <a:latin typeface="Times New Roman" panose="02020603050405020304" pitchFamily="18" charset="0"/>
              <a:ea typeface="等线" panose="02010600030101010101" pitchFamily="2" charset="-122"/>
            </a:endParaRPr>
          </a:p>
          <a:p>
            <a:pPr hangingPunct="0">
              <a:spcAft>
                <a:spcPts val="900"/>
              </a:spcAft>
            </a:pPr>
            <a:r>
              <a:rPr lang="en-GB" altLang="zh-CN" sz="1600" dirty="0">
                <a:effectLst/>
                <a:latin typeface="Times New Roman" panose="02020603050405020304" pitchFamily="18" charset="0"/>
                <a:ea typeface="等线" panose="02010600030101010101" pitchFamily="2" charset="-122"/>
              </a:rPr>
              <a:t>User plane should be more efficient for 5G to support differentiated requirements. On one hand, a </a:t>
            </a:r>
            <a:r>
              <a:rPr lang="en-GB" altLang="zh-CN" sz="1600" dirty="0">
                <a:effectLst/>
                <a:highlight>
                  <a:srgbClr val="FFFF00"/>
                </a:highlight>
                <a:latin typeface="Times New Roman" panose="02020603050405020304" pitchFamily="18" charset="0"/>
                <a:ea typeface="等线" panose="02010600030101010101" pitchFamily="2" charset="-122"/>
              </a:rPr>
              <a:t>Service Hosting Environment located inside of operator's network can offer Hosted Services closer to the end user</a:t>
            </a:r>
            <a:r>
              <a:rPr lang="en-GB" altLang="zh-CN" sz="1600" dirty="0">
                <a:effectLst/>
                <a:latin typeface="Times New Roman" panose="02020603050405020304" pitchFamily="18" charset="0"/>
                <a:ea typeface="等线" panose="02010600030101010101" pitchFamily="2" charset="-122"/>
              </a:rPr>
              <a:t> to meet localization requirement like low latency, low bandwidth pressure. These Hosted Services contain applications provided by operators and/or trusted 3rd parties. On the other hand, user plane paths can be selected or changed to improve the user experience or reduce the bandwidth pressure, when a UE or application changes </a:t>
            </a:r>
            <a:r>
              <a:rPr lang="en-GB" altLang="zh-CN" sz="1600" dirty="0">
                <a:effectLst/>
                <a:highlight>
                  <a:srgbClr val="FFFF00"/>
                </a:highlight>
                <a:latin typeface="Times New Roman" panose="02020603050405020304" pitchFamily="18" charset="0"/>
                <a:ea typeface="等线" panose="02010600030101010101" pitchFamily="2" charset="-122"/>
              </a:rPr>
              <a:t>location</a:t>
            </a:r>
            <a:r>
              <a:rPr lang="en-GB" altLang="zh-CN" sz="1600" dirty="0">
                <a:effectLst/>
                <a:latin typeface="Times New Roman" panose="02020603050405020304" pitchFamily="18" charset="0"/>
                <a:ea typeface="等线" panose="02010600030101010101" pitchFamily="2" charset="-122"/>
              </a:rPr>
              <a:t> during an active communication.</a:t>
            </a:r>
            <a:endParaRPr lang="zh-CN" altLang="zh-CN" sz="1600" dirty="0">
              <a:effectLst/>
              <a:latin typeface="Times New Roman" panose="02020603050405020304" pitchFamily="18" charset="0"/>
              <a:ea typeface="等线" panose="02010600030101010101" pitchFamily="2" charset="-122"/>
            </a:endParaRPr>
          </a:p>
          <a:p>
            <a:pPr hangingPunct="0">
              <a:spcAft>
                <a:spcPts val="900"/>
              </a:spcAft>
            </a:pPr>
            <a:r>
              <a:rPr lang="en-GB" altLang="zh-CN" sz="1600" dirty="0">
                <a:effectLst/>
                <a:latin typeface="Times New Roman" panose="02020603050405020304" pitchFamily="18" charset="0"/>
                <a:ea typeface="等线" panose="02010600030101010101" pitchFamily="2" charset="-122"/>
              </a:rPr>
              <a:t>The 5G network can also support multiple wireless backhaul connections (e.g. satellites and/or terrestrial), and efficiently route and/or bundle traffic among them.</a:t>
            </a:r>
          </a:p>
          <a:p>
            <a:pPr hangingPunct="0">
              <a:spcAft>
                <a:spcPts val="900"/>
              </a:spcAft>
            </a:pPr>
            <a:r>
              <a:rPr lang="en-GB" altLang="zh-CN" sz="1600" b="1" dirty="0">
                <a:effectLst/>
                <a:latin typeface="Arial" panose="020B0604020202020204" pitchFamily="34" charset="0"/>
                <a:cs typeface="Times New Roman" panose="02020603050405020304" pitchFamily="18" charset="0"/>
              </a:rPr>
              <a:t>6.10	Network capability exposure</a:t>
            </a:r>
          </a:p>
          <a:p>
            <a:pPr hangingPunct="0">
              <a:spcAft>
                <a:spcPts val="900"/>
              </a:spcAft>
            </a:pPr>
            <a:r>
              <a:rPr lang="en-GB" altLang="zh-CN" sz="1600" dirty="0">
                <a:effectLst/>
                <a:latin typeface="Times New Roman" panose="02020603050405020304" pitchFamily="18" charset="0"/>
                <a:ea typeface="等线" panose="02010600030101010101" pitchFamily="2" charset="-122"/>
              </a:rPr>
              <a:t>Based on operator policy, a 5G network shall provide suitable APIs to allow one type of traffic (from trusted third-party owned applications in the operator's Service Hosting Environment) to/from a UE to be offloaded to a Service Hosting Environment close to the </a:t>
            </a:r>
            <a:r>
              <a:rPr lang="en-GB" altLang="zh-CN" sz="1600" dirty="0">
                <a:effectLst/>
                <a:highlight>
                  <a:srgbClr val="FFFF00"/>
                </a:highlight>
                <a:latin typeface="Times New Roman" panose="02020603050405020304" pitchFamily="18" charset="0"/>
                <a:ea typeface="等线" panose="02010600030101010101" pitchFamily="2" charset="-122"/>
              </a:rPr>
              <a:t>UE's location</a:t>
            </a:r>
            <a:r>
              <a:rPr lang="en-GB" altLang="zh-CN" sz="1600" dirty="0">
                <a:effectLst/>
                <a:latin typeface="Times New Roman" panose="02020603050405020304" pitchFamily="18" charset="0"/>
                <a:ea typeface="等线" panose="02010600030101010101" pitchFamily="2" charset="-122"/>
              </a:rPr>
              <a:t>. </a:t>
            </a:r>
            <a:endParaRPr lang="zh-CN" altLang="zh-CN" sz="1600" dirty="0">
              <a:effectLst/>
              <a:latin typeface="Times New Roman" panose="02020603050405020304" pitchFamily="18" charset="0"/>
              <a:ea typeface="等线" panose="02010600030101010101" pitchFamily="2" charset="-122"/>
            </a:endParaRPr>
          </a:p>
        </p:txBody>
      </p:sp>
    </p:spTree>
    <p:extLst>
      <p:ext uri="{BB962C8B-B14F-4D97-AF65-F5344CB8AC3E}">
        <p14:creationId xmlns:p14="http://schemas.microsoft.com/office/powerpoint/2010/main" val="13153423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fld id="{2EB00EA8-B249-469C-A44C-A159550CACEB}" type="slidenum">
              <a:rPr lang="en-US" smtClean="0">
                <a:solidFill>
                  <a:srgbClr val="787878"/>
                </a:solidFill>
              </a:rPr>
              <a:pPr/>
              <a:t>5</a:t>
            </a:fld>
            <a:endParaRPr lang="en-US">
              <a:solidFill>
                <a:srgbClr val="787878"/>
              </a:solidFill>
            </a:endParaRPr>
          </a:p>
        </p:txBody>
      </p:sp>
      <p:sp>
        <p:nvSpPr>
          <p:cNvPr id="3" name="标题 1"/>
          <p:cNvSpPr txBox="1">
            <a:spLocks/>
          </p:cNvSpPr>
          <p:nvPr/>
        </p:nvSpPr>
        <p:spPr bwMode="auto">
          <a:xfrm>
            <a:off x="450260" y="339502"/>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Proposal</a:t>
            </a:r>
            <a:endParaRPr kumimoji="1" lang="zh-CN" altLang="en-US" sz="2000" dirty="0">
              <a:solidFill>
                <a:srgbClr val="00469E"/>
              </a:solidFill>
              <a:latin typeface="+mn-lt"/>
              <a:ea typeface="+mn-ea"/>
              <a:cs typeface="微软雅黑" charset="0"/>
              <a:sym typeface="Arial" panose="020B0604020202020204" pitchFamily="34" charset="0"/>
            </a:endParaRPr>
          </a:p>
        </p:txBody>
      </p:sp>
      <p:sp>
        <p:nvSpPr>
          <p:cNvPr id="4" name="文本框 3">
            <a:extLst>
              <a:ext uri="{FF2B5EF4-FFF2-40B4-BE49-F238E27FC236}">
                <a16:creationId xmlns:a16="http://schemas.microsoft.com/office/drawing/2014/main" id="{5E924823-E372-3C0F-A061-16EBE56FC580}"/>
              </a:ext>
            </a:extLst>
          </p:cNvPr>
          <p:cNvSpPr txBox="1"/>
          <p:nvPr/>
        </p:nvSpPr>
        <p:spPr>
          <a:xfrm>
            <a:off x="539552" y="1096316"/>
            <a:ext cx="8208912" cy="3779690"/>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normAutofit/>
          </a:bodyPr>
          <a:lstStyle/>
          <a:p>
            <a:pPr marL="285750" marR="0" indent="-285750" algn="l" defTabSz="914400" rtl="0" eaLnBrk="0" fontAlgn="base" latinLnBrk="0" hangingPunct="0">
              <a:lnSpc>
                <a:spcPct val="100000"/>
              </a:lnSpc>
              <a:spcBef>
                <a:spcPct val="20000"/>
              </a:spcBef>
              <a:spcAft>
                <a:spcPct val="0"/>
              </a:spcAft>
              <a:buClrTx/>
              <a:buSzTx/>
              <a:buFont typeface="Wingdings" panose="05000000000000000000" pitchFamily="2" charset="2"/>
              <a:buChar char="Ø"/>
              <a:tabLst/>
            </a:pPr>
            <a:r>
              <a:rPr kumimoji="1" lang="en-US" altLang="zh-CN" sz="1600" dirty="0">
                <a:latin typeface="+mn-ea"/>
                <a:cs typeface="微软雅黑" charset="0"/>
                <a:sym typeface="Calibri" pitchFamily="34" charset="0"/>
              </a:rPr>
              <a:t>Considering the lack of requirements on </a:t>
            </a:r>
            <a:r>
              <a:rPr kumimoji="1" lang="en-US" altLang="zh-CN" sz="1600" b="1" dirty="0">
                <a:latin typeface="+mn-ea"/>
                <a:cs typeface="微软雅黑" charset="0"/>
                <a:sym typeface="Calibri" pitchFamily="34" charset="0"/>
              </a:rPr>
              <a:t>offloading the</a:t>
            </a:r>
            <a:r>
              <a:rPr kumimoji="1" lang="zh-CN" altLang="en-US" sz="1600" b="1" dirty="0">
                <a:latin typeface="+mn-ea"/>
                <a:cs typeface="微软雅黑" charset="0"/>
                <a:sym typeface="Calibri" pitchFamily="34" charset="0"/>
              </a:rPr>
              <a:t> </a:t>
            </a:r>
            <a:r>
              <a:rPr kumimoji="1" lang="en-US" altLang="zh-CN" sz="1600" b="1" dirty="0">
                <a:latin typeface="+mn-ea"/>
                <a:cs typeface="微软雅黑" charset="0"/>
                <a:sym typeface="Calibri" pitchFamily="34" charset="0"/>
              </a:rPr>
              <a:t>data traffic to the Service Hosting Environment based on the usage information, e.g. load condition</a:t>
            </a:r>
            <a:r>
              <a:rPr kumimoji="1" lang="en-US" altLang="zh-CN" sz="1600" dirty="0">
                <a:latin typeface="+mn-ea"/>
                <a:cs typeface="微软雅黑" charset="0"/>
                <a:sym typeface="Calibri" pitchFamily="34" charset="0"/>
              </a:rPr>
              <a:t>.</a:t>
            </a:r>
          </a:p>
          <a:p>
            <a:pPr marL="285750" marR="0" indent="-285750" algn="l" defTabSz="914400" rtl="0" eaLnBrk="0" fontAlgn="base" latinLnBrk="0" hangingPunct="0">
              <a:lnSpc>
                <a:spcPct val="100000"/>
              </a:lnSpc>
              <a:spcBef>
                <a:spcPct val="20000"/>
              </a:spcBef>
              <a:spcAft>
                <a:spcPct val="0"/>
              </a:spcAft>
              <a:buClrTx/>
              <a:buSzTx/>
              <a:buFont typeface="Wingdings" panose="05000000000000000000" pitchFamily="2" charset="2"/>
              <a:buChar char="Ø"/>
              <a:tabLst/>
            </a:pPr>
            <a:r>
              <a:rPr kumimoji="1" lang="en-US" altLang="zh-CN" sz="1600" dirty="0">
                <a:latin typeface="+mn-ea"/>
                <a:cs typeface="微软雅黑" charset="0"/>
                <a:sym typeface="Calibri" pitchFamily="34" charset="0"/>
              </a:rPr>
              <a:t>Please find the detailed changes to TS 22.261 in the attached CR.</a:t>
            </a:r>
          </a:p>
        </p:txBody>
      </p:sp>
    </p:spTree>
    <p:extLst>
      <p:ext uri="{BB962C8B-B14F-4D97-AF65-F5344CB8AC3E}">
        <p14:creationId xmlns:p14="http://schemas.microsoft.com/office/powerpoint/2010/main" val="7921683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03496" y="1563638"/>
            <a:ext cx="2620632" cy="1028166"/>
          </a:xfrm>
          <a:prstGeom prst="rect">
            <a:avLst/>
          </a:prstGeom>
          <a:noFill/>
        </p:spPr>
        <p:txBody>
          <a:bodyPr wrap="none" rtlCol="0">
            <a:normAutofit/>
          </a:bodyPr>
          <a:lstStyle/>
          <a:p>
            <a:pPr marL="342900" marR="0" lvl="0" indent="-342900" defTabSz="914400" eaLnBrk="0" fontAlgn="auto" latinLnBrk="0" hangingPunct="0">
              <a:lnSpc>
                <a:spcPct val="100000"/>
              </a:lnSpc>
              <a:spcBef>
                <a:spcPct val="20000"/>
              </a:spcBef>
              <a:spcAft>
                <a:spcPts val="0"/>
              </a:spcAft>
              <a:buClrTx/>
              <a:buSzTx/>
              <a:buFont typeface="Arial" pitchFamily="34" charset="0"/>
              <a:buNone/>
              <a:tabLst/>
              <a:defRPr/>
            </a:pPr>
            <a:r>
              <a:rPr kumimoji="1" lang="en-US" altLang="zh-CN" sz="4800" spc="100" dirty="0">
                <a:solidFill>
                  <a:srgbClr val="00469E"/>
                </a:solidFill>
                <a:ea typeface="Arial" charset="0"/>
                <a:cs typeface="Arial" charset="0"/>
                <a:sym typeface="Calibri" pitchFamily="34" charset="0"/>
              </a:rPr>
              <a:t>THANKS</a:t>
            </a:r>
            <a:endParaRPr kumimoji="1" lang="zh-CN" altLang="en-US" sz="4800" spc="100" dirty="0">
              <a:solidFill>
                <a:srgbClr val="00469E"/>
              </a:solidFill>
              <a:ea typeface="Arial" charset="0"/>
              <a:cs typeface="Arial" charset="0"/>
              <a:sym typeface="Calibri" pitchFamily="34" charset="0"/>
            </a:endParaRPr>
          </a:p>
        </p:txBody>
      </p:sp>
      <p:sp>
        <p:nvSpPr>
          <p:cNvPr id="3" name="文本框 2"/>
          <p:cNvSpPr txBox="1"/>
          <p:nvPr/>
        </p:nvSpPr>
        <p:spPr>
          <a:xfrm>
            <a:off x="3563888" y="2449438"/>
            <a:ext cx="2086980" cy="914400"/>
          </a:xfrm>
          <a:prstGeom prst="rect">
            <a:avLst/>
          </a:prstGeom>
          <a:noFill/>
        </p:spPr>
        <p:txBody>
          <a:bodyPr wrap="none" rtlCol="0">
            <a:normAutofit/>
          </a:bodyPr>
          <a:lstStyle/>
          <a:p>
            <a:pPr marL="342900" marR="0" lvl="0" indent="-342900" defTabSz="914400" eaLnBrk="0" fontAlgn="auto" latinLnBrk="0" hangingPunct="0">
              <a:lnSpc>
                <a:spcPct val="100000"/>
              </a:lnSpc>
              <a:spcBef>
                <a:spcPct val="20000"/>
              </a:spcBef>
              <a:spcAft>
                <a:spcPts val="0"/>
              </a:spcAft>
              <a:buClrTx/>
              <a:buSzTx/>
              <a:buFont typeface="Arial" pitchFamily="34" charset="0"/>
              <a:buNone/>
              <a:tabLst/>
              <a:defRPr/>
            </a:pPr>
            <a:r>
              <a:rPr kumimoji="1" lang="zh-CN" altLang="en-US" sz="2100" dirty="0">
                <a:solidFill>
                  <a:srgbClr val="E76965"/>
                </a:solidFill>
                <a:latin typeface="+mn-ea"/>
                <a:ea typeface="+mn-ea"/>
                <a:cs typeface="Arial" charset="0"/>
                <a:sym typeface="Calibri" pitchFamily="34" charset="0"/>
              </a:rPr>
              <a:t>感  谢  聆  听</a:t>
            </a:r>
          </a:p>
        </p:txBody>
      </p:sp>
    </p:spTree>
    <p:extLst>
      <p:ext uri="{BB962C8B-B14F-4D97-AF65-F5344CB8AC3E}">
        <p14:creationId xmlns:p14="http://schemas.microsoft.com/office/powerpoint/2010/main" val="339958568"/>
      </p:ext>
    </p:extLst>
  </p:cSld>
  <p:clrMapOvr>
    <a:masterClrMapping/>
  </p:clrMapOvr>
</p:sld>
</file>

<file path=ppt/theme/theme1.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txDef>
      <a:spPr>
        <a:solidFill>
          <a:srgbClr val="FFFF99"/>
        </a:solidFill>
      </a:spPr>
      <a:bodyPr>
        <a:normAutofit/>
      </a:bodyPr>
      <a:lstStyle>
        <a:defPPr marL="342900" marR="0" indent="-342900" algn="l" defTabSz="914400" rtl="0" eaLnBrk="0" fontAlgn="base" latinLnBrk="0" hangingPunct="0">
          <a:lnSpc>
            <a:spcPct val="100000"/>
          </a:lnSpc>
          <a:spcBef>
            <a:spcPct val="20000"/>
          </a:spcBef>
          <a:spcAft>
            <a:spcPct val="0"/>
          </a:spcAft>
          <a:buClrTx/>
          <a:buSzTx/>
          <a:buFont typeface="Arial" pitchFamily="34" charset="0"/>
          <a:buChar char="•"/>
          <a:tabLst/>
          <a:defRPr kumimoji="1" sz="2000" b="1" dirty="0" smtClean="0">
            <a:latin typeface="+mn-lt"/>
            <a:ea typeface="+mn-ea"/>
            <a:cs typeface="微软雅黑" charset="0"/>
            <a:sym typeface="Calibri"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0</TotalTime>
  <Words>579</Words>
  <Application>Microsoft Office PowerPoint</Application>
  <PresentationFormat>全屏显示(16:9)</PresentationFormat>
  <Paragraphs>28</Paragraphs>
  <Slides>6</Slides>
  <Notes>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6</vt:i4>
      </vt:variant>
    </vt:vector>
  </HeadingPairs>
  <TitlesOfParts>
    <vt:vector size="12" baseType="lpstr">
      <vt:lpstr>微软雅黑</vt:lpstr>
      <vt:lpstr>Arial</vt:lpstr>
      <vt:lpstr>Calibri</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Discussion Paper for ECCP</dc:title>
  <dc:creator/>
  <cp:lastModifiedBy/>
  <cp:revision>1</cp:revision>
  <dcterms:created xsi:type="dcterms:W3CDTF">2014-06-29T12:20:02Z</dcterms:created>
  <dcterms:modified xsi:type="dcterms:W3CDTF">2023-08-11T08:19:43Z</dcterms:modified>
</cp:coreProperties>
</file>