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3771" r:id="rId5"/>
  </p:sldMasterIdLst>
  <p:notesMasterIdLst>
    <p:notesMasterId r:id="rId14"/>
  </p:notesMasterIdLst>
  <p:handoutMasterIdLst>
    <p:handoutMasterId r:id="rId15"/>
  </p:handoutMasterIdLst>
  <p:sldIdLst>
    <p:sldId id="303" r:id="rId6"/>
    <p:sldId id="820" r:id="rId7"/>
    <p:sldId id="825" r:id="rId8"/>
    <p:sldId id="819" r:id="rId9"/>
    <p:sldId id="821" r:id="rId10"/>
    <p:sldId id="822" r:id="rId11"/>
    <p:sldId id="824" r:id="rId12"/>
    <p:sldId id="797" r:id="rId13"/>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Alice Li" initials="AL" lastIdx="1" clrIdx="1">
    <p:extLst>
      <p:ext uri="{19B8F6BF-5375-455C-9EA6-DF929625EA0E}">
        <p15:presenceInfo xmlns:p15="http://schemas.microsoft.com/office/powerpoint/2012/main" userId="S-1-5-21-147214757-305610072-1517763936-77185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917116-68EA-4040-93C9-176A1E179F36}" v="3" dt="2023-01-21T22:37:15.621"/>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21" autoAdjust="0"/>
    <p:restoredTop sz="94625" autoAdjust="0"/>
  </p:normalViewPr>
  <p:slideViewPr>
    <p:cSldViewPr snapToGrid="0">
      <p:cViewPr varScale="1">
        <p:scale>
          <a:sx n="112" d="100"/>
          <a:sy n="112" d="100"/>
        </p:scale>
        <p:origin x="834"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9" d="100"/>
          <a:sy n="79" d="100"/>
        </p:scale>
        <p:origin x="395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8/11/2023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8/11/2023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7933" y="288517"/>
            <a:ext cx="7747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1200" b="1" kern="1200" dirty="0">
                <a:solidFill>
                  <a:schemeClr val="tx1"/>
                </a:solidFill>
                <a:effectLst/>
                <a:latin typeface="Arial" panose="020B0604020202020204" pitchFamily="34" charset="0"/>
                <a:ea typeface="+mn-ea"/>
                <a:cs typeface="Arial" panose="020B0604020202020204" pitchFamily="34" charset="0"/>
              </a:rPr>
              <a:t>3GPP TSG-SA WG1 Meeting #103 </a:t>
            </a:r>
          </a:p>
          <a:p>
            <a:r>
              <a:rPr lang="en-US" sz="1200" b="1" kern="1200" dirty="0">
                <a:solidFill>
                  <a:schemeClr val="tx1"/>
                </a:solidFill>
                <a:effectLst/>
                <a:latin typeface="Arial" panose="020B0604020202020204" pitchFamily="34" charset="0"/>
                <a:ea typeface="+mn-ea"/>
                <a:cs typeface="Arial" panose="020B0604020202020204" pitchFamily="34" charset="0"/>
              </a:rPr>
              <a:t>Goteborg</a:t>
            </a:r>
            <a:r>
              <a:rPr lang="en-GB" sz="1200" b="1" kern="1200" dirty="0">
                <a:solidFill>
                  <a:schemeClr val="tx1"/>
                </a:solidFill>
                <a:effectLst/>
                <a:latin typeface="Arial" panose="020B0604020202020204" pitchFamily="34" charset="0"/>
                <a:ea typeface="+mn-ea"/>
                <a:cs typeface="Arial" panose="020B0604020202020204" pitchFamily="34" charset="0"/>
              </a:rPr>
              <a:t>, Sweden, A</a:t>
            </a:r>
            <a:r>
              <a:rPr lang="en-US" altLang="zh-CN" sz="1200" b="1" kern="1200" dirty="0" err="1">
                <a:solidFill>
                  <a:schemeClr val="tx1"/>
                </a:solidFill>
                <a:effectLst/>
                <a:latin typeface="Arial" panose="020B0604020202020204" pitchFamily="34" charset="0"/>
                <a:ea typeface="+mn-ea"/>
                <a:cs typeface="Arial" panose="020B0604020202020204" pitchFamily="34" charset="0"/>
              </a:rPr>
              <a:t>ugust</a:t>
            </a:r>
            <a:r>
              <a:rPr lang="en-GB" sz="1200" b="1" kern="1200" dirty="0">
                <a:solidFill>
                  <a:schemeClr val="tx1"/>
                </a:solidFill>
                <a:effectLst/>
                <a:latin typeface="Arial" panose="020B0604020202020204" pitchFamily="34" charset="0"/>
                <a:ea typeface="+mn-ea"/>
                <a:cs typeface="Arial" panose="020B0604020202020204" pitchFamily="34" charset="0"/>
              </a:rPr>
              <a:t> 21 – 25, 2023</a:t>
            </a:r>
            <a:endParaRPr lang="sv-SE" altLang="en-US" sz="1200" b="1" kern="1200" dirty="0">
              <a:solidFill>
                <a:schemeClr val="tx1"/>
              </a:solidFill>
              <a:effectLst/>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6E4209-76AD-4D16-9D5F-A2E6582134CC}" type="datetimeFigureOut">
              <a:rPr lang="en-US" smtClean="0"/>
              <a:t>8/11/2023</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A3F42D85-67A3-4424-9069-61390A983256}" type="slidenum">
              <a:rPr lang="en-US" smtClean="0"/>
              <a:t>‹#›</a:t>
            </a:fld>
            <a:endParaRPr lang="en-US"/>
          </a:p>
        </p:txBody>
      </p:sp>
    </p:spTree>
    <p:extLst>
      <p:ext uri="{BB962C8B-B14F-4D97-AF65-F5344CB8AC3E}">
        <p14:creationId xmlns:p14="http://schemas.microsoft.com/office/powerpoint/2010/main" val="1625706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46E4209-76AD-4D16-9D5F-A2E6582134CC}" type="datetimeFigureOut">
              <a:rPr lang="en-US" smtClean="0"/>
              <a:t>8/11/2023</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A3F42D85-67A3-4424-9069-61390A983256}" type="slidenum">
              <a:rPr lang="en-US" smtClean="0"/>
              <a:t>‹#›</a:t>
            </a:fld>
            <a:endParaRPr lang="en-US"/>
          </a:p>
        </p:txBody>
      </p:sp>
    </p:spTree>
    <p:extLst>
      <p:ext uri="{BB962C8B-B14F-4D97-AF65-F5344CB8AC3E}">
        <p14:creationId xmlns:p14="http://schemas.microsoft.com/office/powerpoint/2010/main" val="1860508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46E4209-76AD-4D16-9D5F-A2E6582134CC}" type="datetimeFigureOut">
              <a:rPr lang="en-US" smtClean="0"/>
              <a:t>8/11/2023</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A3F42D85-67A3-4424-9069-61390A983256}" type="slidenum">
              <a:rPr lang="en-US" smtClean="0"/>
              <a:t>‹#›</a:t>
            </a:fld>
            <a:endParaRPr lang="en-US"/>
          </a:p>
        </p:txBody>
      </p:sp>
    </p:spTree>
    <p:extLst>
      <p:ext uri="{BB962C8B-B14F-4D97-AF65-F5344CB8AC3E}">
        <p14:creationId xmlns:p14="http://schemas.microsoft.com/office/powerpoint/2010/main" val="1710971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46E4209-76AD-4D16-9D5F-A2E6582134CC}" type="datetimeFigureOut">
              <a:rPr lang="en-US" smtClean="0"/>
              <a:t>8/11/2023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A3F42D85-67A3-4424-9069-61390A983256}" type="slidenum">
              <a:rPr lang="en-US" smtClean="0"/>
              <a:t>‹#›</a:t>
            </a:fld>
            <a:endParaRPr lang="en-US"/>
          </a:p>
        </p:txBody>
      </p:sp>
    </p:spTree>
    <p:extLst>
      <p:ext uri="{BB962C8B-B14F-4D97-AF65-F5344CB8AC3E}">
        <p14:creationId xmlns:p14="http://schemas.microsoft.com/office/powerpoint/2010/main" val="1741760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46E4209-76AD-4D16-9D5F-A2E6582134CC}" type="datetimeFigureOut">
              <a:rPr lang="en-US" smtClean="0"/>
              <a:t>8/11/2023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A3F42D85-67A3-4424-9069-61390A983256}" type="slidenum">
              <a:rPr lang="en-US" smtClean="0"/>
              <a:t>‹#›</a:t>
            </a:fld>
            <a:endParaRPr lang="en-US"/>
          </a:p>
        </p:txBody>
      </p:sp>
    </p:spTree>
    <p:extLst>
      <p:ext uri="{BB962C8B-B14F-4D97-AF65-F5344CB8AC3E}">
        <p14:creationId xmlns:p14="http://schemas.microsoft.com/office/powerpoint/2010/main" val="1867006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p:cNvSpPr>
            <a:spLocks noGrp="1"/>
          </p:cNvSpPr>
          <p:nvPr>
            <p:ph type="dt" sz="half" idx="10"/>
          </p:nvPr>
        </p:nvSpPr>
        <p:spPr/>
        <p:txBody>
          <a:bodyPr/>
          <a:lstStyle/>
          <a:p>
            <a:fld id="{146E4209-76AD-4D16-9D5F-A2E6582134CC}" type="datetimeFigureOut">
              <a:rPr lang="en-US" smtClean="0"/>
              <a:t>8/11/2023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A3F42D85-67A3-4424-9069-61390A983256}" type="slidenum">
              <a:rPr lang="en-US" smtClean="0"/>
              <a:t>‹#›</a:t>
            </a:fld>
            <a:endParaRPr lang="en-US"/>
          </a:p>
        </p:txBody>
      </p:sp>
    </p:spTree>
    <p:extLst>
      <p:ext uri="{BB962C8B-B14F-4D97-AF65-F5344CB8AC3E}">
        <p14:creationId xmlns:p14="http://schemas.microsoft.com/office/powerpoint/2010/main" val="1451502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46E4209-76AD-4D16-9D5F-A2E6582134CC}" type="datetimeFigureOut">
              <a:rPr lang="en-US" smtClean="0"/>
              <a:t>8/11/2023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A3F42D85-67A3-4424-9069-61390A983256}" type="slidenum">
              <a:rPr lang="en-US" smtClean="0"/>
              <a:t>‹#›</a:t>
            </a:fld>
            <a:endParaRPr lang="en-US"/>
          </a:p>
        </p:txBody>
      </p:sp>
    </p:spTree>
    <p:extLst>
      <p:ext uri="{BB962C8B-B14F-4D97-AF65-F5344CB8AC3E}">
        <p14:creationId xmlns:p14="http://schemas.microsoft.com/office/powerpoint/2010/main" val="2175920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46E4209-76AD-4D16-9D5F-A2E6582134CC}" type="datetimeFigureOut">
              <a:rPr lang="en-US" smtClean="0"/>
              <a:t>8/11/2023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A3F42D85-67A3-4424-9069-61390A983256}" type="slidenum">
              <a:rPr lang="en-US" smtClean="0"/>
              <a:t>‹#›</a:t>
            </a:fld>
            <a:endParaRPr lang="en-US"/>
          </a:p>
        </p:txBody>
      </p:sp>
    </p:spTree>
    <p:extLst>
      <p:ext uri="{BB962C8B-B14F-4D97-AF65-F5344CB8AC3E}">
        <p14:creationId xmlns:p14="http://schemas.microsoft.com/office/powerpoint/2010/main" val="13106773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p:cNvSpPr>
            <a:spLocks noGrp="1"/>
          </p:cNvSpPr>
          <p:nvPr>
            <p:ph type="dt" sz="half" idx="10"/>
          </p:nvPr>
        </p:nvSpPr>
        <p:spPr/>
        <p:txBody>
          <a:bodyPr/>
          <a:lstStyle/>
          <a:p>
            <a:fld id="{146E4209-76AD-4D16-9D5F-A2E6582134CC}" type="datetimeFigureOut">
              <a:rPr lang="en-US" smtClean="0"/>
              <a:t>8/11/2023</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A3F42D85-67A3-4424-9069-61390A983256}" type="slidenum">
              <a:rPr lang="en-US" smtClean="0"/>
              <a:t>‹#›</a:t>
            </a:fld>
            <a:endParaRPr lang="en-US"/>
          </a:p>
        </p:txBody>
      </p:sp>
    </p:spTree>
    <p:extLst>
      <p:ext uri="{BB962C8B-B14F-4D97-AF65-F5344CB8AC3E}">
        <p14:creationId xmlns:p14="http://schemas.microsoft.com/office/powerpoint/2010/main" val="841994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p:cNvSpPr>
            <a:spLocks noGrp="1"/>
          </p:cNvSpPr>
          <p:nvPr>
            <p:ph type="dt" sz="half" idx="10"/>
          </p:nvPr>
        </p:nvSpPr>
        <p:spPr/>
        <p:txBody>
          <a:bodyPr/>
          <a:lstStyle/>
          <a:p>
            <a:fld id="{146E4209-76AD-4D16-9D5F-A2E6582134CC}" type="datetimeFigureOut">
              <a:rPr lang="en-US" smtClean="0"/>
              <a:t>8/11/2023</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A3F42D85-67A3-4424-9069-61390A983256}" type="slidenum">
              <a:rPr lang="en-US" smtClean="0"/>
              <a:t>‹#›</a:t>
            </a:fld>
            <a:endParaRPr lang="en-US"/>
          </a:p>
        </p:txBody>
      </p:sp>
    </p:spTree>
    <p:extLst>
      <p:ext uri="{BB962C8B-B14F-4D97-AF65-F5344CB8AC3E}">
        <p14:creationId xmlns:p14="http://schemas.microsoft.com/office/powerpoint/2010/main" val="503502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2"/>
          <p:cNvSpPr>
            <a:spLocks noGrp="1"/>
          </p:cNvSpPr>
          <p:nvPr>
            <p:ph type="dt" sz="half" idx="10"/>
          </p:nvPr>
        </p:nvSpPr>
        <p:spPr/>
        <p:txBody>
          <a:bodyPr/>
          <a:lstStyle/>
          <a:p>
            <a:fld id="{146E4209-76AD-4D16-9D5F-A2E6582134CC}" type="datetimeFigureOut">
              <a:rPr lang="en-US" smtClean="0"/>
              <a:t>8/11/2023</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A3F42D85-67A3-4424-9069-61390A983256}" type="slidenum">
              <a:rPr lang="en-US" smtClean="0"/>
              <a:t>‹#›</a:t>
            </a:fld>
            <a:endParaRPr lang="en-US"/>
          </a:p>
        </p:txBody>
      </p:sp>
    </p:spTree>
    <p:extLst>
      <p:ext uri="{BB962C8B-B14F-4D97-AF65-F5344CB8AC3E}">
        <p14:creationId xmlns:p14="http://schemas.microsoft.com/office/powerpoint/2010/main" val="20322763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17551" y="6462714"/>
            <a:ext cx="7297560" cy="242887"/>
          </a:xfrm>
          <a:prstGeom prst="rect">
            <a:avLst/>
          </a:prstGeom>
          <a:noFill/>
        </p:spPr>
        <p:txBody>
          <a:bodyPr anchor="ctr">
            <a:normAutofit lnSpcReduction="10000"/>
          </a:bodyPr>
          <a:lstStyle/>
          <a:p>
            <a:r>
              <a:rPr lang="en-GB" sz="1000" b="0" kern="1200" dirty="0">
                <a:solidFill>
                  <a:schemeClr val="bg1"/>
                </a:solidFill>
                <a:effectLst/>
                <a:latin typeface="Arial" panose="020B0604020202020204" pitchFamily="34" charset="0"/>
                <a:ea typeface="+mn-ea"/>
                <a:cs typeface="Arial" panose="020B0604020202020204" pitchFamily="34" charset="0"/>
              </a:rPr>
              <a:t>3GPP TSG-SA WG1 Meeting #103 </a:t>
            </a:r>
            <a:r>
              <a:rPr lang="en-GB" altLang="de-DE" sz="1000" b="0" kern="1200" dirty="0">
                <a:solidFill>
                  <a:schemeClr val="bg1"/>
                </a:solidFill>
                <a:effectLst/>
                <a:latin typeface="Arial" panose="020B0604020202020204" pitchFamily="34" charset="0"/>
                <a:ea typeface="+mn-ea"/>
                <a:cs typeface="Arial" panose="020B0604020202020204" pitchFamily="34" charset="0"/>
              </a:rPr>
              <a:t>, </a:t>
            </a:r>
            <a:r>
              <a:rPr lang="en-US" sz="1000" b="0" kern="1200" dirty="0">
                <a:solidFill>
                  <a:schemeClr val="bg1"/>
                </a:solidFill>
                <a:effectLst/>
                <a:latin typeface="Arial" panose="020B0604020202020204" pitchFamily="34" charset="0"/>
                <a:ea typeface="+mn-ea"/>
                <a:cs typeface="Arial" panose="020B0604020202020204" pitchFamily="34" charset="0"/>
              </a:rPr>
              <a:t>Goteborg</a:t>
            </a:r>
            <a:r>
              <a:rPr lang="en-GB" sz="1000" b="0" kern="1200" dirty="0">
                <a:solidFill>
                  <a:schemeClr val="bg1"/>
                </a:solidFill>
                <a:effectLst/>
                <a:latin typeface="Arial" panose="020B0604020202020204" pitchFamily="34" charset="0"/>
                <a:ea typeface="+mn-ea"/>
                <a:cs typeface="Arial" panose="020B0604020202020204" pitchFamily="34" charset="0"/>
              </a:rPr>
              <a:t>, Sweden, A</a:t>
            </a:r>
            <a:r>
              <a:rPr lang="en-US" altLang="zh-CN" sz="1000" b="0" kern="1200" dirty="0" err="1">
                <a:solidFill>
                  <a:schemeClr val="bg1"/>
                </a:solidFill>
                <a:effectLst/>
                <a:latin typeface="Arial" panose="020B0604020202020204" pitchFamily="34" charset="0"/>
                <a:ea typeface="+mn-ea"/>
                <a:cs typeface="Arial" panose="020B0604020202020204" pitchFamily="34" charset="0"/>
              </a:rPr>
              <a:t>ugust</a:t>
            </a:r>
            <a:r>
              <a:rPr lang="en-GB" sz="1000" b="0" kern="1200" dirty="0">
                <a:solidFill>
                  <a:schemeClr val="bg1"/>
                </a:solidFill>
                <a:effectLst/>
                <a:latin typeface="Arial" panose="020B0604020202020204" pitchFamily="34" charset="0"/>
                <a:ea typeface="+mn-ea"/>
                <a:cs typeface="Arial" panose="020B0604020202020204" pitchFamily="34" charset="0"/>
              </a:rPr>
              <a:t> 21 – 25, 2023</a:t>
            </a:r>
            <a:endParaRPr lang="sv-SE" altLang="en-US" sz="1000" b="0" kern="1200" dirty="0">
              <a:solidFill>
                <a:schemeClr val="bg1"/>
              </a:solidFill>
              <a:effectLst/>
              <a:latin typeface="Arial" panose="020B0604020202020204" pitchFamily="34" charset="0"/>
              <a:ea typeface="+mn-ea"/>
              <a:cs typeface="Arial" panose="020B0604020202020204" pitchFamily="34" charset="0"/>
            </a:endParaRPr>
          </a:p>
        </p:txBody>
      </p:sp>
      <p:sp>
        <p:nvSpPr>
          <p:cNvPr id="12" name="Oval 11"/>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6E4209-76AD-4D16-9D5F-A2E6582134CC}" type="datetimeFigureOut">
              <a:rPr lang="en-US" smtClean="0"/>
              <a:t>8/11/2023</a:t>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F42D85-67A3-4424-9069-61390A983256}" type="slidenum">
              <a:rPr lang="en-US" smtClean="0"/>
              <a:t>‹#›</a:t>
            </a:fld>
            <a:endParaRPr lang="en-US"/>
          </a:p>
        </p:txBody>
      </p:sp>
    </p:spTree>
    <p:extLst>
      <p:ext uri="{BB962C8B-B14F-4D97-AF65-F5344CB8AC3E}">
        <p14:creationId xmlns:p14="http://schemas.microsoft.com/office/powerpoint/2010/main" val="1728404952"/>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847179" y="2209611"/>
            <a:ext cx="8452437" cy="1101329"/>
          </a:xfrm>
        </p:spPr>
        <p:txBody>
          <a:bodyPr>
            <a:noAutofit/>
          </a:bodyPr>
          <a:lstStyle/>
          <a:p>
            <a:pPr>
              <a:defRPr/>
            </a:pPr>
            <a:r>
              <a:rPr lang="en-US" altLang="zh-CN" sz="2800" b="1" dirty="0"/>
              <a:t>Discussion on missed detection </a:t>
            </a:r>
            <a:r>
              <a:rPr lang="en-GB" sz="2800" b="1" dirty="0"/>
              <a:t>and </a:t>
            </a:r>
            <a:r>
              <a:rPr lang="en-US" sz="2800" b="1" dirty="0"/>
              <a:t>false alarm</a:t>
            </a:r>
            <a:endParaRPr lang="en-GB" sz="2800" b="1" dirty="0"/>
          </a:p>
        </p:txBody>
      </p:sp>
      <p:sp>
        <p:nvSpPr>
          <p:cNvPr id="6147" name="Subtitle 6"/>
          <p:cNvSpPr>
            <a:spLocks noGrp="1"/>
          </p:cNvSpPr>
          <p:nvPr>
            <p:ph type="subTitle" idx="1"/>
          </p:nvPr>
        </p:nvSpPr>
        <p:spPr>
          <a:xfrm>
            <a:off x="2579717" y="4173163"/>
            <a:ext cx="6916708" cy="1314450"/>
          </a:xfrm>
        </p:spPr>
        <p:txBody>
          <a:bodyPr/>
          <a:lstStyle/>
          <a:p>
            <a:pPr>
              <a:lnSpc>
                <a:spcPct val="80000"/>
              </a:lnSpc>
            </a:pPr>
            <a:r>
              <a:rPr lang="en-US" altLang="en-US" sz="2400" dirty="0"/>
              <a:t/>
            </a:r>
            <a:br>
              <a:rPr lang="en-US" altLang="en-US" sz="2400" dirty="0"/>
            </a:br>
            <a:r>
              <a:rPr lang="en-GB" sz="2400" dirty="0"/>
              <a:t>Huawei</a:t>
            </a:r>
            <a:endParaRPr lang="en-GB" altLang="en-US" dirty="0">
              <a:latin typeface="Arial" panose="020B0604020202020204" pitchFamily="34" charset="0"/>
            </a:endParaRPr>
          </a:p>
        </p:txBody>
      </p:sp>
      <p:sp>
        <p:nvSpPr>
          <p:cNvPr id="2" name="文本框 1"/>
          <p:cNvSpPr txBox="1"/>
          <p:nvPr/>
        </p:nvSpPr>
        <p:spPr>
          <a:xfrm>
            <a:off x="7147134" y="288382"/>
            <a:ext cx="2219056" cy="400110"/>
          </a:xfrm>
          <a:prstGeom prst="rect">
            <a:avLst/>
          </a:prstGeom>
          <a:solidFill>
            <a:schemeClr val="bg1"/>
          </a:solidFill>
        </p:spPr>
        <p:txBody>
          <a:bodyPr wrap="square" rtlCol="0">
            <a:spAutoFit/>
          </a:bodyPr>
          <a:lstStyle/>
          <a:p>
            <a:pPr algn="ctr"/>
            <a:r>
              <a:rPr lang="en-US" altLang="zh-CN" sz="2000" b="1" dirty="0"/>
              <a:t>S1-232151</a:t>
            </a:r>
            <a:endParaRPr lang="zh-CN" altLang="en-US" sz="2000" b="1" dirty="0"/>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007" y="286760"/>
            <a:ext cx="10315153" cy="1143000"/>
          </a:xfrm>
          <a:solidFill>
            <a:schemeClr val="bg1"/>
          </a:solidFill>
        </p:spPr>
        <p:txBody>
          <a:bodyPr/>
          <a:lstStyle/>
          <a:p>
            <a:r>
              <a:rPr lang="en-US" altLang="zh-CN" sz="2800" dirty="0"/>
              <a:t>Conventional understanding </a:t>
            </a:r>
            <a:r>
              <a:rPr lang="en-US" altLang="zh-CN" sz="2800" dirty="0"/>
              <a:t>of Missed Detection </a:t>
            </a:r>
            <a:r>
              <a:rPr lang="en-GB" sz="2800" dirty="0"/>
              <a:t>and </a:t>
            </a:r>
            <a:r>
              <a:rPr lang="en-US" sz="2800" dirty="0"/>
              <a:t>False Alarm</a:t>
            </a:r>
          </a:p>
        </p:txBody>
      </p:sp>
      <p:sp>
        <p:nvSpPr>
          <p:cNvPr id="3" name="内容占位符 2"/>
          <p:cNvSpPr>
            <a:spLocks noGrp="1"/>
          </p:cNvSpPr>
          <p:nvPr>
            <p:ph idx="1"/>
          </p:nvPr>
        </p:nvSpPr>
        <p:spPr>
          <a:xfrm>
            <a:off x="6657975" y="1686893"/>
            <a:ext cx="5204537" cy="1303958"/>
          </a:xfrm>
        </p:spPr>
        <p:txBody>
          <a:bodyPr/>
          <a:lstStyle/>
          <a:p>
            <a:r>
              <a:rPr lang="en-US" sz="1600" b="1" dirty="0"/>
              <a:t>The </a:t>
            </a:r>
            <a:r>
              <a:rPr lang="en-GB" sz="1600" b="1" dirty="0"/>
              <a:t>Missed Detection rate is the False Negative rate</a:t>
            </a:r>
            <a:r>
              <a:rPr lang="en-US" sz="1600" b="1" dirty="0"/>
              <a:t>:</a:t>
            </a:r>
          </a:p>
          <a:p>
            <a:endParaRPr lang="en-US" sz="1600" dirty="0"/>
          </a:p>
          <a:p>
            <a:endParaRPr lang="en-US" sz="1600" dirty="0"/>
          </a:p>
          <a:p>
            <a:endParaRPr lang="en-US" sz="1600" dirty="0"/>
          </a:p>
          <a:p>
            <a:pPr marL="0" indent="0">
              <a:buNone/>
            </a:pPr>
            <a:endParaRPr lang="en-US" sz="1600" dirty="0"/>
          </a:p>
          <a:p>
            <a:endParaRPr lang="en-US" sz="1600" dirty="0"/>
          </a:p>
          <a:p>
            <a:endParaRPr lang="en-US" sz="1600" dirty="0"/>
          </a:p>
          <a:p>
            <a:endParaRPr lang="en-US" sz="1600" dirty="0"/>
          </a:p>
        </p:txBody>
      </p:sp>
      <p:sp>
        <p:nvSpPr>
          <p:cNvPr id="6" name="文本框 5"/>
          <p:cNvSpPr txBox="1"/>
          <p:nvPr/>
        </p:nvSpPr>
        <p:spPr>
          <a:xfrm>
            <a:off x="1230594" y="5537675"/>
            <a:ext cx="2388966" cy="246221"/>
          </a:xfrm>
          <a:prstGeom prst="rect">
            <a:avLst/>
          </a:prstGeom>
          <a:noFill/>
        </p:spPr>
        <p:txBody>
          <a:bodyPr wrap="square" rtlCol="0">
            <a:spAutoFit/>
          </a:bodyPr>
          <a:lstStyle/>
          <a:p>
            <a:endParaRPr lang="en-US" dirty="0"/>
          </a:p>
        </p:txBody>
      </p:sp>
      <p:sp>
        <p:nvSpPr>
          <p:cNvPr id="10" name="文本框 9"/>
          <p:cNvSpPr txBox="1"/>
          <p:nvPr/>
        </p:nvSpPr>
        <p:spPr>
          <a:xfrm>
            <a:off x="358748" y="3659297"/>
            <a:ext cx="5905144" cy="2505301"/>
          </a:xfrm>
          <a:prstGeom prst="rect">
            <a:avLst/>
          </a:prstGeom>
          <a:noFill/>
        </p:spPr>
        <p:txBody>
          <a:bodyPr wrap="square" rtlCol="0">
            <a:spAutoFit/>
          </a:bodyPr>
          <a:lstStyle/>
          <a:p>
            <a:pPr>
              <a:spcBef>
                <a:spcPct val="20000"/>
              </a:spcBef>
            </a:pPr>
            <a:r>
              <a:rPr lang="en-US" sz="1600" b="1" dirty="0">
                <a:latin typeface="+mn-lt"/>
                <a:cs typeface="+mn-cs"/>
              </a:rPr>
              <a:t>Examples: </a:t>
            </a:r>
          </a:p>
          <a:p>
            <a:pPr marL="457200" indent="-457200">
              <a:spcBef>
                <a:spcPct val="20000"/>
              </a:spcBef>
              <a:buBlip>
                <a:blip r:embed="rId2"/>
              </a:buBlip>
            </a:pPr>
            <a:r>
              <a:rPr lang="en-US" sz="1600" b="1" dirty="0">
                <a:latin typeface="+mn-lt"/>
                <a:cs typeface="+mn-cs"/>
              </a:rPr>
              <a:t>True Positive (TP): </a:t>
            </a:r>
            <a:r>
              <a:rPr lang="en-US" sz="1600" dirty="0">
                <a:latin typeface="+mn-lt"/>
              </a:rPr>
              <a:t>the </a:t>
            </a:r>
            <a:r>
              <a:rPr lang="en-US" altLang="zh-CN" sz="1600" dirty="0">
                <a:latin typeface="+mn-lt"/>
              </a:rPr>
              <a:t>highway intrusion happens</a:t>
            </a:r>
            <a:r>
              <a:rPr lang="en-US" sz="1600" dirty="0">
                <a:latin typeface="+mn-lt"/>
              </a:rPr>
              <a:t>, and the </a:t>
            </a:r>
            <a:r>
              <a:rPr lang="en-US" altLang="zh-CN" sz="1600" dirty="0">
                <a:latin typeface="+mn-lt"/>
              </a:rPr>
              <a:t>sensing result </a:t>
            </a:r>
            <a:r>
              <a:rPr lang="en-US" sz="1600" dirty="0">
                <a:latin typeface="+mn-lt"/>
              </a:rPr>
              <a:t>accurately reports this.</a:t>
            </a:r>
          </a:p>
          <a:p>
            <a:pPr marL="457200" indent="-457200">
              <a:spcBef>
                <a:spcPct val="20000"/>
              </a:spcBef>
              <a:buBlip>
                <a:blip r:embed="rId2"/>
              </a:buBlip>
            </a:pPr>
            <a:r>
              <a:rPr lang="en-US" sz="1600" b="1" dirty="0">
                <a:solidFill>
                  <a:prstClr val="black"/>
                </a:solidFill>
                <a:latin typeface="+mn-lt"/>
              </a:rPr>
              <a:t>True Negative (TN): </a:t>
            </a:r>
            <a:r>
              <a:rPr lang="en-US" sz="1600" dirty="0">
                <a:latin typeface="+mn-lt"/>
                <a:cs typeface="+mn-cs"/>
              </a:rPr>
              <a:t> </a:t>
            </a:r>
            <a:r>
              <a:rPr lang="en-US" sz="1600" dirty="0">
                <a:latin typeface="+mn-lt"/>
              </a:rPr>
              <a:t>the </a:t>
            </a:r>
            <a:r>
              <a:rPr lang="en-US" altLang="zh-CN" sz="1600" dirty="0">
                <a:latin typeface="+mn-lt"/>
              </a:rPr>
              <a:t>highway intrusion doesn’t happen</a:t>
            </a:r>
            <a:r>
              <a:rPr lang="en-US" sz="1600" dirty="0">
                <a:latin typeface="+mn-lt"/>
              </a:rPr>
              <a:t>, and the </a:t>
            </a:r>
            <a:r>
              <a:rPr lang="en-US" altLang="zh-CN" sz="1600" dirty="0">
                <a:latin typeface="+mn-lt"/>
              </a:rPr>
              <a:t>sensing result </a:t>
            </a:r>
            <a:r>
              <a:rPr lang="en-US" sz="1600" dirty="0">
                <a:latin typeface="+mn-lt"/>
              </a:rPr>
              <a:t>accurately reports this.</a:t>
            </a:r>
          </a:p>
          <a:p>
            <a:pPr marL="457200" indent="-457200">
              <a:spcBef>
                <a:spcPct val="20000"/>
              </a:spcBef>
              <a:buBlip>
                <a:blip r:embed="rId2"/>
              </a:buBlip>
            </a:pPr>
            <a:r>
              <a:rPr lang="en-US" sz="1600" b="1" dirty="0">
                <a:solidFill>
                  <a:prstClr val="black"/>
                </a:solidFill>
                <a:latin typeface="+mn-lt"/>
              </a:rPr>
              <a:t>False Negative (FN): </a:t>
            </a:r>
            <a:r>
              <a:rPr lang="en-US" sz="1600" dirty="0">
                <a:latin typeface="+mn-lt"/>
              </a:rPr>
              <a:t>, the </a:t>
            </a:r>
            <a:r>
              <a:rPr lang="en-US" altLang="zh-CN" sz="1600" dirty="0">
                <a:latin typeface="+mn-lt"/>
              </a:rPr>
              <a:t>highway intrusion happens</a:t>
            </a:r>
            <a:r>
              <a:rPr lang="en-US" sz="1600" dirty="0">
                <a:latin typeface="+mn-lt"/>
              </a:rPr>
              <a:t>, but the </a:t>
            </a:r>
            <a:r>
              <a:rPr lang="en-US" altLang="zh-CN" sz="1600" dirty="0">
                <a:latin typeface="+mn-lt"/>
              </a:rPr>
              <a:t>sensing result</a:t>
            </a:r>
            <a:r>
              <a:rPr lang="en-US" sz="1600" dirty="0">
                <a:latin typeface="+mn-lt"/>
              </a:rPr>
              <a:t> inaccurately reports that there are no intruders. </a:t>
            </a:r>
          </a:p>
          <a:p>
            <a:pPr marL="457200" indent="-457200">
              <a:spcBef>
                <a:spcPct val="20000"/>
              </a:spcBef>
              <a:buBlip>
                <a:blip r:embed="rId2"/>
              </a:buBlip>
            </a:pPr>
            <a:r>
              <a:rPr lang="en-US" sz="1600" b="1" dirty="0">
                <a:solidFill>
                  <a:prstClr val="black"/>
                </a:solidFill>
                <a:latin typeface="+mn-lt"/>
              </a:rPr>
              <a:t>False Positive (FP): </a:t>
            </a:r>
            <a:r>
              <a:rPr lang="en-US" sz="1600" dirty="0">
                <a:latin typeface="+mn-lt"/>
              </a:rPr>
              <a:t>the </a:t>
            </a:r>
            <a:r>
              <a:rPr lang="en-US" altLang="zh-CN" sz="1600" dirty="0">
                <a:latin typeface="+mn-lt"/>
              </a:rPr>
              <a:t>highway intrusion doesn’t happen</a:t>
            </a:r>
            <a:r>
              <a:rPr lang="en-US" sz="1600" dirty="0">
                <a:latin typeface="+mn-lt"/>
              </a:rPr>
              <a:t>, and the </a:t>
            </a:r>
            <a:r>
              <a:rPr lang="en-US" altLang="zh-CN" sz="1600" dirty="0">
                <a:latin typeface="+mn-lt"/>
              </a:rPr>
              <a:t>sensing result</a:t>
            </a:r>
            <a:r>
              <a:rPr lang="en-US" sz="1600" dirty="0">
                <a:latin typeface="+mn-lt"/>
              </a:rPr>
              <a:t> inaccurately reports that there </a:t>
            </a:r>
            <a:r>
              <a:rPr lang="en-US" altLang="zh-CN" sz="1600" dirty="0">
                <a:latin typeface="+mn-lt"/>
              </a:rPr>
              <a:t>are </a:t>
            </a:r>
            <a:r>
              <a:rPr lang="en-US" sz="1600" dirty="0">
                <a:latin typeface="+mn-lt"/>
              </a:rPr>
              <a:t>intruders. </a:t>
            </a:r>
          </a:p>
        </p:txBody>
      </p:sp>
      <p:sp>
        <p:nvSpPr>
          <p:cNvPr id="11" name="文本框 10"/>
          <p:cNvSpPr txBox="1"/>
          <p:nvPr/>
        </p:nvSpPr>
        <p:spPr>
          <a:xfrm>
            <a:off x="6750284" y="4557942"/>
            <a:ext cx="5061585" cy="600164"/>
          </a:xfrm>
          <a:prstGeom prst="rect">
            <a:avLst/>
          </a:prstGeom>
          <a:solidFill>
            <a:schemeClr val="accent3">
              <a:lumMod val="40000"/>
              <a:lumOff val="60000"/>
            </a:schemeClr>
          </a:solidFill>
        </p:spPr>
        <p:txBody>
          <a:bodyPr wrap="square" rtlCol="0">
            <a:spAutoFit/>
          </a:bodyPr>
          <a:lstStyle/>
          <a:p>
            <a:endParaRPr lang="en-US" sz="1100" dirty="0"/>
          </a:p>
          <a:p>
            <a:r>
              <a:rPr lang="en-US" sz="1100" dirty="0"/>
              <a:t>False alarm rate</a:t>
            </a:r>
          </a:p>
          <a:p>
            <a:endParaRPr lang="en-US" sz="1100" dirty="0"/>
          </a:p>
        </p:txBody>
      </p:sp>
      <p:sp>
        <p:nvSpPr>
          <p:cNvPr id="14" name="文本框 13"/>
          <p:cNvSpPr txBox="1"/>
          <p:nvPr/>
        </p:nvSpPr>
        <p:spPr>
          <a:xfrm>
            <a:off x="6513038" y="3698755"/>
            <a:ext cx="5402661" cy="492443"/>
          </a:xfrm>
          <a:prstGeom prst="rect">
            <a:avLst/>
          </a:prstGeom>
          <a:noFill/>
        </p:spPr>
        <p:txBody>
          <a:bodyPr wrap="square" rtlCol="0">
            <a:spAutoFit/>
          </a:bodyPr>
          <a:lstStyle/>
          <a:p>
            <a:pPr marL="457200" indent="-457200">
              <a:spcBef>
                <a:spcPct val="20000"/>
              </a:spcBef>
              <a:buBlip>
                <a:blip r:embed="rId2"/>
              </a:buBlip>
            </a:pPr>
            <a:r>
              <a:rPr lang="en-US" sz="1600" b="1" dirty="0">
                <a:latin typeface="+mn-lt"/>
                <a:cs typeface="+mn-cs"/>
              </a:rPr>
              <a:t>The False Alarm rate is the False Positive rate:</a:t>
            </a:r>
          </a:p>
          <a:p>
            <a:endParaRPr lang="en-US" b="1" dirty="0"/>
          </a:p>
        </p:txBody>
      </p:sp>
      <p:sp>
        <p:nvSpPr>
          <p:cNvPr id="15" name="文本框 14"/>
          <p:cNvSpPr txBox="1"/>
          <p:nvPr/>
        </p:nvSpPr>
        <p:spPr>
          <a:xfrm>
            <a:off x="6750284" y="2200777"/>
            <a:ext cx="5112227" cy="600164"/>
          </a:xfrm>
          <a:prstGeom prst="rect">
            <a:avLst/>
          </a:prstGeom>
          <a:solidFill>
            <a:schemeClr val="accent3">
              <a:lumMod val="40000"/>
              <a:lumOff val="60000"/>
            </a:schemeClr>
          </a:solidFill>
        </p:spPr>
        <p:txBody>
          <a:bodyPr wrap="square" rtlCol="0">
            <a:spAutoFit/>
          </a:bodyPr>
          <a:lstStyle>
            <a:defPPr>
              <a:defRPr lang="en-GB"/>
            </a:defPPr>
            <a:lvl1pPr>
              <a:defRPr sz="1100"/>
            </a:lvl1pPr>
          </a:lstStyle>
          <a:p>
            <a:endParaRPr lang="en-GB" dirty="0"/>
          </a:p>
          <a:p>
            <a:r>
              <a:rPr lang="en-GB" dirty="0"/>
              <a:t>  Missed detection rate</a:t>
            </a:r>
          </a:p>
          <a:p>
            <a:endParaRPr lang="en-US" dirty="0"/>
          </a:p>
        </p:txBody>
      </p:sp>
      <mc:AlternateContent xmlns:mc="http://schemas.openxmlformats.org/markup-compatibility/2006" xmlns:a14="http://schemas.microsoft.com/office/drawing/2010/main">
        <mc:Choice Requires="a14">
          <p:sp>
            <p:nvSpPr>
              <p:cNvPr id="16" name="文本框 15"/>
              <p:cNvSpPr txBox="1"/>
              <p:nvPr/>
            </p:nvSpPr>
            <p:spPr>
              <a:xfrm>
                <a:off x="8252459" y="2250794"/>
                <a:ext cx="3552825" cy="476862"/>
              </a:xfrm>
              <a:prstGeom prst="rect">
                <a:avLst/>
              </a:prstGeom>
              <a:solidFill>
                <a:schemeClr val="accent3">
                  <a:lumMod val="40000"/>
                  <a:lumOff val="6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altLang="zh-CN" sz="1200" i="1">
                          <a:latin typeface="Cambria Math" panose="02040503050406030204" pitchFamily="18" charset="0"/>
                          <a:ea typeface="Cambria Math" panose="02040503050406030204" pitchFamily="18" charset="0"/>
                        </a:rPr>
                        <m:t>=</m:t>
                      </m:r>
                      <m:f>
                        <m:fPr>
                          <m:ctrlPr>
                            <a:rPr lang="en-US" sz="1200" i="1">
                              <a:latin typeface="Cambria Math" panose="02040503050406030204" pitchFamily="18" charset="0"/>
                            </a:rPr>
                          </m:ctrlPr>
                        </m:fPr>
                        <m:num>
                          <m:r>
                            <m:rPr>
                              <m:nor/>
                            </m:rPr>
                            <a:rPr lang="en-US" sz="1200"/>
                            <m:t> </m:t>
                          </m:r>
                          <m:r>
                            <m:rPr>
                              <m:nor/>
                            </m:rPr>
                            <a:rPr lang="en-US" sz="1200"/>
                            <m:t>the</m:t>
                          </m:r>
                          <m:r>
                            <m:rPr>
                              <m:nor/>
                            </m:rPr>
                            <a:rPr lang="en-US" sz="1200"/>
                            <m:t> </m:t>
                          </m:r>
                          <m:r>
                            <m:rPr>
                              <m:nor/>
                            </m:rPr>
                            <a:rPr lang="en-US" sz="1200"/>
                            <m:t>number</m:t>
                          </m:r>
                          <m:r>
                            <m:rPr>
                              <m:nor/>
                            </m:rPr>
                            <a:rPr lang="en-US" sz="1200"/>
                            <m:t> </m:t>
                          </m:r>
                          <m:r>
                            <m:rPr>
                              <m:nor/>
                            </m:rPr>
                            <a:rPr lang="en-US" sz="1200"/>
                            <m:t>of</m:t>
                          </m:r>
                          <m:r>
                            <m:rPr>
                              <m:nor/>
                            </m:rPr>
                            <a:rPr lang="en-US" sz="1200"/>
                            <m:t> </m:t>
                          </m:r>
                          <m:r>
                            <m:rPr>
                              <m:nor/>
                            </m:rPr>
                            <a:rPr lang="en-US" sz="1200"/>
                            <m:t>false</m:t>
                          </m:r>
                          <m:r>
                            <m:rPr>
                              <m:nor/>
                            </m:rPr>
                            <a:rPr lang="en-US" sz="1200"/>
                            <m:t> </m:t>
                          </m:r>
                          <m:r>
                            <m:rPr>
                              <m:nor/>
                            </m:rPr>
                            <a:rPr lang="en-US" sz="1200"/>
                            <m:t>negatives</m:t>
                          </m:r>
                        </m:num>
                        <m:den>
                          <m:r>
                            <m:rPr>
                              <m:nor/>
                            </m:rPr>
                            <a:rPr lang="en-US" sz="1200"/>
                            <m:t>the</m:t>
                          </m:r>
                          <m:r>
                            <m:rPr>
                              <m:nor/>
                            </m:rPr>
                            <a:rPr lang="en-US" sz="1200"/>
                            <m:t> </m:t>
                          </m:r>
                          <m:r>
                            <m:rPr>
                              <m:nor/>
                            </m:rPr>
                            <a:rPr lang="en-US" sz="1200"/>
                            <m:t>total</m:t>
                          </m:r>
                          <m:r>
                            <m:rPr>
                              <m:nor/>
                            </m:rPr>
                            <a:rPr lang="en-US" sz="1200"/>
                            <m:t> </m:t>
                          </m:r>
                          <m:r>
                            <m:rPr>
                              <m:nor/>
                            </m:rPr>
                            <a:rPr lang="en-US" sz="1200"/>
                            <m:t>number</m:t>
                          </m:r>
                          <m:r>
                            <m:rPr>
                              <m:nor/>
                            </m:rPr>
                            <a:rPr lang="en-US" sz="1200"/>
                            <m:t> </m:t>
                          </m:r>
                          <m:r>
                            <m:rPr>
                              <m:nor/>
                            </m:rPr>
                            <a:rPr lang="en-US" sz="1200"/>
                            <m:t>of</m:t>
                          </m:r>
                          <m:r>
                            <m:rPr>
                              <m:nor/>
                            </m:rPr>
                            <a:rPr lang="en-US" sz="1200"/>
                            <m:t> </m:t>
                          </m:r>
                          <m:r>
                            <m:rPr>
                              <m:nor/>
                            </m:rPr>
                            <a:rPr lang="en-US" sz="1200"/>
                            <m:t>positives</m:t>
                          </m:r>
                        </m:den>
                      </m:f>
                      <m:r>
                        <a:rPr lang="en-US" sz="1200">
                          <a:latin typeface="Cambria Math" panose="02040503050406030204" pitchFamily="18" charset="0"/>
                        </a:rPr>
                        <m:t>=</m:t>
                      </m:r>
                      <m:f>
                        <m:fPr>
                          <m:ctrlPr>
                            <a:rPr lang="en-US" sz="1200" i="1">
                              <a:latin typeface="Cambria Math" panose="02040503050406030204" pitchFamily="18" charset="0"/>
                            </a:rPr>
                          </m:ctrlPr>
                        </m:fPr>
                        <m:num>
                          <m:r>
                            <a:rPr lang="en-US" sz="1200">
                              <a:latin typeface="Cambria Math" panose="02040503050406030204" pitchFamily="18" charset="0"/>
                            </a:rPr>
                            <m:t>𝐹𝑁</m:t>
                          </m:r>
                        </m:num>
                        <m:den>
                          <m:r>
                            <a:rPr lang="en-US" sz="1200">
                              <a:latin typeface="Cambria Math" panose="02040503050406030204" pitchFamily="18" charset="0"/>
                            </a:rPr>
                            <m:t>𝐹𝑁</m:t>
                          </m:r>
                          <m:r>
                            <a:rPr lang="en-US" sz="1200">
                              <a:latin typeface="Cambria Math" panose="02040503050406030204" pitchFamily="18" charset="0"/>
                            </a:rPr>
                            <m:t>+</m:t>
                          </m:r>
                          <m:r>
                            <a:rPr lang="en-US" sz="1200">
                              <a:latin typeface="Cambria Math" panose="02040503050406030204" pitchFamily="18" charset="0"/>
                            </a:rPr>
                            <m:t>𝑇𝑃</m:t>
                          </m:r>
                        </m:den>
                      </m:f>
                    </m:oMath>
                  </m:oMathPara>
                </a14:m>
                <a:endParaRPr lang="en-US" sz="1200" dirty="0"/>
              </a:p>
            </p:txBody>
          </p:sp>
        </mc:Choice>
        <mc:Fallback xmlns="">
          <p:sp>
            <p:nvSpPr>
              <p:cNvPr id="16" name="文本框 15"/>
              <p:cNvSpPr txBox="1">
                <a:spLocks noRot="1" noChangeAspect="1" noMove="1" noResize="1" noEditPoints="1" noAdjustHandles="1" noChangeArrowheads="1" noChangeShapeType="1" noTextEdit="1"/>
              </p:cNvSpPr>
              <p:nvPr/>
            </p:nvSpPr>
            <p:spPr>
              <a:xfrm>
                <a:off x="8252459" y="2250794"/>
                <a:ext cx="3552825" cy="476862"/>
              </a:xfrm>
              <a:prstGeom prst="rect">
                <a:avLst/>
              </a:prstGeom>
              <a:blipFill rotWithShape="0">
                <a:blip r:embed="rId3"/>
                <a:stretch>
                  <a:fillRect b="-64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文本框 16"/>
              <p:cNvSpPr txBox="1"/>
              <p:nvPr/>
            </p:nvSpPr>
            <p:spPr>
              <a:xfrm>
                <a:off x="7863764" y="4664862"/>
                <a:ext cx="3166187" cy="386324"/>
              </a:xfrm>
              <a:prstGeom prst="rect">
                <a:avLst/>
              </a:prstGeom>
              <a:solidFill>
                <a:schemeClr val="accent3">
                  <a:lumMod val="40000"/>
                  <a:lumOff val="60000"/>
                </a:schemeClr>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1200">
                          <a:latin typeface="Cambria Math" panose="02040503050406030204" pitchFamily="18" charset="0"/>
                        </a:rPr>
                        <m:t>=</m:t>
                      </m:r>
                      <m:f>
                        <m:fPr>
                          <m:ctrlPr>
                            <a:rPr lang="en-US" sz="1200" i="1">
                              <a:latin typeface="Cambria Math" panose="02040503050406030204" pitchFamily="18" charset="0"/>
                            </a:rPr>
                          </m:ctrlPr>
                        </m:fPr>
                        <m:num>
                          <m:r>
                            <m:rPr>
                              <m:nor/>
                            </m:rPr>
                            <a:rPr lang="en-US" sz="1200"/>
                            <m:t>the</m:t>
                          </m:r>
                          <m:r>
                            <m:rPr>
                              <m:nor/>
                            </m:rPr>
                            <a:rPr lang="en-US" sz="1200"/>
                            <m:t> </m:t>
                          </m:r>
                          <m:r>
                            <m:rPr>
                              <m:nor/>
                            </m:rPr>
                            <a:rPr lang="en-US" sz="1200"/>
                            <m:t>number</m:t>
                          </m:r>
                          <m:r>
                            <m:rPr>
                              <m:nor/>
                            </m:rPr>
                            <a:rPr lang="en-US" sz="1200"/>
                            <m:t> </m:t>
                          </m:r>
                          <m:r>
                            <m:rPr>
                              <m:nor/>
                            </m:rPr>
                            <a:rPr lang="en-US" sz="1200"/>
                            <m:t>of</m:t>
                          </m:r>
                          <m:r>
                            <m:rPr>
                              <m:nor/>
                            </m:rPr>
                            <a:rPr lang="en-US" sz="1200"/>
                            <m:t> </m:t>
                          </m:r>
                          <m:r>
                            <m:rPr>
                              <m:nor/>
                            </m:rPr>
                            <a:rPr lang="en-US" sz="1200"/>
                            <m:t>false</m:t>
                          </m:r>
                          <m:r>
                            <m:rPr>
                              <m:nor/>
                            </m:rPr>
                            <a:rPr lang="en-US" sz="1200"/>
                            <m:t> </m:t>
                          </m:r>
                          <m:r>
                            <m:rPr>
                              <m:nor/>
                            </m:rPr>
                            <a:rPr lang="en-US" sz="1200"/>
                            <m:t>positives</m:t>
                          </m:r>
                        </m:num>
                        <m:den>
                          <m:r>
                            <m:rPr>
                              <m:nor/>
                            </m:rPr>
                            <a:rPr lang="en-US" sz="1200"/>
                            <m:t>the</m:t>
                          </m:r>
                          <m:r>
                            <m:rPr>
                              <m:nor/>
                            </m:rPr>
                            <a:rPr lang="en-US" sz="1200"/>
                            <m:t> </m:t>
                          </m:r>
                          <m:r>
                            <m:rPr>
                              <m:nor/>
                            </m:rPr>
                            <a:rPr lang="en-US" sz="1200"/>
                            <m:t>total</m:t>
                          </m:r>
                          <m:r>
                            <m:rPr>
                              <m:nor/>
                            </m:rPr>
                            <a:rPr lang="en-US" sz="1200"/>
                            <m:t> </m:t>
                          </m:r>
                          <m:r>
                            <m:rPr>
                              <m:nor/>
                            </m:rPr>
                            <a:rPr lang="en-US" sz="1200"/>
                            <m:t>number</m:t>
                          </m:r>
                          <m:r>
                            <m:rPr>
                              <m:nor/>
                            </m:rPr>
                            <a:rPr lang="en-US" sz="1200"/>
                            <m:t> </m:t>
                          </m:r>
                          <m:r>
                            <m:rPr>
                              <m:nor/>
                            </m:rPr>
                            <a:rPr lang="en-US" sz="1200"/>
                            <m:t>of</m:t>
                          </m:r>
                          <m:r>
                            <m:rPr>
                              <m:nor/>
                            </m:rPr>
                            <a:rPr lang="en-US" sz="1200"/>
                            <m:t> </m:t>
                          </m:r>
                          <m:r>
                            <m:rPr>
                              <m:nor/>
                            </m:rPr>
                            <a:rPr lang="en-US" sz="1200"/>
                            <m:t>negatives</m:t>
                          </m:r>
                        </m:den>
                      </m:f>
                      <m:r>
                        <a:rPr lang="en-US" sz="1200">
                          <a:latin typeface="Cambria Math" panose="02040503050406030204" pitchFamily="18" charset="0"/>
                        </a:rPr>
                        <m:t>=</m:t>
                      </m:r>
                      <m:f>
                        <m:fPr>
                          <m:ctrlPr>
                            <a:rPr lang="en-US" sz="1200" i="1">
                              <a:latin typeface="Cambria Math" panose="02040503050406030204" pitchFamily="18" charset="0"/>
                            </a:rPr>
                          </m:ctrlPr>
                        </m:fPr>
                        <m:num>
                          <m:r>
                            <m:rPr>
                              <m:sty m:val="p"/>
                            </m:rPr>
                            <a:rPr lang="en-US" sz="1200">
                              <a:latin typeface="Cambria Math" panose="02040503050406030204" pitchFamily="18" charset="0"/>
                            </a:rPr>
                            <m:t>FP</m:t>
                          </m:r>
                        </m:num>
                        <m:den>
                          <m:r>
                            <m:rPr>
                              <m:sty m:val="p"/>
                            </m:rPr>
                            <a:rPr lang="en-US" sz="1200">
                              <a:latin typeface="Cambria Math" panose="02040503050406030204" pitchFamily="18" charset="0"/>
                            </a:rPr>
                            <m:t>FP</m:t>
                          </m:r>
                          <m:r>
                            <a:rPr lang="en-US" sz="1200">
                              <a:latin typeface="Cambria Math" panose="02040503050406030204" pitchFamily="18" charset="0"/>
                            </a:rPr>
                            <m:t>+</m:t>
                          </m:r>
                          <m:r>
                            <m:rPr>
                              <m:sty m:val="p"/>
                            </m:rPr>
                            <a:rPr lang="en-US" sz="1200">
                              <a:latin typeface="Cambria Math" panose="02040503050406030204" pitchFamily="18" charset="0"/>
                            </a:rPr>
                            <m:t>TN</m:t>
                          </m:r>
                        </m:den>
                      </m:f>
                    </m:oMath>
                  </m:oMathPara>
                </a14:m>
                <a:endParaRPr lang="en-US" sz="1200" dirty="0"/>
              </a:p>
            </p:txBody>
          </p:sp>
        </mc:Choice>
        <mc:Fallback xmlns="">
          <p:sp>
            <p:nvSpPr>
              <p:cNvPr id="17" name="文本框 16"/>
              <p:cNvSpPr txBox="1">
                <a:spLocks noRot="1" noChangeAspect="1" noMove="1" noResize="1" noEditPoints="1" noAdjustHandles="1" noChangeArrowheads="1" noChangeShapeType="1" noTextEdit="1"/>
              </p:cNvSpPr>
              <p:nvPr/>
            </p:nvSpPr>
            <p:spPr>
              <a:xfrm>
                <a:off x="7863764" y="4664862"/>
                <a:ext cx="3166187" cy="386324"/>
              </a:xfrm>
              <a:prstGeom prst="rect">
                <a:avLst/>
              </a:prstGeom>
              <a:blipFill rotWithShape="0">
                <a:blip r:embed="rId4"/>
                <a:stretch>
                  <a:fillRect t="-3125" b="-17188"/>
                </a:stretch>
              </a:blipFill>
            </p:spPr>
            <p:txBody>
              <a:bodyPr/>
              <a:lstStyle/>
              <a:p>
                <a:r>
                  <a:rPr lang="en-US">
                    <a:noFill/>
                  </a:rPr>
                  <a:t> </a:t>
                </a:r>
              </a:p>
            </p:txBody>
          </p:sp>
        </mc:Fallback>
      </mc:AlternateContent>
      <p:graphicFrame>
        <p:nvGraphicFramePr>
          <p:cNvPr id="4" name="Table 3"/>
          <p:cNvGraphicFramePr>
            <a:graphicFrameLocks noGrp="1"/>
          </p:cNvGraphicFramePr>
          <p:nvPr>
            <p:extLst>
              <p:ext uri="{D42A27DB-BD31-4B8C-83A1-F6EECF244321}">
                <p14:modId xmlns:p14="http://schemas.microsoft.com/office/powerpoint/2010/main" val="870998964"/>
              </p:ext>
            </p:extLst>
          </p:nvPr>
        </p:nvGraphicFramePr>
        <p:xfrm>
          <a:off x="964219" y="1791152"/>
          <a:ext cx="4694202" cy="1651000"/>
        </p:xfrm>
        <a:graphic>
          <a:graphicData uri="http://schemas.openxmlformats.org/drawingml/2006/table">
            <a:tbl>
              <a:tblPr firstRow="1" bandRow="1">
                <a:tableStyleId>{D113A9D2-9D6B-4929-AA2D-F23B5EE8CBE7}</a:tableStyleId>
              </a:tblPr>
              <a:tblGrid>
                <a:gridCol w="1221659">
                  <a:extLst>
                    <a:ext uri="{9D8B030D-6E8A-4147-A177-3AD203B41FA5}">
                      <a16:colId xmlns:a16="http://schemas.microsoft.com/office/drawing/2014/main" xmlns="" val="20000"/>
                    </a:ext>
                  </a:extLst>
                </a:gridCol>
                <a:gridCol w="1611086">
                  <a:extLst>
                    <a:ext uri="{9D8B030D-6E8A-4147-A177-3AD203B41FA5}">
                      <a16:colId xmlns:a16="http://schemas.microsoft.com/office/drawing/2014/main" xmlns="" val="20001"/>
                    </a:ext>
                  </a:extLst>
                </a:gridCol>
                <a:gridCol w="1861457">
                  <a:extLst>
                    <a:ext uri="{9D8B030D-6E8A-4147-A177-3AD203B41FA5}">
                      <a16:colId xmlns:a16="http://schemas.microsoft.com/office/drawing/2014/main" xmlns="" val="20002"/>
                    </a:ext>
                  </a:extLst>
                </a:gridCol>
              </a:tblGrid>
              <a:tr h="370840">
                <a:tc>
                  <a:txBody>
                    <a:bodyPr/>
                    <a:lstStyle/>
                    <a:p>
                      <a:endParaRPr lang="en-GB" dirty="0"/>
                    </a:p>
                  </a:txBody>
                  <a:tcPr/>
                </a:tc>
                <a:tc>
                  <a:txBody>
                    <a:bodyPr/>
                    <a:lstStyle/>
                    <a:p>
                      <a:r>
                        <a:rPr lang="en-GB" b="0" dirty="0"/>
                        <a:t>Positive</a:t>
                      </a:r>
                    </a:p>
                  </a:txBody>
                  <a:tcPr/>
                </a:tc>
                <a:tc>
                  <a:txBody>
                    <a:bodyPr/>
                    <a:lstStyle/>
                    <a:p>
                      <a:r>
                        <a:rPr lang="en-GB" b="0" dirty="0"/>
                        <a:t>Negative</a:t>
                      </a:r>
                    </a:p>
                  </a:txBody>
                  <a:tcPr/>
                </a:tc>
                <a:extLst>
                  <a:ext uri="{0D108BD9-81ED-4DB2-BD59-A6C34878D82A}">
                    <a16:rowId xmlns:a16="http://schemas.microsoft.com/office/drawing/2014/main" xmlns="" val="10000"/>
                  </a:ext>
                </a:extLst>
              </a:tr>
              <a:tr h="370840">
                <a:tc>
                  <a:txBody>
                    <a:bodyPr/>
                    <a:lstStyle/>
                    <a:p>
                      <a:r>
                        <a:rPr lang="en-GB" dirty="0"/>
                        <a:t>Positive</a:t>
                      </a:r>
                    </a:p>
                  </a:txBody>
                  <a:tcPr/>
                </a:tc>
                <a:tc>
                  <a:txBody>
                    <a:bodyPr/>
                    <a:lstStyle/>
                    <a:p>
                      <a:r>
                        <a:rPr lang="en-US" sz="1800" b="1" dirty="0">
                          <a:latin typeface="+mn-lt"/>
                          <a:cs typeface="+mn-cs"/>
                        </a:rPr>
                        <a:t>True Positive</a:t>
                      </a:r>
                      <a:br>
                        <a:rPr lang="en-US" sz="1800" b="1" dirty="0">
                          <a:latin typeface="+mn-lt"/>
                          <a:cs typeface="+mn-cs"/>
                        </a:rPr>
                      </a:br>
                      <a:r>
                        <a:rPr lang="en-US" sz="1800" b="1" dirty="0">
                          <a:latin typeface="+mn-lt"/>
                          <a:cs typeface="+mn-cs"/>
                        </a:rPr>
                        <a:t>(TP)</a:t>
                      </a:r>
                      <a:endParaRPr lang="en-GB" dirty="0"/>
                    </a:p>
                  </a:txBody>
                  <a:tcPr/>
                </a:tc>
                <a:tc>
                  <a:txBody>
                    <a:bodyPr/>
                    <a:lstStyle/>
                    <a:p>
                      <a:r>
                        <a:rPr lang="en-US" sz="1800" b="1" dirty="0">
                          <a:latin typeface="+mn-lt"/>
                          <a:cs typeface="+mn-cs"/>
                        </a:rPr>
                        <a:t>False Negative (FN)</a:t>
                      </a:r>
                      <a:endParaRPr lang="en-GB" dirty="0"/>
                    </a:p>
                  </a:txBody>
                  <a:tcPr/>
                </a:tc>
                <a:extLst>
                  <a:ext uri="{0D108BD9-81ED-4DB2-BD59-A6C34878D82A}">
                    <a16:rowId xmlns:a16="http://schemas.microsoft.com/office/drawing/2014/main" xmlns="" val="10001"/>
                  </a:ext>
                </a:extLst>
              </a:tr>
              <a:tr h="370840">
                <a:tc>
                  <a:txBody>
                    <a:bodyPr/>
                    <a:lstStyle/>
                    <a:p>
                      <a:r>
                        <a:rPr lang="en-GB" dirty="0"/>
                        <a:t>Negative</a:t>
                      </a:r>
                    </a:p>
                  </a:txBody>
                  <a:tcPr/>
                </a:tc>
                <a:tc>
                  <a:txBody>
                    <a:bodyPr/>
                    <a:lstStyle/>
                    <a:p>
                      <a:r>
                        <a:rPr lang="en-US" sz="1800" b="1" dirty="0">
                          <a:latin typeface="+mn-lt"/>
                          <a:cs typeface="+mn-cs"/>
                        </a:rPr>
                        <a:t>True Negative </a:t>
                      </a:r>
                      <a:br>
                        <a:rPr lang="en-US" sz="1800" b="1" dirty="0">
                          <a:latin typeface="+mn-lt"/>
                          <a:cs typeface="+mn-cs"/>
                        </a:rPr>
                      </a:br>
                      <a:r>
                        <a:rPr lang="en-US" sz="1800" b="1" dirty="0">
                          <a:latin typeface="+mn-lt"/>
                          <a:cs typeface="+mn-cs"/>
                        </a:rPr>
                        <a:t>(TN)</a:t>
                      </a:r>
                      <a:endParaRPr lang="en-GB" dirty="0"/>
                    </a:p>
                  </a:txBody>
                  <a:tcPr/>
                </a:tc>
                <a:tc>
                  <a:txBody>
                    <a:bodyPr/>
                    <a:lstStyle/>
                    <a:p>
                      <a:r>
                        <a:rPr lang="en-US" sz="1800" b="1" dirty="0">
                          <a:latin typeface="+mn-lt"/>
                          <a:cs typeface="+mn-cs"/>
                        </a:rPr>
                        <a:t>False Positive</a:t>
                      </a:r>
                      <a:br>
                        <a:rPr lang="en-US" sz="1800" b="1" dirty="0">
                          <a:latin typeface="+mn-lt"/>
                          <a:cs typeface="+mn-cs"/>
                        </a:rPr>
                      </a:br>
                      <a:r>
                        <a:rPr lang="en-US" sz="1800" b="1" dirty="0">
                          <a:latin typeface="+mn-lt"/>
                          <a:cs typeface="+mn-cs"/>
                        </a:rPr>
                        <a:t>(FP)</a:t>
                      </a:r>
                      <a:endParaRPr lang="en-GB" dirty="0"/>
                    </a:p>
                  </a:txBody>
                  <a:tcPr/>
                </a:tc>
                <a:extLst>
                  <a:ext uri="{0D108BD9-81ED-4DB2-BD59-A6C34878D82A}">
                    <a16:rowId xmlns:a16="http://schemas.microsoft.com/office/drawing/2014/main" xmlns="" val="10002"/>
                  </a:ext>
                </a:extLst>
              </a:tr>
            </a:tbl>
          </a:graphicData>
        </a:graphic>
      </p:graphicFrame>
      <p:sp>
        <p:nvSpPr>
          <p:cNvPr id="5" name="TextBox 4"/>
          <p:cNvSpPr txBox="1"/>
          <p:nvPr/>
        </p:nvSpPr>
        <p:spPr>
          <a:xfrm>
            <a:off x="2826953" y="1381931"/>
            <a:ext cx="1721126" cy="307777"/>
          </a:xfrm>
          <a:prstGeom prst="rect">
            <a:avLst/>
          </a:prstGeom>
          <a:noFill/>
        </p:spPr>
        <p:txBody>
          <a:bodyPr wrap="square" rtlCol="0">
            <a:spAutoFit/>
          </a:bodyPr>
          <a:lstStyle/>
          <a:p>
            <a:r>
              <a:rPr lang="en-GB" sz="1400" b="1" dirty="0">
                <a:solidFill>
                  <a:schemeClr val="tx1">
                    <a:lumMod val="75000"/>
                    <a:lumOff val="25000"/>
                  </a:schemeClr>
                </a:solidFill>
                <a:effectLst>
                  <a:outerShdw blurRad="38100" dist="38100" dir="2700000" algn="tl">
                    <a:srgbClr val="000000">
                      <a:alpha val="43137"/>
                    </a:srgbClr>
                  </a:outerShdw>
                </a:effectLst>
              </a:rPr>
              <a:t>Measured Values</a:t>
            </a:r>
          </a:p>
        </p:txBody>
      </p:sp>
      <p:sp>
        <p:nvSpPr>
          <p:cNvPr id="13" name="TextBox 12"/>
          <p:cNvSpPr txBox="1"/>
          <p:nvPr/>
        </p:nvSpPr>
        <p:spPr>
          <a:xfrm rot="16200000">
            <a:off x="-64630" y="2390640"/>
            <a:ext cx="1371606" cy="307777"/>
          </a:xfrm>
          <a:prstGeom prst="rect">
            <a:avLst/>
          </a:prstGeom>
          <a:noFill/>
        </p:spPr>
        <p:txBody>
          <a:bodyPr wrap="square" rtlCol="0">
            <a:spAutoFit/>
          </a:bodyPr>
          <a:lstStyle/>
          <a:p>
            <a:r>
              <a:rPr lang="en-GB" sz="1400" b="1" dirty="0">
                <a:solidFill>
                  <a:schemeClr val="tx1">
                    <a:lumMod val="75000"/>
                    <a:lumOff val="25000"/>
                  </a:schemeClr>
                </a:solidFill>
                <a:effectLst>
                  <a:outerShdw blurRad="38100" dist="38100" dir="2700000" algn="tl">
                    <a:srgbClr val="000000">
                      <a:alpha val="43137"/>
                    </a:srgbClr>
                  </a:outerShdw>
                </a:effectLst>
              </a:rPr>
              <a:t>Actual Values</a:t>
            </a:r>
          </a:p>
        </p:txBody>
      </p:sp>
    </p:spTree>
    <p:extLst>
      <p:ext uri="{BB962C8B-B14F-4D97-AF65-F5344CB8AC3E}">
        <p14:creationId xmlns:p14="http://schemas.microsoft.com/office/powerpoint/2010/main" val="3825144077"/>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2FCA2DD-510C-4657-B8A0-DD6BCAA48428}"/>
              </a:ext>
            </a:extLst>
          </p:cNvPr>
          <p:cNvSpPr>
            <a:spLocks noGrp="1"/>
          </p:cNvSpPr>
          <p:nvPr>
            <p:ph type="title"/>
          </p:nvPr>
        </p:nvSpPr>
        <p:spPr>
          <a:xfrm>
            <a:off x="598078" y="226899"/>
            <a:ext cx="10493395" cy="1143000"/>
          </a:xfrm>
        </p:spPr>
        <p:txBody>
          <a:bodyPr/>
          <a:lstStyle/>
          <a:p>
            <a:r>
              <a:rPr lang="en-US" altLang="zh-CN" sz="2800" dirty="0" smtClean="0"/>
              <a:t>Conventional </a:t>
            </a:r>
            <a:r>
              <a:rPr lang="en-US" altLang="zh-CN" sz="2800" dirty="0"/>
              <a:t>understanding of Missed Detection </a:t>
            </a:r>
            <a:r>
              <a:rPr lang="en-GB" sz="2800" dirty="0"/>
              <a:t>and </a:t>
            </a:r>
            <a:r>
              <a:rPr lang="en-US" sz="2800" dirty="0"/>
              <a:t>False Alarm</a:t>
            </a:r>
            <a:endParaRPr lang="zh-CN" altLang="en-US" sz="2800" dirty="0"/>
          </a:p>
        </p:txBody>
      </p:sp>
      <p:sp>
        <p:nvSpPr>
          <p:cNvPr id="22" name="矩形 21">
            <a:extLst>
              <a:ext uri="{FF2B5EF4-FFF2-40B4-BE49-F238E27FC236}">
                <a16:creationId xmlns:a16="http://schemas.microsoft.com/office/drawing/2014/main" xmlns="" id="{859BCF6C-ED23-4D78-8C6B-AED167DF28C9}"/>
              </a:ext>
            </a:extLst>
          </p:cNvPr>
          <p:cNvSpPr/>
          <p:nvPr/>
        </p:nvSpPr>
        <p:spPr bwMode="auto">
          <a:xfrm>
            <a:off x="2651927" y="1919975"/>
            <a:ext cx="2190936" cy="950614"/>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Arial" charset="0"/>
            </a:endParaRPr>
          </a:p>
        </p:txBody>
      </p:sp>
      <p:sp>
        <p:nvSpPr>
          <p:cNvPr id="23" name="矩形 22">
            <a:extLst>
              <a:ext uri="{FF2B5EF4-FFF2-40B4-BE49-F238E27FC236}">
                <a16:creationId xmlns:a16="http://schemas.microsoft.com/office/drawing/2014/main" xmlns="" id="{760090B3-9FE0-4B98-899D-19FD57E0DCA1}"/>
              </a:ext>
            </a:extLst>
          </p:cNvPr>
          <p:cNvSpPr/>
          <p:nvPr/>
        </p:nvSpPr>
        <p:spPr bwMode="auto">
          <a:xfrm>
            <a:off x="4842863" y="1919974"/>
            <a:ext cx="2190936" cy="950614"/>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Arial" charset="0"/>
            </a:endParaRPr>
          </a:p>
        </p:txBody>
      </p:sp>
      <p:sp>
        <p:nvSpPr>
          <p:cNvPr id="24" name="椭圆 23">
            <a:extLst>
              <a:ext uri="{FF2B5EF4-FFF2-40B4-BE49-F238E27FC236}">
                <a16:creationId xmlns:a16="http://schemas.microsoft.com/office/drawing/2014/main" xmlns="" id="{C2D2BE9A-10B6-464E-8D22-257F128ED2AF}"/>
              </a:ext>
            </a:extLst>
          </p:cNvPr>
          <p:cNvSpPr/>
          <p:nvPr/>
        </p:nvSpPr>
        <p:spPr bwMode="auto">
          <a:xfrm>
            <a:off x="3158921" y="2166194"/>
            <a:ext cx="126749" cy="126749"/>
          </a:xfrm>
          <a:prstGeom prst="ellipse">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Arial" charset="0"/>
            </a:endParaRPr>
          </a:p>
        </p:txBody>
      </p:sp>
      <p:sp>
        <p:nvSpPr>
          <p:cNvPr id="25" name="椭圆 24">
            <a:extLst>
              <a:ext uri="{FF2B5EF4-FFF2-40B4-BE49-F238E27FC236}">
                <a16:creationId xmlns:a16="http://schemas.microsoft.com/office/drawing/2014/main" xmlns="" id="{6C5C0729-5874-43DC-A146-F5763ABAFDC6}"/>
              </a:ext>
            </a:extLst>
          </p:cNvPr>
          <p:cNvSpPr/>
          <p:nvPr/>
        </p:nvSpPr>
        <p:spPr bwMode="auto">
          <a:xfrm>
            <a:off x="3184572" y="2555357"/>
            <a:ext cx="126749" cy="126749"/>
          </a:xfrm>
          <a:prstGeom prst="ellipse">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Arial" charset="0"/>
            </a:endParaRPr>
          </a:p>
        </p:txBody>
      </p:sp>
      <p:sp>
        <p:nvSpPr>
          <p:cNvPr id="26" name="椭圆 25">
            <a:extLst>
              <a:ext uri="{FF2B5EF4-FFF2-40B4-BE49-F238E27FC236}">
                <a16:creationId xmlns:a16="http://schemas.microsoft.com/office/drawing/2014/main" xmlns="" id="{E80E130A-4B7D-4DB9-AE87-48BABB656718}"/>
              </a:ext>
            </a:extLst>
          </p:cNvPr>
          <p:cNvSpPr/>
          <p:nvPr/>
        </p:nvSpPr>
        <p:spPr bwMode="auto">
          <a:xfrm>
            <a:off x="3620646" y="2292943"/>
            <a:ext cx="126749" cy="126749"/>
          </a:xfrm>
          <a:prstGeom prst="ellipse">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Arial" charset="0"/>
            </a:endParaRPr>
          </a:p>
        </p:txBody>
      </p:sp>
      <p:sp>
        <p:nvSpPr>
          <p:cNvPr id="27" name="椭圆 26">
            <a:extLst>
              <a:ext uri="{FF2B5EF4-FFF2-40B4-BE49-F238E27FC236}">
                <a16:creationId xmlns:a16="http://schemas.microsoft.com/office/drawing/2014/main" xmlns="" id="{DC9F5259-41EE-4274-9C3F-0C88B54B4724}"/>
              </a:ext>
            </a:extLst>
          </p:cNvPr>
          <p:cNvSpPr/>
          <p:nvPr/>
        </p:nvSpPr>
        <p:spPr bwMode="auto">
          <a:xfrm>
            <a:off x="5781402" y="2138851"/>
            <a:ext cx="126749" cy="12674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Arial" charset="0"/>
            </a:endParaRPr>
          </a:p>
        </p:txBody>
      </p:sp>
      <p:sp>
        <p:nvSpPr>
          <p:cNvPr id="28" name="椭圆 27">
            <a:extLst>
              <a:ext uri="{FF2B5EF4-FFF2-40B4-BE49-F238E27FC236}">
                <a16:creationId xmlns:a16="http://schemas.microsoft.com/office/drawing/2014/main" xmlns="" id="{681304DC-7F86-46C5-A6AF-76FFCBB83B5E}"/>
              </a:ext>
            </a:extLst>
          </p:cNvPr>
          <p:cNvSpPr/>
          <p:nvPr/>
        </p:nvSpPr>
        <p:spPr bwMode="auto">
          <a:xfrm>
            <a:off x="5171812" y="2318597"/>
            <a:ext cx="126749" cy="12674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Arial" charset="0"/>
            </a:endParaRPr>
          </a:p>
        </p:txBody>
      </p:sp>
      <p:sp>
        <p:nvSpPr>
          <p:cNvPr id="29" name="椭圆 28">
            <a:extLst>
              <a:ext uri="{FF2B5EF4-FFF2-40B4-BE49-F238E27FC236}">
                <a16:creationId xmlns:a16="http://schemas.microsoft.com/office/drawing/2014/main" xmlns="" id="{8AF30D5C-5B29-489C-B473-630FA268B3C7}"/>
              </a:ext>
            </a:extLst>
          </p:cNvPr>
          <p:cNvSpPr/>
          <p:nvPr/>
        </p:nvSpPr>
        <p:spPr bwMode="auto">
          <a:xfrm>
            <a:off x="5545259" y="2592329"/>
            <a:ext cx="126749" cy="12674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Arial" charset="0"/>
            </a:endParaRPr>
          </a:p>
        </p:txBody>
      </p:sp>
      <p:sp>
        <p:nvSpPr>
          <p:cNvPr id="30" name="椭圆 29">
            <a:extLst>
              <a:ext uri="{FF2B5EF4-FFF2-40B4-BE49-F238E27FC236}">
                <a16:creationId xmlns:a16="http://schemas.microsoft.com/office/drawing/2014/main" xmlns="" id="{FDF92A1D-1914-41FB-92DF-9184AAA538DF}"/>
              </a:ext>
            </a:extLst>
          </p:cNvPr>
          <p:cNvSpPr/>
          <p:nvPr/>
        </p:nvSpPr>
        <p:spPr bwMode="auto">
          <a:xfrm>
            <a:off x="5324212" y="2470997"/>
            <a:ext cx="126749" cy="12674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Arial" charset="0"/>
            </a:endParaRPr>
          </a:p>
        </p:txBody>
      </p:sp>
      <p:sp>
        <p:nvSpPr>
          <p:cNvPr id="31" name="椭圆 30">
            <a:extLst>
              <a:ext uri="{FF2B5EF4-FFF2-40B4-BE49-F238E27FC236}">
                <a16:creationId xmlns:a16="http://schemas.microsoft.com/office/drawing/2014/main" xmlns="" id="{8A01D117-FA13-4ECF-92AB-4889ED82748E}"/>
              </a:ext>
            </a:extLst>
          </p:cNvPr>
          <p:cNvSpPr/>
          <p:nvPr/>
        </p:nvSpPr>
        <p:spPr bwMode="auto">
          <a:xfrm>
            <a:off x="6067345" y="2427207"/>
            <a:ext cx="126749" cy="12674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Arial" charset="0"/>
            </a:endParaRPr>
          </a:p>
        </p:txBody>
      </p:sp>
      <p:sp>
        <p:nvSpPr>
          <p:cNvPr id="32" name="文本框 31">
            <a:extLst>
              <a:ext uri="{FF2B5EF4-FFF2-40B4-BE49-F238E27FC236}">
                <a16:creationId xmlns:a16="http://schemas.microsoft.com/office/drawing/2014/main" xmlns="" id="{8A272459-E508-4A01-A7D8-ABEBC8C80CED}"/>
              </a:ext>
            </a:extLst>
          </p:cNvPr>
          <p:cNvSpPr txBox="1"/>
          <p:nvPr/>
        </p:nvSpPr>
        <p:spPr>
          <a:xfrm>
            <a:off x="3385255" y="1610378"/>
            <a:ext cx="1457608" cy="276999"/>
          </a:xfrm>
          <a:prstGeom prst="rect">
            <a:avLst/>
          </a:prstGeom>
          <a:noFill/>
        </p:spPr>
        <p:txBody>
          <a:bodyPr wrap="square" rtlCol="0">
            <a:spAutoFit/>
          </a:bodyPr>
          <a:lstStyle/>
          <a:p>
            <a:r>
              <a:rPr lang="en-US" altLang="zh-CN" sz="1200" dirty="0"/>
              <a:t>Truth = positive</a:t>
            </a:r>
            <a:endParaRPr lang="zh-CN" altLang="en-US" sz="1200" dirty="0"/>
          </a:p>
        </p:txBody>
      </p:sp>
      <p:sp>
        <p:nvSpPr>
          <p:cNvPr id="34" name="文本框 33">
            <a:extLst>
              <a:ext uri="{FF2B5EF4-FFF2-40B4-BE49-F238E27FC236}">
                <a16:creationId xmlns:a16="http://schemas.microsoft.com/office/drawing/2014/main" xmlns="" id="{36911EA0-4D08-4CBF-9D9B-6B8FE4E6D496}"/>
              </a:ext>
            </a:extLst>
          </p:cNvPr>
          <p:cNvSpPr txBox="1"/>
          <p:nvPr/>
        </p:nvSpPr>
        <p:spPr>
          <a:xfrm>
            <a:off x="5401915" y="1631775"/>
            <a:ext cx="1457608" cy="276999"/>
          </a:xfrm>
          <a:prstGeom prst="rect">
            <a:avLst/>
          </a:prstGeom>
          <a:noFill/>
        </p:spPr>
        <p:txBody>
          <a:bodyPr wrap="square" rtlCol="0">
            <a:spAutoFit/>
          </a:bodyPr>
          <a:lstStyle/>
          <a:p>
            <a:r>
              <a:rPr lang="en-US" altLang="zh-CN" sz="1200" dirty="0"/>
              <a:t>Truth = negative</a:t>
            </a:r>
            <a:endParaRPr lang="zh-CN" altLang="en-US" sz="1200" dirty="0"/>
          </a:p>
        </p:txBody>
      </p:sp>
      <p:sp>
        <p:nvSpPr>
          <p:cNvPr id="35" name="椭圆 34">
            <a:extLst>
              <a:ext uri="{FF2B5EF4-FFF2-40B4-BE49-F238E27FC236}">
                <a16:creationId xmlns:a16="http://schemas.microsoft.com/office/drawing/2014/main" xmlns="" id="{981C3BAE-C0FC-4AA9-8393-3F7B850B29E1}"/>
              </a:ext>
            </a:extLst>
          </p:cNvPr>
          <p:cNvSpPr/>
          <p:nvPr/>
        </p:nvSpPr>
        <p:spPr bwMode="auto">
          <a:xfrm>
            <a:off x="2680552" y="3481514"/>
            <a:ext cx="126749" cy="126749"/>
          </a:xfrm>
          <a:prstGeom prst="ellipse">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Arial" charset="0"/>
            </a:endParaRPr>
          </a:p>
        </p:txBody>
      </p:sp>
      <p:sp>
        <p:nvSpPr>
          <p:cNvPr id="36" name="文本框 35">
            <a:extLst>
              <a:ext uri="{FF2B5EF4-FFF2-40B4-BE49-F238E27FC236}">
                <a16:creationId xmlns:a16="http://schemas.microsoft.com/office/drawing/2014/main" xmlns="" id="{4EE64521-BECE-48D9-B5DC-A57882460F83}"/>
              </a:ext>
            </a:extLst>
          </p:cNvPr>
          <p:cNvSpPr txBox="1"/>
          <p:nvPr/>
        </p:nvSpPr>
        <p:spPr>
          <a:xfrm>
            <a:off x="3134732" y="3429673"/>
            <a:ext cx="2994432" cy="276999"/>
          </a:xfrm>
          <a:prstGeom prst="rect">
            <a:avLst/>
          </a:prstGeom>
          <a:noFill/>
        </p:spPr>
        <p:txBody>
          <a:bodyPr wrap="square" rtlCol="0">
            <a:spAutoFit/>
          </a:bodyPr>
          <a:lstStyle/>
          <a:p>
            <a:r>
              <a:rPr lang="en-US" altLang="zh-CN" sz="1200" dirty="0" smtClean="0"/>
              <a:t>Measurement </a:t>
            </a:r>
            <a:r>
              <a:rPr lang="en-US" altLang="zh-CN" sz="1200" dirty="0"/>
              <a:t>= negative</a:t>
            </a:r>
            <a:endParaRPr lang="zh-CN" altLang="en-US" sz="1200" dirty="0"/>
          </a:p>
        </p:txBody>
      </p:sp>
      <p:sp>
        <p:nvSpPr>
          <p:cNvPr id="37" name="椭圆 36">
            <a:extLst>
              <a:ext uri="{FF2B5EF4-FFF2-40B4-BE49-F238E27FC236}">
                <a16:creationId xmlns:a16="http://schemas.microsoft.com/office/drawing/2014/main" xmlns="" id="{AF5203AB-6097-49CC-BCD3-804E272AAF50}"/>
              </a:ext>
            </a:extLst>
          </p:cNvPr>
          <p:cNvSpPr/>
          <p:nvPr/>
        </p:nvSpPr>
        <p:spPr bwMode="auto">
          <a:xfrm>
            <a:off x="2680552" y="3712374"/>
            <a:ext cx="126749" cy="12674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Arial" charset="0"/>
            </a:endParaRPr>
          </a:p>
        </p:txBody>
      </p:sp>
      <p:sp>
        <p:nvSpPr>
          <p:cNvPr id="38" name="文本框 37">
            <a:extLst>
              <a:ext uri="{FF2B5EF4-FFF2-40B4-BE49-F238E27FC236}">
                <a16:creationId xmlns:a16="http://schemas.microsoft.com/office/drawing/2014/main" xmlns="" id="{9C1890C7-FF8F-4B7F-96B4-B8392EEF2873}"/>
              </a:ext>
            </a:extLst>
          </p:cNvPr>
          <p:cNvSpPr txBox="1"/>
          <p:nvPr/>
        </p:nvSpPr>
        <p:spPr>
          <a:xfrm>
            <a:off x="3134732" y="3660533"/>
            <a:ext cx="3153625" cy="276999"/>
          </a:xfrm>
          <a:prstGeom prst="rect">
            <a:avLst/>
          </a:prstGeom>
          <a:noFill/>
        </p:spPr>
        <p:txBody>
          <a:bodyPr wrap="square" rtlCol="0">
            <a:spAutoFit/>
          </a:bodyPr>
          <a:lstStyle/>
          <a:p>
            <a:r>
              <a:rPr lang="en-US" altLang="zh-CN" sz="1200" dirty="0" smtClean="0"/>
              <a:t>Measurement  </a:t>
            </a:r>
            <a:r>
              <a:rPr lang="en-US" altLang="zh-CN" sz="1200" dirty="0"/>
              <a:t>= positive</a:t>
            </a:r>
            <a:endParaRPr lang="zh-CN" altLang="en-US" sz="1200" dirty="0"/>
          </a:p>
        </p:txBody>
      </p:sp>
      <p:cxnSp>
        <p:nvCxnSpPr>
          <p:cNvPr id="40" name="直接连接符 39">
            <a:extLst>
              <a:ext uri="{FF2B5EF4-FFF2-40B4-BE49-F238E27FC236}">
                <a16:creationId xmlns:a16="http://schemas.microsoft.com/office/drawing/2014/main" xmlns="" id="{80AAE688-0572-4A3F-A9D2-7EEB47A36A66}"/>
              </a:ext>
            </a:extLst>
          </p:cNvPr>
          <p:cNvCxnSpPr>
            <a:cxnSpLocks/>
          </p:cNvCxnSpPr>
          <p:nvPr/>
        </p:nvCxnSpPr>
        <p:spPr bwMode="auto">
          <a:xfrm>
            <a:off x="4838338" y="1494461"/>
            <a:ext cx="0" cy="171301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3" name="文本框 42">
            <a:extLst>
              <a:ext uri="{FF2B5EF4-FFF2-40B4-BE49-F238E27FC236}">
                <a16:creationId xmlns:a16="http://schemas.microsoft.com/office/drawing/2014/main" xmlns="" id="{B5E3D978-088D-4B9E-8EB1-3571B1AA5839}"/>
              </a:ext>
            </a:extLst>
          </p:cNvPr>
          <p:cNvSpPr txBox="1"/>
          <p:nvPr/>
        </p:nvSpPr>
        <p:spPr>
          <a:xfrm>
            <a:off x="1425930" y="4723513"/>
            <a:ext cx="1249376" cy="246221"/>
          </a:xfrm>
          <a:prstGeom prst="rect">
            <a:avLst/>
          </a:prstGeom>
          <a:noFill/>
        </p:spPr>
        <p:txBody>
          <a:bodyPr wrap="square" rtlCol="0">
            <a:spAutoFit/>
          </a:bodyPr>
          <a:lstStyle/>
          <a:p>
            <a:r>
              <a:rPr lang="en-US" altLang="zh-CN" dirty="0"/>
              <a:t>MD = </a:t>
            </a:r>
            <a:endParaRPr lang="zh-CN" altLang="en-US" dirty="0"/>
          </a:p>
        </p:txBody>
      </p:sp>
      <p:sp>
        <p:nvSpPr>
          <p:cNvPr id="44" name="矩形 43">
            <a:extLst>
              <a:ext uri="{FF2B5EF4-FFF2-40B4-BE49-F238E27FC236}">
                <a16:creationId xmlns:a16="http://schemas.microsoft.com/office/drawing/2014/main" xmlns="" id="{FF715D69-A576-4C2F-B9B7-012C2F944B01}"/>
              </a:ext>
            </a:extLst>
          </p:cNvPr>
          <p:cNvSpPr/>
          <p:nvPr/>
        </p:nvSpPr>
        <p:spPr bwMode="auto">
          <a:xfrm>
            <a:off x="2024967" y="4361374"/>
            <a:ext cx="2190936" cy="950614"/>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45" name="椭圆 44">
            <a:extLst>
              <a:ext uri="{FF2B5EF4-FFF2-40B4-BE49-F238E27FC236}">
                <a16:creationId xmlns:a16="http://schemas.microsoft.com/office/drawing/2014/main" xmlns="" id="{889DAA83-A835-4906-AFE1-CBC1998AA270}"/>
              </a:ext>
            </a:extLst>
          </p:cNvPr>
          <p:cNvSpPr/>
          <p:nvPr/>
        </p:nvSpPr>
        <p:spPr bwMode="auto">
          <a:xfrm>
            <a:off x="2531961" y="4607593"/>
            <a:ext cx="126749" cy="126749"/>
          </a:xfrm>
          <a:prstGeom prst="ellipse">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46" name="椭圆 45">
            <a:extLst>
              <a:ext uri="{FF2B5EF4-FFF2-40B4-BE49-F238E27FC236}">
                <a16:creationId xmlns:a16="http://schemas.microsoft.com/office/drawing/2014/main" xmlns="" id="{848D96F3-7BFC-4696-B911-AE1F052D47B5}"/>
              </a:ext>
            </a:extLst>
          </p:cNvPr>
          <p:cNvSpPr/>
          <p:nvPr/>
        </p:nvSpPr>
        <p:spPr bwMode="auto">
          <a:xfrm>
            <a:off x="2557612" y="4996756"/>
            <a:ext cx="126749" cy="126749"/>
          </a:xfrm>
          <a:prstGeom prst="ellipse">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47" name="椭圆 46">
            <a:extLst>
              <a:ext uri="{FF2B5EF4-FFF2-40B4-BE49-F238E27FC236}">
                <a16:creationId xmlns:a16="http://schemas.microsoft.com/office/drawing/2014/main" xmlns="" id="{EB20E9F1-83DF-4861-8187-CF592D7B95CF}"/>
              </a:ext>
            </a:extLst>
          </p:cNvPr>
          <p:cNvSpPr/>
          <p:nvPr/>
        </p:nvSpPr>
        <p:spPr bwMode="auto">
          <a:xfrm>
            <a:off x="2993686" y="4734342"/>
            <a:ext cx="126749" cy="126749"/>
          </a:xfrm>
          <a:prstGeom prst="ellipse">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48" name="文本框 47">
            <a:extLst>
              <a:ext uri="{FF2B5EF4-FFF2-40B4-BE49-F238E27FC236}">
                <a16:creationId xmlns:a16="http://schemas.microsoft.com/office/drawing/2014/main" xmlns="" id="{9AB33DD7-8066-466A-8A4E-FECD4294A830}"/>
              </a:ext>
            </a:extLst>
          </p:cNvPr>
          <p:cNvSpPr txBox="1"/>
          <p:nvPr/>
        </p:nvSpPr>
        <p:spPr>
          <a:xfrm>
            <a:off x="4516186" y="4713570"/>
            <a:ext cx="1249376" cy="246221"/>
          </a:xfrm>
          <a:prstGeom prst="rect">
            <a:avLst/>
          </a:prstGeom>
          <a:noFill/>
        </p:spPr>
        <p:txBody>
          <a:bodyPr wrap="square" rtlCol="0">
            <a:spAutoFit/>
          </a:bodyPr>
          <a:lstStyle/>
          <a:p>
            <a:r>
              <a:rPr lang="en-US" altLang="zh-CN" dirty="0"/>
              <a:t>FA = </a:t>
            </a:r>
            <a:endParaRPr lang="zh-CN" altLang="en-US" dirty="0"/>
          </a:p>
        </p:txBody>
      </p:sp>
      <p:sp>
        <p:nvSpPr>
          <p:cNvPr id="49" name="矩形 48">
            <a:extLst>
              <a:ext uri="{FF2B5EF4-FFF2-40B4-BE49-F238E27FC236}">
                <a16:creationId xmlns:a16="http://schemas.microsoft.com/office/drawing/2014/main" xmlns="" id="{D38DBF1C-07BC-437F-B320-DA230C4FA952}"/>
              </a:ext>
            </a:extLst>
          </p:cNvPr>
          <p:cNvSpPr/>
          <p:nvPr/>
        </p:nvSpPr>
        <p:spPr bwMode="auto">
          <a:xfrm>
            <a:off x="5035251" y="4358234"/>
            <a:ext cx="2190936" cy="950614"/>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50" name="椭圆 49">
            <a:extLst>
              <a:ext uri="{FF2B5EF4-FFF2-40B4-BE49-F238E27FC236}">
                <a16:creationId xmlns:a16="http://schemas.microsoft.com/office/drawing/2014/main" xmlns="" id="{5F38B6E1-1871-47E7-BA2F-C2271C5435AD}"/>
              </a:ext>
            </a:extLst>
          </p:cNvPr>
          <p:cNvSpPr/>
          <p:nvPr/>
        </p:nvSpPr>
        <p:spPr bwMode="auto">
          <a:xfrm>
            <a:off x="5973790" y="4577111"/>
            <a:ext cx="126749" cy="12674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51" name="椭圆 50">
            <a:extLst>
              <a:ext uri="{FF2B5EF4-FFF2-40B4-BE49-F238E27FC236}">
                <a16:creationId xmlns:a16="http://schemas.microsoft.com/office/drawing/2014/main" xmlns="" id="{A2CDEFA6-786E-4132-A795-5C5C0F6CDD51}"/>
              </a:ext>
            </a:extLst>
          </p:cNvPr>
          <p:cNvSpPr/>
          <p:nvPr/>
        </p:nvSpPr>
        <p:spPr bwMode="auto">
          <a:xfrm>
            <a:off x="5364200" y="4756857"/>
            <a:ext cx="126749" cy="12674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52" name="椭圆 51">
            <a:extLst>
              <a:ext uri="{FF2B5EF4-FFF2-40B4-BE49-F238E27FC236}">
                <a16:creationId xmlns:a16="http://schemas.microsoft.com/office/drawing/2014/main" xmlns="" id="{96CDE121-4A45-4283-8B70-7FF80AC03149}"/>
              </a:ext>
            </a:extLst>
          </p:cNvPr>
          <p:cNvSpPr/>
          <p:nvPr/>
        </p:nvSpPr>
        <p:spPr bwMode="auto">
          <a:xfrm>
            <a:off x="5737647" y="5030589"/>
            <a:ext cx="126749" cy="12674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53" name="椭圆 52">
            <a:extLst>
              <a:ext uri="{FF2B5EF4-FFF2-40B4-BE49-F238E27FC236}">
                <a16:creationId xmlns:a16="http://schemas.microsoft.com/office/drawing/2014/main" xmlns="" id="{9C251CE7-0E2C-4F11-84E8-AAF0271CA6AC}"/>
              </a:ext>
            </a:extLst>
          </p:cNvPr>
          <p:cNvSpPr/>
          <p:nvPr/>
        </p:nvSpPr>
        <p:spPr bwMode="auto">
          <a:xfrm>
            <a:off x="5516600" y="4909257"/>
            <a:ext cx="126749" cy="12674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54" name="椭圆 53">
            <a:extLst>
              <a:ext uri="{FF2B5EF4-FFF2-40B4-BE49-F238E27FC236}">
                <a16:creationId xmlns:a16="http://schemas.microsoft.com/office/drawing/2014/main" xmlns="" id="{2D5F7381-7228-40D5-90AC-6AE24D430BF1}"/>
              </a:ext>
            </a:extLst>
          </p:cNvPr>
          <p:cNvSpPr/>
          <p:nvPr/>
        </p:nvSpPr>
        <p:spPr bwMode="auto">
          <a:xfrm>
            <a:off x="6259733" y="4865467"/>
            <a:ext cx="126749" cy="12674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633421444"/>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Current definitions of TR 22.837 </a:t>
            </a:r>
            <a:endParaRPr lang="en-US" dirty="0"/>
          </a:p>
        </p:txBody>
      </p:sp>
      <p:sp>
        <p:nvSpPr>
          <p:cNvPr id="3" name="内容占位符 2"/>
          <p:cNvSpPr>
            <a:spLocks noGrp="1"/>
          </p:cNvSpPr>
          <p:nvPr>
            <p:ph idx="1"/>
          </p:nvPr>
        </p:nvSpPr>
        <p:spPr>
          <a:xfrm>
            <a:off x="447675" y="1292227"/>
            <a:ext cx="11184467" cy="1660523"/>
          </a:xfrm>
          <a:ln>
            <a:solidFill>
              <a:schemeClr val="tx1">
                <a:lumMod val="85000"/>
                <a:lumOff val="15000"/>
              </a:schemeClr>
            </a:solidFill>
          </a:ln>
        </p:spPr>
        <p:txBody>
          <a:bodyPr/>
          <a:lstStyle/>
          <a:p>
            <a:pPr marL="0" indent="0">
              <a:buNone/>
            </a:pPr>
            <a:r>
              <a:rPr lang="en-GB" sz="1600" b="1" dirty="0"/>
              <a:t>Missed detection probability</a:t>
            </a:r>
            <a:r>
              <a:rPr lang="en-GB" sz="1600" dirty="0"/>
              <a:t> denotes the ratio of missing event to acquire a sensing result </a:t>
            </a:r>
            <a:r>
              <a:rPr lang="en-GB" sz="1600" i="1" u="sng" dirty="0">
                <a:solidFill>
                  <a:srgbClr val="C00000"/>
                </a:solidFill>
              </a:rPr>
              <a:t>over all events</a:t>
            </a:r>
            <a:r>
              <a:rPr lang="en-GB" sz="1600" dirty="0"/>
              <a:t> during any predetermined period when the 5G system attempts to acquire a sensing result. It applies only to binary sensing results.</a:t>
            </a:r>
          </a:p>
          <a:p>
            <a:pPr marL="0" indent="0">
              <a:buNone/>
            </a:pPr>
            <a:endParaRPr lang="en-US" sz="1600" dirty="0"/>
          </a:p>
          <a:p>
            <a:pPr marL="0" indent="0">
              <a:buNone/>
            </a:pPr>
            <a:r>
              <a:rPr lang="en-GB" sz="1600" b="1" dirty="0"/>
              <a:t>False alarm probability </a:t>
            </a:r>
            <a:r>
              <a:rPr lang="en-GB" sz="1600" dirty="0"/>
              <a:t>denotes the ratio of detecting an event that does not represent the characteristics of a target object or environment </a:t>
            </a:r>
            <a:r>
              <a:rPr lang="en-GB" sz="1600" i="1" u="sng" dirty="0">
                <a:solidFill>
                  <a:srgbClr val="C00000"/>
                </a:solidFill>
              </a:rPr>
              <a:t>over all events </a:t>
            </a:r>
            <a:r>
              <a:rPr lang="en-GB" sz="1600" dirty="0"/>
              <a:t>during any predetermined period when the 5G system attempts to acquire a sensing result. It applies only to binary sensing results.</a:t>
            </a:r>
            <a:endParaRPr lang="en-US" sz="1600" dirty="0"/>
          </a:p>
          <a:p>
            <a:endParaRPr lang="en-US" sz="1600" dirty="0"/>
          </a:p>
        </p:txBody>
      </p:sp>
      <p:sp>
        <p:nvSpPr>
          <p:cNvPr id="4" name="文本框 3"/>
          <p:cNvSpPr txBox="1"/>
          <p:nvPr/>
        </p:nvSpPr>
        <p:spPr>
          <a:xfrm>
            <a:off x="0" y="3458894"/>
            <a:ext cx="12381443" cy="338554"/>
          </a:xfrm>
          <a:prstGeom prst="rect">
            <a:avLst/>
          </a:prstGeom>
          <a:noFill/>
        </p:spPr>
        <p:txBody>
          <a:bodyPr wrap="square" rtlCol="0">
            <a:spAutoFit/>
          </a:bodyPr>
          <a:lstStyle/>
          <a:p>
            <a:pPr marL="457200" indent="-457200">
              <a:spcBef>
                <a:spcPct val="20000"/>
              </a:spcBef>
              <a:buBlip>
                <a:blip r:embed="rId2"/>
              </a:buBlip>
            </a:pPr>
            <a:r>
              <a:rPr lang="en-US" altLang="zh-CN" sz="1600" dirty="0">
                <a:latin typeface="+mn-lt"/>
                <a:cs typeface="+mn-cs"/>
              </a:rPr>
              <a:t>The current definition of </a:t>
            </a:r>
            <a:r>
              <a:rPr lang="en-GB" altLang="zh-CN" sz="1600" dirty="0">
                <a:latin typeface="+mn-lt"/>
                <a:cs typeface="+mn-cs"/>
              </a:rPr>
              <a:t>m</a:t>
            </a:r>
            <a:r>
              <a:rPr lang="en-GB" sz="1600" dirty="0">
                <a:latin typeface="+mn-lt"/>
                <a:cs typeface="+mn-cs"/>
              </a:rPr>
              <a:t>issed detection probability </a:t>
            </a:r>
            <a:r>
              <a:rPr lang="en-US" sz="1600" dirty="0">
                <a:latin typeface="+mn-lt"/>
                <a:cs typeface="+mn-cs"/>
              </a:rPr>
              <a:t>specifies the probability of the missing event (false negative event) </a:t>
            </a:r>
            <a:r>
              <a:rPr lang="en-US" sz="1600" i="1" u="sng" dirty="0">
                <a:solidFill>
                  <a:srgbClr val="C00000"/>
                </a:solidFill>
                <a:latin typeface="+mn-lt"/>
                <a:cs typeface="+mn-cs"/>
              </a:rPr>
              <a:t>over </a:t>
            </a:r>
            <a:r>
              <a:rPr lang="en-GB" sz="1600" i="1" u="sng" dirty="0">
                <a:solidFill>
                  <a:srgbClr val="C00000"/>
                </a:solidFill>
                <a:latin typeface="+mn-lt"/>
                <a:cs typeface="+mn-cs"/>
              </a:rPr>
              <a:t>all events</a:t>
            </a:r>
            <a:r>
              <a:rPr lang="en-GB" sz="1600" dirty="0">
                <a:latin typeface="+mn-lt"/>
                <a:cs typeface="+mn-cs"/>
              </a:rPr>
              <a:t>:</a:t>
            </a:r>
            <a:r>
              <a:rPr lang="en-US" sz="1600" dirty="0">
                <a:latin typeface="+mn-lt"/>
                <a:cs typeface="+mn-cs"/>
              </a:rPr>
              <a:t> </a:t>
            </a:r>
          </a:p>
        </p:txBody>
      </p:sp>
      <mc:AlternateContent xmlns:mc="http://schemas.openxmlformats.org/markup-compatibility/2006" xmlns:a14="http://schemas.microsoft.com/office/drawing/2010/main">
        <mc:Choice Requires="a14">
          <p:sp>
            <p:nvSpPr>
              <p:cNvPr id="5" name="文本框 4"/>
              <p:cNvSpPr txBox="1"/>
              <p:nvPr/>
            </p:nvSpPr>
            <p:spPr>
              <a:xfrm>
                <a:off x="4461510" y="3900108"/>
                <a:ext cx="2606040" cy="499239"/>
              </a:xfrm>
              <a:prstGeom prst="rect">
                <a:avLst/>
              </a:prstGeom>
              <a:solidFill>
                <a:schemeClr val="accent6">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1400" i="1" smtClean="0">
                              <a:latin typeface="Cambria Math" panose="02040503050406030204" pitchFamily="18" charset="0"/>
                            </a:rPr>
                          </m:ctrlPr>
                        </m:fPr>
                        <m:num>
                          <m:r>
                            <a:rPr lang="en-US" sz="1400">
                              <a:latin typeface="Cambria Math" panose="02040503050406030204" pitchFamily="18" charset="0"/>
                            </a:rPr>
                            <m:t>𝐹𝑁</m:t>
                          </m:r>
                        </m:num>
                        <m:den>
                          <m:r>
                            <m:rPr>
                              <m:sty m:val="p"/>
                            </m:rPr>
                            <a:rPr lang="en-US" sz="1400" b="0" i="0" smtClean="0">
                              <a:latin typeface="Cambria Math" panose="02040503050406030204" pitchFamily="18" charset="0"/>
                            </a:rPr>
                            <m:t>TP</m:t>
                          </m:r>
                          <m:r>
                            <a:rPr lang="en-US" sz="1400" b="0" i="0" smtClean="0">
                              <a:latin typeface="Cambria Math" panose="02040503050406030204" pitchFamily="18" charset="0"/>
                            </a:rPr>
                            <m:t>+</m:t>
                          </m:r>
                          <m:r>
                            <m:rPr>
                              <m:sty m:val="p"/>
                            </m:rPr>
                            <a:rPr lang="en-US" sz="1400" b="0" i="0" smtClean="0">
                              <a:latin typeface="Cambria Math" panose="02040503050406030204" pitchFamily="18" charset="0"/>
                            </a:rPr>
                            <m:t>TN</m:t>
                          </m:r>
                          <m:r>
                            <a:rPr lang="en-US" sz="1400" b="0" i="0" smtClean="0">
                              <a:latin typeface="Cambria Math" panose="02040503050406030204" pitchFamily="18" charset="0"/>
                            </a:rPr>
                            <m:t>+</m:t>
                          </m:r>
                          <m:r>
                            <m:rPr>
                              <m:sty m:val="p"/>
                            </m:rPr>
                            <a:rPr lang="en-US" sz="1400" b="0" i="0" smtClean="0">
                              <a:latin typeface="Cambria Math" panose="02040503050406030204" pitchFamily="18" charset="0"/>
                            </a:rPr>
                            <m:t>FN</m:t>
                          </m:r>
                          <m:r>
                            <a:rPr lang="en-US" sz="1400" b="0" i="0" smtClean="0">
                              <a:latin typeface="Cambria Math" panose="02040503050406030204" pitchFamily="18" charset="0"/>
                            </a:rPr>
                            <m:t>+</m:t>
                          </m:r>
                          <m:r>
                            <m:rPr>
                              <m:sty m:val="p"/>
                            </m:rPr>
                            <a:rPr lang="en-US" sz="1400" b="0" i="0" smtClean="0">
                              <a:latin typeface="Cambria Math" panose="02040503050406030204" pitchFamily="18" charset="0"/>
                            </a:rPr>
                            <m:t>FP</m:t>
                          </m:r>
                        </m:den>
                      </m:f>
                    </m:oMath>
                  </m:oMathPara>
                </a14:m>
                <a:endParaRPr lang="en-US" sz="1400" dirty="0"/>
              </a:p>
            </p:txBody>
          </p:sp>
        </mc:Choice>
        <mc:Fallback xmlns="">
          <p:sp>
            <p:nvSpPr>
              <p:cNvPr id="5" name="文本框 4"/>
              <p:cNvSpPr txBox="1">
                <a:spLocks noRot="1" noChangeAspect="1" noMove="1" noResize="1" noEditPoints="1" noAdjustHandles="1" noChangeArrowheads="1" noChangeShapeType="1" noTextEdit="1"/>
              </p:cNvSpPr>
              <p:nvPr/>
            </p:nvSpPr>
            <p:spPr>
              <a:xfrm>
                <a:off x="4461510" y="3900108"/>
                <a:ext cx="2606040" cy="499239"/>
              </a:xfrm>
              <a:prstGeom prst="rect">
                <a:avLst/>
              </a:prstGeom>
              <a:blipFill rotWithShape="0">
                <a:blip r:embed="rId3"/>
                <a:stretch>
                  <a:fillRect b="-1220"/>
                </a:stretch>
              </a:blipFill>
            </p:spPr>
            <p:txBody>
              <a:bodyPr/>
              <a:lstStyle/>
              <a:p>
                <a:r>
                  <a:rPr lang="en-US">
                    <a:noFill/>
                  </a:rPr>
                  <a:t> </a:t>
                </a:r>
              </a:p>
            </p:txBody>
          </p:sp>
        </mc:Fallback>
      </mc:AlternateContent>
      <p:sp>
        <p:nvSpPr>
          <p:cNvPr id="7" name="文本框 6"/>
          <p:cNvSpPr txBox="1"/>
          <p:nvPr/>
        </p:nvSpPr>
        <p:spPr>
          <a:xfrm>
            <a:off x="0" y="4603834"/>
            <a:ext cx="11811001" cy="338554"/>
          </a:xfrm>
          <a:prstGeom prst="rect">
            <a:avLst/>
          </a:prstGeom>
          <a:noFill/>
        </p:spPr>
        <p:txBody>
          <a:bodyPr wrap="square" rtlCol="0">
            <a:spAutoFit/>
          </a:bodyPr>
          <a:lstStyle>
            <a:defPPr>
              <a:defRPr lang="en-GB"/>
            </a:defPPr>
            <a:lvl1pPr>
              <a:defRPr sz="1400"/>
            </a:lvl1pPr>
          </a:lstStyle>
          <a:p>
            <a:pPr marL="457200" indent="-457200">
              <a:spcBef>
                <a:spcPct val="20000"/>
              </a:spcBef>
              <a:buBlip>
                <a:blip r:embed="rId2"/>
              </a:buBlip>
            </a:pPr>
            <a:r>
              <a:rPr lang="en-US" altLang="zh-CN" sz="1600" dirty="0">
                <a:latin typeface="+mn-lt"/>
                <a:cs typeface="+mn-cs"/>
              </a:rPr>
              <a:t>The current definition of </a:t>
            </a:r>
            <a:r>
              <a:rPr lang="en-GB" altLang="zh-CN" sz="1600" dirty="0">
                <a:latin typeface="+mn-lt"/>
                <a:cs typeface="+mn-cs"/>
              </a:rPr>
              <a:t>f</a:t>
            </a:r>
            <a:r>
              <a:rPr lang="en-GB" sz="1600" dirty="0">
                <a:latin typeface="+mn-lt"/>
                <a:cs typeface="+mn-cs"/>
              </a:rPr>
              <a:t>alse alarm probability </a:t>
            </a:r>
            <a:r>
              <a:rPr lang="en-US" sz="1600" dirty="0">
                <a:latin typeface="+mn-lt"/>
                <a:cs typeface="+mn-cs"/>
              </a:rPr>
              <a:t>specifies the probability of the false positive event </a:t>
            </a:r>
            <a:r>
              <a:rPr lang="en-US" sz="1600" i="1" u="sng" dirty="0">
                <a:solidFill>
                  <a:srgbClr val="C00000"/>
                </a:solidFill>
                <a:latin typeface="+mn-lt"/>
                <a:cs typeface="+mn-cs"/>
              </a:rPr>
              <a:t>over </a:t>
            </a:r>
            <a:r>
              <a:rPr lang="en-GB" sz="1600" i="1" u="sng" dirty="0">
                <a:solidFill>
                  <a:srgbClr val="C00000"/>
                </a:solidFill>
                <a:latin typeface="+mn-lt"/>
                <a:cs typeface="+mn-cs"/>
              </a:rPr>
              <a:t>all events:</a:t>
            </a:r>
            <a:r>
              <a:rPr lang="en-US" sz="1600" i="1" u="sng" dirty="0">
                <a:solidFill>
                  <a:srgbClr val="C00000"/>
                </a:solidFill>
                <a:latin typeface="+mn-lt"/>
                <a:cs typeface="+mn-cs"/>
              </a:rPr>
              <a:t> </a:t>
            </a:r>
          </a:p>
        </p:txBody>
      </p:sp>
      <mc:AlternateContent xmlns:mc="http://schemas.openxmlformats.org/markup-compatibility/2006" xmlns:a14="http://schemas.microsoft.com/office/drawing/2010/main">
        <mc:Choice Requires="a14">
          <p:sp>
            <p:nvSpPr>
              <p:cNvPr id="8" name="文本框 7"/>
              <p:cNvSpPr txBox="1"/>
              <p:nvPr/>
            </p:nvSpPr>
            <p:spPr>
              <a:xfrm>
                <a:off x="4461510" y="5116098"/>
                <a:ext cx="2520316" cy="499239"/>
              </a:xfrm>
              <a:prstGeom prst="rect">
                <a:avLst/>
              </a:prstGeom>
              <a:solidFill>
                <a:schemeClr val="accent6">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1400" i="1" smtClean="0">
                              <a:latin typeface="Cambria Math" panose="02040503050406030204" pitchFamily="18" charset="0"/>
                            </a:rPr>
                          </m:ctrlPr>
                        </m:fPr>
                        <m:num>
                          <m:r>
                            <a:rPr lang="en-US" sz="1400">
                              <a:latin typeface="Cambria Math" panose="02040503050406030204" pitchFamily="18" charset="0"/>
                            </a:rPr>
                            <m:t>𝐹</m:t>
                          </m:r>
                          <m:r>
                            <a:rPr lang="en-US" sz="1400" b="0" i="1" smtClean="0">
                              <a:latin typeface="Cambria Math" panose="02040503050406030204" pitchFamily="18" charset="0"/>
                            </a:rPr>
                            <m:t>𝑃</m:t>
                          </m:r>
                        </m:num>
                        <m:den>
                          <m:r>
                            <m:rPr>
                              <m:sty m:val="p"/>
                            </m:rPr>
                            <a:rPr lang="en-US" sz="1400" b="0" i="0" smtClean="0">
                              <a:latin typeface="Cambria Math" panose="02040503050406030204" pitchFamily="18" charset="0"/>
                            </a:rPr>
                            <m:t>TP</m:t>
                          </m:r>
                          <m:r>
                            <a:rPr lang="en-US" sz="1400" b="0" i="0" smtClean="0">
                              <a:latin typeface="Cambria Math" panose="02040503050406030204" pitchFamily="18" charset="0"/>
                            </a:rPr>
                            <m:t>+</m:t>
                          </m:r>
                          <m:r>
                            <m:rPr>
                              <m:sty m:val="p"/>
                            </m:rPr>
                            <a:rPr lang="en-US" sz="1400" b="0" i="0" smtClean="0">
                              <a:latin typeface="Cambria Math" panose="02040503050406030204" pitchFamily="18" charset="0"/>
                            </a:rPr>
                            <m:t>TN</m:t>
                          </m:r>
                          <m:r>
                            <a:rPr lang="en-US" sz="1400" b="0" i="0" smtClean="0">
                              <a:latin typeface="Cambria Math" panose="02040503050406030204" pitchFamily="18" charset="0"/>
                            </a:rPr>
                            <m:t>+</m:t>
                          </m:r>
                          <m:r>
                            <m:rPr>
                              <m:sty m:val="p"/>
                            </m:rPr>
                            <a:rPr lang="en-US" sz="1400" b="0" i="0" smtClean="0">
                              <a:latin typeface="Cambria Math" panose="02040503050406030204" pitchFamily="18" charset="0"/>
                            </a:rPr>
                            <m:t>FN</m:t>
                          </m:r>
                          <m:r>
                            <a:rPr lang="en-US" sz="1400" b="0" i="0" smtClean="0">
                              <a:latin typeface="Cambria Math" panose="02040503050406030204" pitchFamily="18" charset="0"/>
                            </a:rPr>
                            <m:t>+</m:t>
                          </m:r>
                          <m:r>
                            <m:rPr>
                              <m:sty m:val="p"/>
                            </m:rPr>
                            <a:rPr lang="en-US" sz="1400" b="0" i="0" smtClean="0">
                              <a:latin typeface="Cambria Math" panose="02040503050406030204" pitchFamily="18" charset="0"/>
                            </a:rPr>
                            <m:t>FP</m:t>
                          </m:r>
                        </m:den>
                      </m:f>
                    </m:oMath>
                  </m:oMathPara>
                </a14:m>
                <a:endParaRPr lang="en-US" sz="1400" dirty="0"/>
              </a:p>
            </p:txBody>
          </p:sp>
        </mc:Choice>
        <mc:Fallback xmlns="">
          <p:sp>
            <p:nvSpPr>
              <p:cNvPr id="8" name="文本框 7"/>
              <p:cNvSpPr txBox="1">
                <a:spLocks noRot="1" noChangeAspect="1" noMove="1" noResize="1" noEditPoints="1" noAdjustHandles="1" noChangeArrowheads="1" noChangeShapeType="1" noTextEdit="1"/>
              </p:cNvSpPr>
              <p:nvPr/>
            </p:nvSpPr>
            <p:spPr>
              <a:xfrm>
                <a:off x="4461510" y="5116098"/>
                <a:ext cx="2520316" cy="499239"/>
              </a:xfrm>
              <a:prstGeom prst="rect">
                <a:avLst/>
              </a:prstGeom>
              <a:blipFill rotWithShape="0">
                <a:blip r:embed="rId4"/>
                <a:stretch>
                  <a:fillRect b="-1220"/>
                </a:stretch>
              </a:blipFill>
            </p:spPr>
            <p:txBody>
              <a:bodyPr/>
              <a:lstStyle/>
              <a:p>
                <a:r>
                  <a:rPr lang="en-US">
                    <a:noFill/>
                  </a:rPr>
                  <a:t> </a:t>
                </a:r>
              </a:p>
            </p:txBody>
          </p:sp>
        </mc:Fallback>
      </mc:AlternateContent>
    </p:spTree>
    <p:extLst>
      <p:ext uri="{BB962C8B-B14F-4D97-AF65-F5344CB8AC3E}">
        <p14:creationId xmlns:p14="http://schemas.microsoft.com/office/powerpoint/2010/main" val="86312036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Discussions </a:t>
            </a:r>
          </a:p>
        </p:txBody>
      </p:sp>
      <p:sp>
        <p:nvSpPr>
          <p:cNvPr id="5" name="文本框 4"/>
          <p:cNvSpPr txBox="1"/>
          <p:nvPr/>
        </p:nvSpPr>
        <p:spPr>
          <a:xfrm>
            <a:off x="460829" y="2251553"/>
            <a:ext cx="5112227" cy="600164"/>
          </a:xfrm>
          <a:prstGeom prst="rect">
            <a:avLst/>
          </a:prstGeom>
          <a:solidFill>
            <a:schemeClr val="accent3">
              <a:lumMod val="40000"/>
              <a:lumOff val="60000"/>
            </a:schemeClr>
          </a:solidFill>
        </p:spPr>
        <p:txBody>
          <a:bodyPr wrap="square" rtlCol="0">
            <a:spAutoFit/>
          </a:bodyPr>
          <a:lstStyle>
            <a:defPPr>
              <a:defRPr lang="en-GB"/>
            </a:defPPr>
            <a:lvl1pPr>
              <a:defRPr sz="1100"/>
            </a:lvl1pPr>
          </a:lstStyle>
          <a:p>
            <a:endParaRPr lang="en-GB" dirty="0"/>
          </a:p>
          <a:p>
            <a:r>
              <a:rPr lang="en-GB" dirty="0"/>
              <a:t>  Missed detection rate</a:t>
            </a:r>
          </a:p>
          <a:p>
            <a:endParaRPr lang="en-US" dirty="0"/>
          </a:p>
        </p:txBody>
      </p:sp>
      <mc:AlternateContent xmlns:mc="http://schemas.openxmlformats.org/markup-compatibility/2006" xmlns:a14="http://schemas.microsoft.com/office/drawing/2010/main">
        <mc:Choice Requires="a14">
          <p:sp>
            <p:nvSpPr>
              <p:cNvPr id="6" name="文本框 5"/>
              <p:cNvSpPr txBox="1"/>
              <p:nvPr/>
            </p:nvSpPr>
            <p:spPr>
              <a:xfrm>
                <a:off x="1963004" y="2301570"/>
                <a:ext cx="3552825" cy="476862"/>
              </a:xfrm>
              <a:prstGeom prst="rect">
                <a:avLst/>
              </a:prstGeom>
              <a:solidFill>
                <a:schemeClr val="accent3">
                  <a:lumMod val="40000"/>
                  <a:lumOff val="6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altLang="zh-CN" sz="1200" i="1">
                          <a:latin typeface="Cambria Math" panose="02040503050406030204" pitchFamily="18" charset="0"/>
                          <a:ea typeface="Cambria Math" panose="02040503050406030204" pitchFamily="18" charset="0"/>
                        </a:rPr>
                        <m:t>=</m:t>
                      </m:r>
                      <m:f>
                        <m:fPr>
                          <m:ctrlPr>
                            <a:rPr lang="en-US" sz="1200" i="1">
                              <a:latin typeface="Cambria Math" panose="02040503050406030204" pitchFamily="18" charset="0"/>
                            </a:rPr>
                          </m:ctrlPr>
                        </m:fPr>
                        <m:num>
                          <m:r>
                            <m:rPr>
                              <m:nor/>
                            </m:rPr>
                            <a:rPr lang="en-US" sz="1200"/>
                            <m:t> </m:t>
                          </m:r>
                          <m:r>
                            <m:rPr>
                              <m:nor/>
                            </m:rPr>
                            <a:rPr lang="en-US" sz="1200"/>
                            <m:t>the</m:t>
                          </m:r>
                          <m:r>
                            <m:rPr>
                              <m:nor/>
                            </m:rPr>
                            <a:rPr lang="en-US" sz="1200"/>
                            <m:t> </m:t>
                          </m:r>
                          <m:r>
                            <m:rPr>
                              <m:nor/>
                            </m:rPr>
                            <a:rPr lang="en-US" sz="1200"/>
                            <m:t>number</m:t>
                          </m:r>
                          <m:r>
                            <m:rPr>
                              <m:nor/>
                            </m:rPr>
                            <a:rPr lang="en-US" sz="1200"/>
                            <m:t> </m:t>
                          </m:r>
                          <m:r>
                            <m:rPr>
                              <m:nor/>
                            </m:rPr>
                            <a:rPr lang="en-US" sz="1200"/>
                            <m:t>of</m:t>
                          </m:r>
                          <m:r>
                            <m:rPr>
                              <m:nor/>
                            </m:rPr>
                            <a:rPr lang="en-US" sz="1200"/>
                            <m:t> </m:t>
                          </m:r>
                          <m:r>
                            <m:rPr>
                              <m:nor/>
                            </m:rPr>
                            <a:rPr lang="en-US" sz="1200"/>
                            <m:t>false</m:t>
                          </m:r>
                          <m:r>
                            <m:rPr>
                              <m:nor/>
                            </m:rPr>
                            <a:rPr lang="en-US" sz="1200"/>
                            <m:t> </m:t>
                          </m:r>
                          <m:r>
                            <m:rPr>
                              <m:nor/>
                            </m:rPr>
                            <a:rPr lang="en-US" sz="1200"/>
                            <m:t>negatives</m:t>
                          </m:r>
                        </m:num>
                        <m:den>
                          <m:r>
                            <m:rPr>
                              <m:nor/>
                            </m:rPr>
                            <a:rPr lang="en-US" sz="1200"/>
                            <m:t>the</m:t>
                          </m:r>
                          <m:r>
                            <m:rPr>
                              <m:nor/>
                            </m:rPr>
                            <a:rPr lang="en-US" sz="1200"/>
                            <m:t> </m:t>
                          </m:r>
                          <m:r>
                            <m:rPr>
                              <m:nor/>
                            </m:rPr>
                            <a:rPr lang="en-US" sz="1200"/>
                            <m:t>total</m:t>
                          </m:r>
                          <m:r>
                            <m:rPr>
                              <m:nor/>
                            </m:rPr>
                            <a:rPr lang="en-US" sz="1200"/>
                            <m:t> </m:t>
                          </m:r>
                          <m:r>
                            <m:rPr>
                              <m:nor/>
                            </m:rPr>
                            <a:rPr lang="en-US" sz="1200"/>
                            <m:t>number</m:t>
                          </m:r>
                          <m:r>
                            <m:rPr>
                              <m:nor/>
                            </m:rPr>
                            <a:rPr lang="en-US" sz="1200"/>
                            <m:t> </m:t>
                          </m:r>
                          <m:r>
                            <m:rPr>
                              <m:nor/>
                            </m:rPr>
                            <a:rPr lang="en-US" sz="1200"/>
                            <m:t>of</m:t>
                          </m:r>
                          <m:r>
                            <m:rPr>
                              <m:nor/>
                            </m:rPr>
                            <a:rPr lang="en-US" sz="1200"/>
                            <m:t> </m:t>
                          </m:r>
                          <m:r>
                            <m:rPr>
                              <m:nor/>
                            </m:rPr>
                            <a:rPr lang="en-US" sz="1200"/>
                            <m:t>positives</m:t>
                          </m:r>
                        </m:den>
                      </m:f>
                      <m:r>
                        <a:rPr lang="en-US" sz="1200">
                          <a:latin typeface="Cambria Math" panose="02040503050406030204" pitchFamily="18" charset="0"/>
                        </a:rPr>
                        <m:t>=</m:t>
                      </m:r>
                      <m:f>
                        <m:fPr>
                          <m:ctrlPr>
                            <a:rPr lang="en-US" sz="1200" i="1">
                              <a:latin typeface="Cambria Math" panose="02040503050406030204" pitchFamily="18" charset="0"/>
                            </a:rPr>
                          </m:ctrlPr>
                        </m:fPr>
                        <m:num>
                          <m:r>
                            <a:rPr lang="en-US" sz="1200">
                              <a:latin typeface="Cambria Math" panose="02040503050406030204" pitchFamily="18" charset="0"/>
                            </a:rPr>
                            <m:t>𝐹𝑁</m:t>
                          </m:r>
                        </m:num>
                        <m:den>
                          <m:r>
                            <a:rPr lang="en-US" sz="1200">
                              <a:latin typeface="Cambria Math" panose="02040503050406030204" pitchFamily="18" charset="0"/>
                            </a:rPr>
                            <m:t>𝐹𝑁</m:t>
                          </m:r>
                          <m:r>
                            <a:rPr lang="en-US" sz="1200">
                              <a:latin typeface="Cambria Math" panose="02040503050406030204" pitchFamily="18" charset="0"/>
                            </a:rPr>
                            <m:t>+</m:t>
                          </m:r>
                          <m:r>
                            <a:rPr lang="en-US" sz="1200">
                              <a:latin typeface="Cambria Math" panose="02040503050406030204" pitchFamily="18" charset="0"/>
                            </a:rPr>
                            <m:t>𝑇𝑃</m:t>
                          </m:r>
                        </m:den>
                      </m:f>
                    </m:oMath>
                  </m:oMathPara>
                </a14:m>
                <a:endParaRPr lang="en-US" sz="1200" dirty="0"/>
              </a:p>
            </p:txBody>
          </p:sp>
        </mc:Choice>
        <mc:Fallback xmlns="">
          <p:sp>
            <p:nvSpPr>
              <p:cNvPr id="6" name="文本框 5"/>
              <p:cNvSpPr txBox="1">
                <a:spLocks noRot="1" noChangeAspect="1" noMove="1" noResize="1" noEditPoints="1" noAdjustHandles="1" noChangeArrowheads="1" noChangeShapeType="1" noTextEdit="1"/>
              </p:cNvSpPr>
              <p:nvPr/>
            </p:nvSpPr>
            <p:spPr>
              <a:xfrm>
                <a:off x="1963004" y="2301570"/>
                <a:ext cx="3552825" cy="476862"/>
              </a:xfrm>
              <a:prstGeom prst="rect">
                <a:avLst/>
              </a:prstGeom>
              <a:blipFill rotWithShape="0">
                <a:blip r:embed="rId2"/>
                <a:stretch>
                  <a:fillRect b="-5128"/>
                </a:stretch>
              </a:blipFill>
            </p:spPr>
            <p:txBody>
              <a:bodyPr/>
              <a:lstStyle/>
              <a:p>
                <a:r>
                  <a:rPr lang="en-US">
                    <a:noFill/>
                  </a:rPr>
                  <a:t> </a:t>
                </a:r>
              </a:p>
            </p:txBody>
          </p:sp>
        </mc:Fallback>
      </mc:AlternateContent>
      <p:sp>
        <p:nvSpPr>
          <p:cNvPr id="7" name="文本框 6"/>
          <p:cNvSpPr txBox="1"/>
          <p:nvPr/>
        </p:nvSpPr>
        <p:spPr>
          <a:xfrm>
            <a:off x="460829" y="3046804"/>
            <a:ext cx="5118812" cy="600164"/>
          </a:xfrm>
          <a:prstGeom prst="rect">
            <a:avLst/>
          </a:prstGeom>
          <a:solidFill>
            <a:schemeClr val="accent3">
              <a:lumMod val="40000"/>
              <a:lumOff val="60000"/>
            </a:schemeClr>
          </a:solidFill>
        </p:spPr>
        <p:txBody>
          <a:bodyPr wrap="square" rtlCol="0">
            <a:spAutoFit/>
          </a:bodyPr>
          <a:lstStyle/>
          <a:p>
            <a:endParaRPr lang="en-US" sz="1100" dirty="0"/>
          </a:p>
          <a:p>
            <a:r>
              <a:rPr lang="en-US" sz="1100" dirty="0"/>
              <a:t>False alarm rate</a:t>
            </a:r>
          </a:p>
          <a:p>
            <a:endParaRPr lang="en-US" sz="1100" dirty="0"/>
          </a:p>
        </p:txBody>
      </p:sp>
      <mc:AlternateContent xmlns:mc="http://schemas.openxmlformats.org/markup-compatibility/2006" xmlns:a14="http://schemas.microsoft.com/office/drawing/2010/main">
        <mc:Choice Requires="a14">
          <p:sp>
            <p:nvSpPr>
              <p:cNvPr id="8" name="文本框 7"/>
              <p:cNvSpPr txBox="1"/>
              <p:nvPr/>
            </p:nvSpPr>
            <p:spPr>
              <a:xfrm>
                <a:off x="1666618" y="3137534"/>
                <a:ext cx="3201984" cy="386324"/>
              </a:xfrm>
              <a:prstGeom prst="rect">
                <a:avLst/>
              </a:prstGeom>
              <a:solidFill>
                <a:schemeClr val="accent3">
                  <a:lumMod val="40000"/>
                  <a:lumOff val="60000"/>
                </a:schemeClr>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1200">
                          <a:latin typeface="Cambria Math" panose="02040503050406030204" pitchFamily="18" charset="0"/>
                        </a:rPr>
                        <m:t>=</m:t>
                      </m:r>
                      <m:f>
                        <m:fPr>
                          <m:ctrlPr>
                            <a:rPr lang="en-US" sz="1200" i="1">
                              <a:latin typeface="Cambria Math" panose="02040503050406030204" pitchFamily="18" charset="0"/>
                            </a:rPr>
                          </m:ctrlPr>
                        </m:fPr>
                        <m:num>
                          <m:r>
                            <m:rPr>
                              <m:nor/>
                            </m:rPr>
                            <a:rPr lang="en-US" sz="1200"/>
                            <m:t>the</m:t>
                          </m:r>
                          <m:r>
                            <m:rPr>
                              <m:nor/>
                            </m:rPr>
                            <a:rPr lang="en-US" sz="1200"/>
                            <m:t> </m:t>
                          </m:r>
                          <m:r>
                            <m:rPr>
                              <m:nor/>
                            </m:rPr>
                            <a:rPr lang="en-US" sz="1200"/>
                            <m:t>number</m:t>
                          </m:r>
                          <m:r>
                            <m:rPr>
                              <m:nor/>
                            </m:rPr>
                            <a:rPr lang="en-US" sz="1200"/>
                            <m:t> </m:t>
                          </m:r>
                          <m:r>
                            <m:rPr>
                              <m:nor/>
                            </m:rPr>
                            <a:rPr lang="en-US" sz="1200"/>
                            <m:t>of</m:t>
                          </m:r>
                          <m:r>
                            <m:rPr>
                              <m:nor/>
                            </m:rPr>
                            <a:rPr lang="en-US" sz="1200"/>
                            <m:t> </m:t>
                          </m:r>
                          <m:r>
                            <m:rPr>
                              <m:nor/>
                            </m:rPr>
                            <a:rPr lang="en-US" sz="1200"/>
                            <m:t>false</m:t>
                          </m:r>
                          <m:r>
                            <m:rPr>
                              <m:nor/>
                            </m:rPr>
                            <a:rPr lang="en-US" sz="1200"/>
                            <m:t> </m:t>
                          </m:r>
                          <m:r>
                            <m:rPr>
                              <m:nor/>
                            </m:rPr>
                            <a:rPr lang="en-US" sz="1200"/>
                            <m:t>positives</m:t>
                          </m:r>
                        </m:num>
                        <m:den>
                          <m:r>
                            <m:rPr>
                              <m:nor/>
                            </m:rPr>
                            <a:rPr lang="en-US" sz="1200"/>
                            <m:t>the</m:t>
                          </m:r>
                          <m:r>
                            <m:rPr>
                              <m:nor/>
                            </m:rPr>
                            <a:rPr lang="en-US" sz="1200"/>
                            <m:t> </m:t>
                          </m:r>
                          <m:r>
                            <m:rPr>
                              <m:nor/>
                            </m:rPr>
                            <a:rPr lang="en-US" sz="1200"/>
                            <m:t>total</m:t>
                          </m:r>
                          <m:r>
                            <m:rPr>
                              <m:nor/>
                            </m:rPr>
                            <a:rPr lang="en-US" sz="1200"/>
                            <m:t> </m:t>
                          </m:r>
                          <m:r>
                            <m:rPr>
                              <m:nor/>
                            </m:rPr>
                            <a:rPr lang="en-US" sz="1200"/>
                            <m:t>number</m:t>
                          </m:r>
                          <m:r>
                            <m:rPr>
                              <m:nor/>
                            </m:rPr>
                            <a:rPr lang="en-US" sz="1200"/>
                            <m:t> </m:t>
                          </m:r>
                          <m:r>
                            <m:rPr>
                              <m:nor/>
                            </m:rPr>
                            <a:rPr lang="en-US" sz="1200"/>
                            <m:t>of</m:t>
                          </m:r>
                          <m:r>
                            <m:rPr>
                              <m:nor/>
                            </m:rPr>
                            <a:rPr lang="en-US" sz="1200"/>
                            <m:t> </m:t>
                          </m:r>
                          <m:r>
                            <m:rPr>
                              <m:nor/>
                            </m:rPr>
                            <a:rPr lang="en-US" sz="1200"/>
                            <m:t>negatives</m:t>
                          </m:r>
                        </m:den>
                      </m:f>
                      <m:r>
                        <a:rPr lang="en-US" sz="1200">
                          <a:latin typeface="Cambria Math" panose="02040503050406030204" pitchFamily="18" charset="0"/>
                        </a:rPr>
                        <m:t>=</m:t>
                      </m:r>
                      <m:f>
                        <m:fPr>
                          <m:ctrlPr>
                            <a:rPr lang="en-US" sz="1200" i="1">
                              <a:latin typeface="Cambria Math" panose="02040503050406030204" pitchFamily="18" charset="0"/>
                            </a:rPr>
                          </m:ctrlPr>
                        </m:fPr>
                        <m:num>
                          <m:r>
                            <m:rPr>
                              <m:sty m:val="p"/>
                            </m:rPr>
                            <a:rPr lang="en-US" sz="1200">
                              <a:latin typeface="Cambria Math" panose="02040503050406030204" pitchFamily="18" charset="0"/>
                            </a:rPr>
                            <m:t>FP</m:t>
                          </m:r>
                        </m:num>
                        <m:den>
                          <m:r>
                            <m:rPr>
                              <m:sty m:val="p"/>
                            </m:rPr>
                            <a:rPr lang="en-US" sz="1200">
                              <a:latin typeface="Cambria Math" panose="02040503050406030204" pitchFamily="18" charset="0"/>
                            </a:rPr>
                            <m:t>FP</m:t>
                          </m:r>
                          <m:r>
                            <a:rPr lang="en-US" sz="1200">
                              <a:latin typeface="Cambria Math" panose="02040503050406030204" pitchFamily="18" charset="0"/>
                            </a:rPr>
                            <m:t>+</m:t>
                          </m:r>
                          <m:r>
                            <m:rPr>
                              <m:sty m:val="p"/>
                            </m:rPr>
                            <a:rPr lang="en-US" sz="1200">
                              <a:latin typeface="Cambria Math" panose="02040503050406030204" pitchFamily="18" charset="0"/>
                            </a:rPr>
                            <m:t>TN</m:t>
                          </m:r>
                        </m:den>
                      </m:f>
                    </m:oMath>
                  </m:oMathPara>
                </a14:m>
                <a:endParaRPr lang="en-US" sz="1200" dirty="0"/>
              </a:p>
            </p:txBody>
          </p:sp>
        </mc:Choice>
        <mc:Fallback xmlns="">
          <p:sp>
            <p:nvSpPr>
              <p:cNvPr id="8" name="文本框 7"/>
              <p:cNvSpPr txBox="1">
                <a:spLocks noRot="1" noChangeAspect="1" noMove="1" noResize="1" noEditPoints="1" noAdjustHandles="1" noChangeArrowheads="1" noChangeShapeType="1" noTextEdit="1"/>
              </p:cNvSpPr>
              <p:nvPr/>
            </p:nvSpPr>
            <p:spPr>
              <a:xfrm>
                <a:off x="1666618" y="3137534"/>
                <a:ext cx="3201984" cy="386324"/>
              </a:xfrm>
              <a:prstGeom prst="rect">
                <a:avLst/>
              </a:prstGeom>
              <a:blipFill rotWithShape="0">
                <a:blip r:embed="rId3"/>
                <a:stretch>
                  <a:fillRect t="-4762" b="-19048"/>
                </a:stretch>
              </a:blipFill>
            </p:spPr>
            <p:txBody>
              <a:bodyPr/>
              <a:lstStyle/>
              <a:p>
                <a:r>
                  <a:rPr lang="en-US">
                    <a:noFill/>
                  </a:rPr>
                  <a:t> </a:t>
                </a:r>
              </a:p>
            </p:txBody>
          </p:sp>
        </mc:Fallback>
      </mc:AlternateContent>
      <p:sp>
        <p:nvSpPr>
          <p:cNvPr id="11" name="矩形 10"/>
          <p:cNvSpPr/>
          <p:nvPr/>
        </p:nvSpPr>
        <p:spPr>
          <a:xfrm>
            <a:off x="460829" y="1882006"/>
            <a:ext cx="2561920" cy="307777"/>
          </a:xfrm>
          <a:prstGeom prst="rect">
            <a:avLst/>
          </a:prstGeom>
        </p:spPr>
        <p:txBody>
          <a:bodyPr wrap="none">
            <a:spAutoFit/>
          </a:bodyPr>
          <a:lstStyle/>
          <a:p>
            <a:r>
              <a:rPr lang="en-US" altLang="zh-CN" sz="1400" dirty="0"/>
              <a:t>Conventional understanding</a:t>
            </a:r>
            <a:r>
              <a:rPr lang="en-US" altLang="zh-CN" sz="1400" dirty="0"/>
              <a:t>:  </a:t>
            </a:r>
            <a:endParaRPr lang="en-US" sz="1400" dirty="0"/>
          </a:p>
        </p:txBody>
      </p:sp>
      <p:sp>
        <p:nvSpPr>
          <p:cNvPr id="12" name="矩形 11"/>
          <p:cNvSpPr/>
          <p:nvPr/>
        </p:nvSpPr>
        <p:spPr>
          <a:xfrm>
            <a:off x="6787514" y="1872030"/>
            <a:ext cx="2250873" cy="307777"/>
          </a:xfrm>
          <a:prstGeom prst="rect">
            <a:avLst/>
          </a:prstGeom>
        </p:spPr>
        <p:txBody>
          <a:bodyPr wrap="none">
            <a:spAutoFit/>
          </a:bodyPr>
          <a:lstStyle/>
          <a:p>
            <a:r>
              <a:rPr lang="en-US" altLang="zh-CN" sz="1400" dirty="0"/>
              <a:t>Definitions of TR 22.837:  </a:t>
            </a:r>
            <a:endParaRPr lang="en-US" sz="1400" dirty="0"/>
          </a:p>
        </p:txBody>
      </p:sp>
      <p:sp>
        <p:nvSpPr>
          <p:cNvPr id="13" name="文本框 12"/>
          <p:cNvSpPr txBox="1"/>
          <p:nvPr/>
        </p:nvSpPr>
        <p:spPr>
          <a:xfrm>
            <a:off x="6861630" y="2251553"/>
            <a:ext cx="4108216" cy="600164"/>
          </a:xfrm>
          <a:prstGeom prst="rect">
            <a:avLst/>
          </a:prstGeom>
          <a:solidFill>
            <a:schemeClr val="accent6">
              <a:lumMod val="60000"/>
              <a:lumOff val="40000"/>
            </a:schemeClr>
          </a:solidFill>
        </p:spPr>
        <p:txBody>
          <a:bodyPr wrap="square" rtlCol="0">
            <a:spAutoFit/>
          </a:bodyPr>
          <a:lstStyle>
            <a:defPPr>
              <a:defRPr lang="en-GB"/>
            </a:defPPr>
            <a:lvl1pPr>
              <a:defRPr sz="1100"/>
            </a:lvl1pPr>
          </a:lstStyle>
          <a:p>
            <a:endParaRPr lang="en-GB" dirty="0"/>
          </a:p>
          <a:p>
            <a:r>
              <a:rPr lang="en-GB" dirty="0"/>
              <a:t>  Missed detection rate</a:t>
            </a:r>
          </a:p>
          <a:p>
            <a:endParaRPr lang="en-US" dirty="0"/>
          </a:p>
        </p:txBody>
      </p:sp>
      <p:sp>
        <p:nvSpPr>
          <p:cNvPr id="14" name="文本框 13"/>
          <p:cNvSpPr txBox="1"/>
          <p:nvPr/>
        </p:nvSpPr>
        <p:spPr>
          <a:xfrm>
            <a:off x="6861630" y="3030614"/>
            <a:ext cx="4108216" cy="600164"/>
          </a:xfrm>
          <a:prstGeom prst="rect">
            <a:avLst/>
          </a:prstGeom>
          <a:solidFill>
            <a:schemeClr val="accent6">
              <a:lumMod val="60000"/>
              <a:lumOff val="40000"/>
            </a:schemeClr>
          </a:solidFill>
        </p:spPr>
        <p:txBody>
          <a:bodyPr wrap="square" rtlCol="0">
            <a:spAutoFit/>
          </a:bodyPr>
          <a:lstStyle/>
          <a:p>
            <a:endParaRPr lang="en-US" sz="1100" dirty="0"/>
          </a:p>
          <a:p>
            <a:r>
              <a:rPr lang="en-US" sz="1100" dirty="0"/>
              <a:t>False alarm rate</a:t>
            </a:r>
          </a:p>
          <a:p>
            <a:endParaRPr lang="en-US" sz="1100" dirty="0"/>
          </a:p>
        </p:txBody>
      </p:sp>
      <mc:AlternateContent xmlns:mc="http://schemas.openxmlformats.org/markup-compatibility/2006" xmlns:a14="http://schemas.microsoft.com/office/drawing/2010/main">
        <mc:Choice Requires="a14">
          <p:sp>
            <p:nvSpPr>
              <p:cNvPr id="15" name="文本框 14"/>
              <p:cNvSpPr txBox="1"/>
              <p:nvPr/>
            </p:nvSpPr>
            <p:spPr>
              <a:xfrm>
                <a:off x="8449530" y="2308405"/>
                <a:ext cx="2520316" cy="499239"/>
              </a:xfrm>
              <a:prstGeom prst="rect">
                <a:avLst/>
              </a:prstGeom>
              <a:solidFill>
                <a:schemeClr val="accent6">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smtClean="0">
                          <a:latin typeface="Cambria Math" panose="02040503050406030204" pitchFamily="18" charset="0"/>
                          <a:ea typeface="Cambria Math" panose="02040503050406030204" pitchFamily="18" charset="0"/>
                        </a:rPr>
                        <m:t>=</m:t>
                      </m:r>
                      <m:f>
                        <m:fPr>
                          <m:ctrlPr>
                            <a:rPr lang="en-US" sz="1400" i="1" smtClean="0">
                              <a:latin typeface="Cambria Math" panose="02040503050406030204" pitchFamily="18" charset="0"/>
                            </a:rPr>
                          </m:ctrlPr>
                        </m:fPr>
                        <m:num>
                          <m:r>
                            <a:rPr lang="en-US" sz="1400">
                              <a:latin typeface="Cambria Math" panose="02040503050406030204" pitchFamily="18" charset="0"/>
                            </a:rPr>
                            <m:t>𝐹𝑁</m:t>
                          </m:r>
                        </m:num>
                        <m:den>
                          <m:r>
                            <m:rPr>
                              <m:sty m:val="p"/>
                            </m:rPr>
                            <a:rPr lang="en-US" sz="1400" b="0" i="0" smtClean="0">
                              <a:latin typeface="Cambria Math" panose="02040503050406030204" pitchFamily="18" charset="0"/>
                            </a:rPr>
                            <m:t>TP</m:t>
                          </m:r>
                          <m:r>
                            <a:rPr lang="en-US" sz="1400" b="0" i="0" smtClean="0">
                              <a:latin typeface="Cambria Math" panose="02040503050406030204" pitchFamily="18" charset="0"/>
                            </a:rPr>
                            <m:t>+</m:t>
                          </m:r>
                          <m:r>
                            <m:rPr>
                              <m:sty m:val="p"/>
                            </m:rPr>
                            <a:rPr lang="en-US" sz="1400" b="0" i="0" smtClean="0">
                              <a:latin typeface="Cambria Math" panose="02040503050406030204" pitchFamily="18" charset="0"/>
                            </a:rPr>
                            <m:t>TN</m:t>
                          </m:r>
                          <m:r>
                            <a:rPr lang="en-US" sz="1400" b="0" i="0" smtClean="0">
                              <a:latin typeface="Cambria Math" panose="02040503050406030204" pitchFamily="18" charset="0"/>
                            </a:rPr>
                            <m:t>+</m:t>
                          </m:r>
                          <m:r>
                            <m:rPr>
                              <m:sty m:val="p"/>
                            </m:rPr>
                            <a:rPr lang="en-US" sz="1400" b="0" i="0" smtClean="0">
                              <a:latin typeface="Cambria Math" panose="02040503050406030204" pitchFamily="18" charset="0"/>
                            </a:rPr>
                            <m:t>FN</m:t>
                          </m:r>
                          <m:r>
                            <a:rPr lang="en-US" sz="1400" b="0" i="0" smtClean="0">
                              <a:latin typeface="Cambria Math" panose="02040503050406030204" pitchFamily="18" charset="0"/>
                            </a:rPr>
                            <m:t>+</m:t>
                          </m:r>
                          <m:r>
                            <m:rPr>
                              <m:sty m:val="p"/>
                            </m:rPr>
                            <a:rPr lang="en-US" sz="1400" b="0" i="0" smtClean="0">
                              <a:latin typeface="Cambria Math" panose="02040503050406030204" pitchFamily="18" charset="0"/>
                            </a:rPr>
                            <m:t>FP</m:t>
                          </m:r>
                        </m:den>
                      </m:f>
                    </m:oMath>
                  </m:oMathPara>
                </a14:m>
                <a:endParaRPr lang="en-US" sz="1400" dirty="0"/>
              </a:p>
            </p:txBody>
          </p:sp>
        </mc:Choice>
        <mc:Fallback xmlns="">
          <p:sp>
            <p:nvSpPr>
              <p:cNvPr id="15" name="文本框 14"/>
              <p:cNvSpPr txBox="1">
                <a:spLocks noRot="1" noChangeAspect="1" noMove="1" noResize="1" noEditPoints="1" noAdjustHandles="1" noChangeArrowheads="1" noChangeShapeType="1" noTextEdit="1"/>
              </p:cNvSpPr>
              <p:nvPr/>
            </p:nvSpPr>
            <p:spPr>
              <a:xfrm>
                <a:off x="8449530" y="2308405"/>
                <a:ext cx="2520316" cy="499239"/>
              </a:xfrm>
              <a:prstGeom prst="rect">
                <a:avLst/>
              </a:prstGeom>
              <a:blipFill rotWithShape="0">
                <a:blip r:embed="rId4"/>
                <a:stretch>
                  <a:fillRect b="-122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文本框 15"/>
              <p:cNvSpPr txBox="1"/>
              <p:nvPr/>
            </p:nvSpPr>
            <p:spPr>
              <a:xfrm>
                <a:off x="8449530" y="3081076"/>
                <a:ext cx="2520316" cy="499239"/>
              </a:xfrm>
              <a:prstGeom prst="rect">
                <a:avLst/>
              </a:prstGeom>
              <a:solidFill>
                <a:schemeClr val="accent6">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smtClean="0">
                          <a:latin typeface="Cambria Math" panose="02040503050406030204" pitchFamily="18" charset="0"/>
                          <a:ea typeface="Cambria Math" panose="02040503050406030204" pitchFamily="18" charset="0"/>
                        </a:rPr>
                        <m:t>=</m:t>
                      </m:r>
                      <m:f>
                        <m:fPr>
                          <m:ctrlPr>
                            <a:rPr lang="en-US" sz="1400" i="1" smtClean="0">
                              <a:latin typeface="Cambria Math" panose="02040503050406030204" pitchFamily="18" charset="0"/>
                            </a:rPr>
                          </m:ctrlPr>
                        </m:fPr>
                        <m:num>
                          <m:r>
                            <a:rPr lang="en-US" sz="1400">
                              <a:latin typeface="Cambria Math" panose="02040503050406030204" pitchFamily="18" charset="0"/>
                            </a:rPr>
                            <m:t>𝐹</m:t>
                          </m:r>
                          <m:r>
                            <a:rPr lang="en-US" sz="1400" b="0" i="1" smtClean="0">
                              <a:latin typeface="Cambria Math" panose="02040503050406030204" pitchFamily="18" charset="0"/>
                            </a:rPr>
                            <m:t>𝑃</m:t>
                          </m:r>
                        </m:num>
                        <m:den>
                          <m:r>
                            <m:rPr>
                              <m:sty m:val="p"/>
                            </m:rPr>
                            <a:rPr lang="en-US" sz="1400" b="0" i="0" smtClean="0">
                              <a:latin typeface="Cambria Math" panose="02040503050406030204" pitchFamily="18" charset="0"/>
                            </a:rPr>
                            <m:t>TP</m:t>
                          </m:r>
                          <m:r>
                            <a:rPr lang="en-US" sz="1400" b="0" i="0" smtClean="0">
                              <a:latin typeface="Cambria Math" panose="02040503050406030204" pitchFamily="18" charset="0"/>
                            </a:rPr>
                            <m:t>+</m:t>
                          </m:r>
                          <m:r>
                            <m:rPr>
                              <m:sty m:val="p"/>
                            </m:rPr>
                            <a:rPr lang="en-US" sz="1400" b="0" i="0" smtClean="0">
                              <a:latin typeface="Cambria Math" panose="02040503050406030204" pitchFamily="18" charset="0"/>
                            </a:rPr>
                            <m:t>TN</m:t>
                          </m:r>
                          <m:r>
                            <a:rPr lang="en-US" sz="1400" b="0" i="0" smtClean="0">
                              <a:latin typeface="Cambria Math" panose="02040503050406030204" pitchFamily="18" charset="0"/>
                            </a:rPr>
                            <m:t>+</m:t>
                          </m:r>
                          <m:r>
                            <m:rPr>
                              <m:sty m:val="p"/>
                            </m:rPr>
                            <a:rPr lang="en-US" sz="1400" b="0" i="0" smtClean="0">
                              <a:latin typeface="Cambria Math" panose="02040503050406030204" pitchFamily="18" charset="0"/>
                            </a:rPr>
                            <m:t>FN</m:t>
                          </m:r>
                          <m:r>
                            <a:rPr lang="en-US" sz="1400" b="0" i="0" smtClean="0">
                              <a:latin typeface="Cambria Math" panose="02040503050406030204" pitchFamily="18" charset="0"/>
                            </a:rPr>
                            <m:t>+</m:t>
                          </m:r>
                          <m:r>
                            <m:rPr>
                              <m:sty m:val="p"/>
                            </m:rPr>
                            <a:rPr lang="en-US" sz="1400" b="0" i="0" smtClean="0">
                              <a:latin typeface="Cambria Math" panose="02040503050406030204" pitchFamily="18" charset="0"/>
                            </a:rPr>
                            <m:t>FP</m:t>
                          </m:r>
                        </m:den>
                      </m:f>
                    </m:oMath>
                  </m:oMathPara>
                </a14:m>
                <a:endParaRPr lang="en-US" sz="1400" dirty="0"/>
              </a:p>
            </p:txBody>
          </p:sp>
        </mc:Choice>
        <mc:Fallback xmlns="">
          <p:sp>
            <p:nvSpPr>
              <p:cNvPr id="16" name="文本框 15"/>
              <p:cNvSpPr txBox="1">
                <a:spLocks noRot="1" noChangeAspect="1" noMove="1" noResize="1" noEditPoints="1" noAdjustHandles="1" noChangeArrowheads="1" noChangeShapeType="1" noTextEdit="1"/>
              </p:cNvSpPr>
              <p:nvPr/>
            </p:nvSpPr>
            <p:spPr>
              <a:xfrm>
                <a:off x="8449530" y="3081076"/>
                <a:ext cx="2520316" cy="499239"/>
              </a:xfrm>
              <a:prstGeom prst="rect">
                <a:avLst/>
              </a:prstGeom>
              <a:blipFill rotWithShape="0">
                <a:blip r:embed="rId5"/>
                <a:stretch>
                  <a:fillRect b="-1220"/>
                </a:stretch>
              </a:blipFill>
            </p:spPr>
            <p:txBody>
              <a:bodyPr/>
              <a:lstStyle/>
              <a:p>
                <a:r>
                  <a:rPr lang="en-US">
                    <a:noFill/>
                  </a:rPr>
                  <a:t> </a:t>
                </a:r>
              </a:p>
            </p:txBody>
          </p:sp>
        </mc:Fallback>
      </mc:AlternateContent>
      <p:graphicFrame>
        <p:nvGraphicFramePr>
          <p:cNvPr id="18" name="表格 17"/>
          <p:cNvGraphicFramePr>
            <a:graphicFrameLocks noGrp="1"/>
          </p:cNvGraphicFramePr>
          <p:nvPr>
            <p:extLst>
              <p:ext uri="{D42A27DB-BD31-4B8C-83A1-F6EECF244321}">
                <p14:modId xmlns:p14="http://schemas.microsoft.com/office/powerpoint/2010/main" val="4288107819"/>
              </p:ext>
            </p:extLst>
          </p:nvPr>
        </p:nvGraphicFramePr>
        <p:xfrm>
          <a:off x="460829" y="1126163"/>
          <a:ext cx="3029718" cy="590908"/>
        </p:xfrm>
        <a:graphic>
          <a:graphicData uri="http://schemas.openxmlformats.org/drawingml/2006/table">
            <a:tbl>
              <a:tblPr firstRow="1" bandRow="1">
                <a:tableStyleId>{5C22544A-7EE6-4342-B048-85BDC9FD1C3A}</a:tableStyleId>
              </a:tblPr>
              <a:tblGrid>
                <a:gridCol w="1514859">
                  <a:extLst>
                    <a:ext uri="{9D8B030D-6E8A-4147-A177-3AD203B41FA5}">
                      <a16:colId xmlns:a16="http://schemas.microsoft.com/office/drawing/2014/main" xmlns="" val="20000"/>
                    </a:ext>
                  </a:extLst>
                </a:gridCol>
                <a:gridCol w="1514859">
                  <a:extLst>
                    <a:ext uri="{9D8B030D-6E8A-4147-A177-3AD203B41FA5}">
                      <a16:colId xmlns:a16="http://schemas.microsoft.com/office/drawing/2014/main" xmlns="" val="20001"/>
                    </a:ext>
                  </a:extLst>
                </a:gridCol>
              </a:tblGrid>
              <a:tr h="303971">
                <a:tc>
                  <a:txBody>
                    <a:bodyPr/>
                    <a:lstStyle/>
                    <a:p>
                      <a:pPr algn="ctr"/>
                      <a:r>
                        <a:rPr lang="en-US" sz="1000" b="1" dirty="0">
                          <a:solidFill>
                            <a:schemeClr val="tx1">
                              <a:lumMod val="95000"/>
                              <a:lumOff val="5000"/>
                            </a:schemeClr>
                          </a:solidFill>
                          <a:latin typeface="+mn-lt"/>
                          <a:cs typeface="+mn-cs"/>
                        </a:rPr>
                        <a:t>True Positive(TP)</a:t>
                      </a:r>
                      <a:endParaRPr lang="en-US" sz="10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b="1" dirty="0">
                          <a:solidFill>
                            <a:schemeClr val="tx1">
                              <a:lumMod val="95000"/>
                              <a:lumOff val="5000"/>
                            </a:schemeClr>
                          </a:solidFill>
                          <a:latin typeface="+mn-lt"/>
                          <a:cs typeface="+mn-cs"/>
                        </a:rPr>
                        <a:t>False Positive(FP)</a:t>
                      </a:r>
                      <a:endParaRPr lang="en-US" sz="10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286937">
                <a:tc>
                  <a:txBody>
                    <a:bodyPr/>
                    <a:lstStyle/>
                    <a:p>
                      <a:pPr algn="ctr"/>
                      <a:r>
                        <a:rPr lang="en-US" sz="1000" b="1" dirty="0">
                          <a:latin typeface="+mn-lt"/>
                          <a:cs typeface="+mn-cs"/>
                        </a:rPr>
                        <a:t>False Negative(FN)</a:t>
                      </a:r>
                      <a:endParaRPr lang="en-US" sz="10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b="1" dirty="0">
                          <a:latin typeface="+mn-lt"/>
                          <a:cs typeface="+mn-cs"/>
                        </a:rPr>
                        <a:t>True Negative(TN)</a:t>
                      </a:r>
                      <a:endParaRPr lang="en-US" sz="10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bl>
          </a:graphicData>
        </a:graphic>
      </p:graphicFrame>
      <p:sp>
        <p:nvSpPr>
          <p:cNvPr id="3" name="文本框 2"/>
          <p:cNvSpPr txBox="1"/>
          <p:nvPr/>
        </p:nvSpPr>
        <p:spPr>
          <a:xfrm>
            <a:off x="460829" y="3961842"/>
            <a:ext cx="11150326" cy="2346796"/>
          </a:xfrm>
          <a:prstGeom prst="rect">
            <a:avLst/>
          </a:prstGeom>
          <a:noFill/>
        </p:spPr>
        <p:txBody>
          <a:bodyPr wrap="square" rtlCol="0">
            <a:spAutoFit/>
          </a:bodyPr>
          <a:lstStyle/>
          <a:p>
            <a:r>
              <a:rPr lang="en-US" sz="1050" dirty="0"/>
              <a:t>To provide slightly supplementary examples, for illustration purpose, there are two examples as follows: </a:t>
            </a:r>
          </a:p>
          <a:p>
            <a:r>
              <a:rPr lang="en-US" sz="1050" dirty="0" smtClean="0"/>
              <a:t>Missed </a:t>
            </a:r>
            <a:r>
              <a:rPr lang="en-US" sz="1050" dirty="0"/>
              <a:t>detection for intruder detection at home: </a:t>
            </a:r>
          </a:p>
          <a:p>
            <a:pPr lvl="1"/>
            <a:r>
              <a:rPr lang="en-US" sz="1050" dirty="0"/>
              <a:t>Consider a faulty system design which </a:t>
            </a:r>
            <a:r>
              <a:rPr lang="en-US" sz="1050" u="sng" dirty="0"/>
              <a:t>always</a:t>
            </a:r>
            <a:r>
              <a:rPr lang="en-US" sz="1050" dirty="0"/>
              <a:t> report negative (i.e. no intruder), assuming 10,000 detection events in total,  and only 1 intrusion event which is </a:t>
            </a:r>
            <a:r>
              <a:rPr lang="en-US" sz="1050" u="sng" dirty="0"/>
              <a:t>actually</a:t>
            </a:r>
            <a:r>
              <a:rPr lang="en-US" sz="1050" dirty="0"/>
              <a:t> occurs (but it is detected as being negative in this example). For intruder detection, we do not want to miss any true event ideally. </a:t>
            </a:r>
          </a:p>
          <a:p>
            <a:pPr lvl="1"/>
            <a:r>
              <a:rPr lang="en-US" sz="1050" dirty="0"/>
              <a:t>In this example, we will have TN=9999, FN=1, TP=0, FP=0. Unfortunately this faulty system seems to be perfect,  as MD=0.01%/FA=0, according to the latest SA1 understanding.</a:t>
            </a:r>
          </a:p>
          <a:p>
            <a:pPr lvl="1"/>
            <a:r>
              <a:rPr lang="en-US" sz="1050" dirty="0"/>
              <a:t>In summary,  TN and FP events, which never occur,  shall not be a part of denominator for statistical KPI of missing detection rate. </a:t>
            </a:r>
          </a:p>
          <a:p>
            <a:r>
              <a:rPr lang="en-US" sz="1050" dirty="0"/>
              <a:t>False alarm for </a:t>
            </a:r>
            <a:r>
              <a:rPr lang="en-GB" sz="1050" dirty="0"/>
              <a:t>parking space for </a:t>
            </a:r>
            <a:r>
              <a:rPr lang="en-US" sz="1050" dirty="0"/>
              <a:t>detecting the presence of car in a given parking spot, </a:t>
            </a:r>
          </a:p>
          <a:p>
            <a:pPr lvl="1"/>
            <a:r>
              <a:rPr lang="en-US" sz="1050" dirty="0"/>
              <a:t>Consider a faulty system design which </a:t>
            </a:r>
            <a:r>
              <a:rPr lang="en-US" sz="1050" u="sng" dirty="0"/>
              <a:t>always</a:t>
            </a:r>
            <a:r>
              <a:rPr lang="en-US" sz="1050" dirty="0"/>
              <a:t> report positive (i.e. being occupied 100%), assuming 10,000 detection events in total, and 9900 events which actually occur (they are detected as being positive in this example) during the peak time. This system will give rise to less efficient usage of car park.  </a:t>
            </a:r>
          </a:p>
          <a:p>
            <a:pPr lvl="1"/>
            <a:r>
              <a:rPr lang="en-US" sz="1050" dirty="0"/>
              <a:t>In this example, we will have TP=9900, FP=100, TN=0, FN=0. Unfortunately this faulty system seems to be fine,  as FA= 100/10000=1%/MD=0, according to the latest SA1 understanding. </a:t>
            </a:r>
          </a:p>
          <a:p>
            <a:pPr lvl="1"/>
            <a:r>
              <a:rPr lang="en-US" sz="1050" dirty="0"/>
              <a:t>In summary, FN and TP events, which do occur,  shall not be a part of denominator for statistical KPI of false alarm rate.  </a:t>
            </a:r>
          </a:p>
          <a:p>
            <a:endParaRPr lang="en-US" sz="1100" dirty="0"/>
          </a:p>
        </p:txBody>
      </p:sp>
    </p:spTree>
    <p:extLst>
      <p:ext uri="{BB962C8B-B14F-4D97-AF65-F5344CB8AC3E}">
        <p14:creationId xmlns:p14="http://schemas.microsoft.com/office/powerpoint/2010/main" val="1776840589"/>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Proposals</a:t>
            </a:r>
          </a:p>
        </p:txBody>
      </p:sp>
      <p:sp>
        <p:nvSpPr>
          <p:cNvPr id="4" name="内容占位符 2"/>
          <p:cNvSpPr>
            <a:spLocks noGrp="1"/>
          </p:cNvSpPr>
          <p:nvPr>
            <p:ph idx="1"/>
          </p:nvPr>
        </p:nvSpPr>
        <p:spPr>
          <a:xfrm>
            <a:off x="216097" y="2030108"/>
            <a:ext cx="3907330" cy="3430568"/>
          </a:xfrm>
          <a:ln>
            <a:solidFill>
              <a:schemeClr val="tx1">
                <a:lumMod val="85000"/>
                <a:lumOff val="15000"/>
              </a:schemeClr>
            </a:solidFill>
          </a:ln>
        </p:spPr>
        <p:txBody>
          <a:bodyPr/>
          <a:lstStyle/>
          <a:p>
            <a:pPr marL="457200" lvl="1" indent="-457200">
              <a:buBlip>
                <a:blip r:embed="rId2"/>
              </a:buBlip>
            </a:pPr>
            <a:r>
              <a:rPr lang="en-GB" sz="1100" b="1" dirty="0">
                <a:ea typeface="+mn-ea"/>
                <a:cs typeface="+mn-cs"/>
              </a:rPr>
              <a:t>Missed detection probability </a:t>
            </a:r>
            <a:r>
              <a:rPr lang="en-GB" sz="1100" dirty="0">
                <a:ea typeface="+mn-ea"/>
                <a:cs typeface="+mn-cs"/>
              </a:rPr>
              <a:t>denotes </a:t>
            </a:r>
            <a:r>
              <a:rPr lang="en-GB" sz="1100" u="sng" dirty="0">
                <a:solidFill>
                  <a:srgbClr val="7030A0"/>
                </a:solidFill>
              </a:rPr>
              <a:t>the probability of an event is missed from detection but the event representing the characteristics of a target object or environment occurs </a:t>
            </a:r>
            <a:r>
              <a:rPr lang="en-GB" sz="1100" u="sng" dirty="0" smtClean="0">
                <a:solidFill>
                  <a:srgbClr val="7030A0"/>
                </a:solidFill>
              </a:rPr>
              <a:t>actually</a:t>
            </a:r>
            <a:r>
              <a:rPr lang="en-GB" sz="1100" dirty="0" smtClean="0">
                <a:ea typeface="+mn-ea"/>
                <a:cs typeface="+mn-cs"/>
              </a:rPr>
              <a:t>. </a:t>
            </a:r>
            <a:r>
              <a:rPr lang="en-GB" sz="1100" dirty="0">
                <a:ea typeface="+mn-ea"/>
                <a:cs typeface="+mn-cs"/>
              </a:rPr>
              <a:t>It applies only to binary sensing results.</a:t>
            </a:r>
            <a:endParaRPr lang="en-US" sz="1100" dirty="0">
              <a:ea typeface="+mn-ea"/>
              <a:cs typeface="+mn-cs"/>
            </a:endParaRPr>
          </a:p>
          <a:p>
            <a:pPr marL="457200" lvl="1" indent="-457200">
              <a:buBlip>
                <a:blip r:embed="rId2"/>
              </a:buBlip>
            </a:pPr>
            <a:r>
              <a:rPr lang="en-GB" sz="1100" b="1" dirty="0">
                <a:ea typeface="+mn-ea"/>
                <a:cs typeface="+mn-cs"/>
              </a:rPr>
              <a:t>False alarm probability </a:t>
            </a:r>
            <a:r>
              <a:rPr lang="en-GB" sz="1100" dirty="0">
                <a:ea typeface="+mn-ea"/>
                <a:cs typeface="+mn-cs"/>
              </a:rPr>
              <a:t>denotes </a:t>
            </a:r>
            <a:r>
              <a:rPr lang="en-GB" sz="1100" u="sng" dirty="0">
                <a:solidFill>
                  <a:srgbClr val="7030A0"/>
                </a:solidFill>
              </a:rPr>
              <a:t>the probability of an event is detected but the detected event representing the characteristics of a target object or environment does NOT occur actually </a:t>
            </a:r>
            <a:r>
              <a:rPr lang="en-GB" sz="1100" dirty="0" smtClean="0">
                <a:ea typeface="+mn-ea"/>
                <a:cs typeface="+mn-cs"/>
              </a:rPr>
              <a:t>It </a:t>
            </a:r>
            <a:r>
              <a:rPr lang="en-GB" sz="1100" dirty="0">
                <a:ea typeface="+mn-ea"/>
                <a:cs typeface="+mn-cs"/>
              </a:rPr>
              <a:t>applies only to binary sensing results.</a:t>
            </a:r>
            <a:endParaRPr lang="en-US" sz="1100" dirty="0">
              <a:ea typeface="+mn-ea"/>
              <a:cs typeface="+mn-cs"/>
            </a:endParaRPr>
          </a:p>
        </p:txBody>
      </p:sp>
      <p:sp>
        <p:nvSpPr>
          <p:cNvPr id="5" name="文本框 4"/>
          <p:cNvSpPr txBox="1"/>
          <p:nvPr/>
        </p:nvSpPr>
        <p:spPr>
          <a:xfrm>
            <a:off x="216097" y="1148775"/>
            <a:ext cx="5808688" cy="338554"/>
          </a:xfrm>
          <a:prstGeom prst="rect">
            <a:avLst/>
          </a:prstGeom>
          <a:noFill/>
        </p:spPr>
        <p:txBody>
          <a:bodyPr wrap="square" rtlCol="0">
            <a:spAutoFit/>
          </a:bodyPr>
          <a:lstStyle/>
          <a:p>
            <a:r>
              <a:rPr lang="en-GB" sz="1600" dirty="0" smtClean="0"/>
              <a:t>Three </a:t>
            </a:r>
            <a:r>
              <a:rPr lang="en-GB" sz="1600" dirty="0"/>
              <a:t>alternatives to update the definitions: </a:t>
            </a:r>
            <a:r>
              <a:rPr lang="en-US" altLang="zh-CN" sz="1600" dirty="0"/>
              <a:t>:  </a:t>
            </a:r>
            <a:r>
              <a:rPr lang="en-US" sz="1600" dirty="0"/>
              <a:t> </a:t>
            </a:r>
          </a:p>
        </p:txBody>
      </p:sp>
      <p:sp>
        <p:nvSpPr>
          <p:cNvPr id="3" name="矩形 2"/>
          <p:cNvSpPr/>
          <p:nvPr/>
        </p:nvSpPr>
        <p:spPr>
          <a:xfrm>
            <a:off x="1347410" y="1641300"/>
            <a:ext cx="998976" cy="307777"/>
          </a:xfrm>
          <a:prstGeom prst="rect">
            <a:avLst/>
          </a:prstGeom>
          <a:solidFill>
            <a:schemeClr val="tx2">
              <a:lumMod val="40000"/>
              <a:lumOff val="60000"/>
            </a:schemeClr>
          </a:solidFill>
        </p:spPr>
        <p:txBody>
          <a:bodyPr wrap="square">
            <a:spAutoFit/>
          </a:bodyPr>
          <a:lstStyle/>
          <a:p>
            <a:r>
              <a:rPr lang="en-GB" sz="1400" dirty="0"/>
              <a:t>Option </a:t>
            </a:r>
            <a:r>
              <a:rPr lang="en-GB" sz="1400" dirty="0" smtClean="0"/>
              <a:t>1</a:t>
            </a:r>
            <a:endParaRPr lang="en-US" sz="1400" dirty="0"/>
          </a:p>
        </p:txBody>
      </p:sp>
      <p:sp>
        <p:nvSpPr>
          <p:cNvPr id="10" name="矩形 9"/>
          <p:cNvSpPr/>
          <p:nvPr/>
        </p:nvSpPr>
        <p:spPr>
          <a:xfrm>
            <a:off x="5743694" y="1616106"/>
            <a:ext cx="960519" cy="307777"/>
          </a:xfrm>
          <a:prstGeom prst="rect">
            <a:avLst/>
          </a:prstGeom>
          <a:solidFill>
            <a:schemeClr val="tx2">
              <a:lumMod val="40000"/>
              <a:lumOff val="60000"/>
            </a:schemeClr>
          </a:solidFill>
        </p:spPr>
        <p:txBody>
          <a:bodyPr wrap="square">
            <a:spAutoFit/>
          </a:bodyPr>
          <a:lstStyle/>
          <a:p>
            <a:r>
              <a:rPr lang="en-GB" sz="1400" dirty="0"/>
              <a:t>Option </a:t>
            </a:r>
            <a:r>
              <a:rPr lang="en-GB" sz="1400" dirty="0" smtClean="0"/>
              <a:t>2 </a:t>
            </a:r>
            <a:endParaRPr lang="en-US" sz="1400" dirty="0"/>
          </a:p>
        </p:txBody>
      </p:sp>
      <p:sp>
        <p:nvSpPr>
          <p:cNvPr id="11" name="内容占位符 2"/>
          <p:cNvSpPr txBox="1">
            <a:spLocks/>
          </p:cNvSpPr>
          <p:nvPr/>
        </p:nvSpPr>
        <p:spPr bwMode="auto">
          <a:xfrm>
            <a:off x="4311449" y="2029114"/>
            <a:ext cx="3825010" cy="3605542"/>
          </a:xfrm>
          <a:prstGeom prst="rect">
            <a:avLst/>
          </a:prstGeom>
          <a:noFill/>
          <a:ln>
            <a:solidFill>
              <a:schemeClr val="tx1">
                <a:lumMod val="85000"/>
                <a:lumOff val="15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buBlip>
                <a:blip r:embed="rId2"/>
              </a:buBlip>
            </a:pPr>
            <a:r>
              <a:rPr lang="en-GB" sz="1100" b="1" dirty="0">
                <a:cs typeface="+mn-cs"/>
              </a:rPr>
              <a:t>Missed detection probability </a:t>
            </a:r>
            <a:r>
              <a:rPr lang="en-GB" sz="1100" dirty="0">
                <a:cs typeface="+mn-cs"/>
              </a:rPr>
              <a:t>denotes the ratio of </a:t>
            </a:r>
            <a:r>
              <a:rPr lang="en-GB" sz="1100" u="sng" dirty="0">
                <a:solidFill>
                  <a:srgbClr val="0070C0"/>
                </a:solidFill>
              </a:rPr>
              <a:t>number of events falsely detected to be negative about the presence of the characteristics of a target object or environment, over the number of events which are falsely detected as being negative presence or truly detected as being positive presence </a:t>
            </a:r>
            <a:r>
              <a:rPr lang="en-GB" sz="1100" dirty="0" smtClean="0">
                <a:cs typeface="+mn-cs"/>
              </a:rPr>
              <a:t>It </a:t>
            </a:r>
            <a:r>
              <a:rPr lang="en-GB" sz="1100" dirty="0">
                <a:cs typeface="+mn-cs"/>
              </a:rPr>
              <a:t>applies only to binary sensing results.</a:t>
            </a:r>
          </a:p>
          <a:p>
            <a:pPr marL="457200" lvl="1" indent="-457200">
              <a:buBlip>
                <a:blip r:embed="rId2"/>
              </a:buBlip>
            </a:pPr>
            <a:endParaRPr lang="en-US" sz="1100" dirty="0">
              <a:cs typeface="+mn-cs"/>
            </a:endParaRPr>
          </a:p>
          <a:p>
            <a:pPr marL="457200" lvl="1" indent="-457200">
              <a:buBlip>
                <a:blip r:embed="rId2"/>
              </a:buBlip>
            </a:pPr>
            <a:r>
              <a:rPr lang="en-GB" sz="1100" b="1" dirty="0">
                <a:cs typeface="+mn-cs"/>
              </a:rPr>
              <a:t>False alarm probability </a:t>
            </a:r>
            <a:r>
              <a:rPr lang="en-GB" sz="1100" dirty="0">
                <a:cs typeface="+mn-cs"/>
              </a:rPr>
              <a:t>denotes the ratio of </a:t>
            </a:r>
            <a:r>
              <a:rPr lang="en-GB" sz="1100" u="sng" dirty="0">
                <a:solidFill>
                  <a:srgbClr val="0070C0"/>
                </a:solidFill>
              </a:rPr>
              <a:t>the number of events falsely detected to be positive about the presence of the characteristics of a target object or environment, over the number of events which are falsely detected as being positive presence or truly detected as being negative </a:t>
            </a:r>
            <a:r>
              <a:rPr lang="en-GB" sz="1100" u="sng" dirty="0" err="1" smtClean="0">
                <a:solidFill>
                  <a:srgbClr val="0070C0"/>
                </a:solidFill>
              </a:rPr>
              <a:t>presence.</a:t>
            </a:r>
            <a:r>
              <a:rPr lang="en-GB" sz="1100" dirty="0" err="1" smtClean="0">
                <a:cs typeface="+mn-cs"/>
              </a:rPr>
              <a:t>It</a:t>
            </a:r>
            <a:r>
              <a:rPr lang="en-GB" sz="1100" dirty="0" smtClean="0">
                <a:cs typeface="+mn-cs"/>
              </a:rPr>
              <a:t> </a:t>
            </a:r>
            <a:r>
              <a:rPr lang="en-GB" sz="1100" dirty="0">
                <a:cs typeface="+mn-cs"/>
              </a:rPr>
              <a:t>applies only to binary sensing results.</a:t>
            </a:r>
            <a:endParaRPr lang="en-US" sz="1100" dirty="0">
              <a:cs typeface="+mn-cs"/>
            </a:endParaRPr>
          </a:p>
          <a:p>
            <a:endParaRPr lang="en-US" sz="1200" kern="0" dirty="0"/>
          </a:p>
        </p:txBody>
      </p:sp>
      <p:sp>
        <p:nvSpPr>
          <p:cNvPr id="8" name="矩形 7"/>
          <p:cNvSpPr/>
          <p:nvPr/>
        </p:nvSpPr>
        <p:spPr>
          <a:xfrm>
            <a:off x="9827731" y="1616105"/>
            <a:ext cx="929409" cy="307777"/>
          </a:xfrm>
          <a:prstGeom prst="rect">
            <a:avLst/>
          </a:prstGeom>
          <a:solidFill>
            <a:schemeClr val="tx2">
              <a:lumMod val="40000"/>
              <a:lumOff val="60000"/>
            </a:schemeClr>
          </a:solidFill>
        </p:spPr>
        <p:txBody>
          <a:bodyPr wrap="square">
            <a:spAutoFit/>
          </a:bodyPr>
          <a:lstStyle/>
          <a:p>
            <a:r>
              <a:rPr lang="en-GB" sz="1400" dirty="0"/>
              <a:t>Option </a:t>
            </a:r>
            <a:r>
              <a:rPr lang="en-GB" sz="1400" dirty="0" smtClean="0"/>
              <a:t>3</a:t>
            </a:r>
            <a:endParaRPr lang="en-US" sz="1400" dirty="0"/>
          </a:p>
        </p:txBody>
      </p:sp>
      <p:sp>
        <p:nvSpPr>
          <p:cNvPr id="9" name="内容占位符 2"/>
          <p:cNvSpPr txBox="1">
            <a:spLocks/>
          </p:cNvSpPr>
          <p:nvPr/>
        </p:nvSpPr>
        <p:spPr bwMode="auto">
          <a:xfrm>
            <a:off x="8324481" y="2029114"/>
            <a:ext cx="3663982" cy="4078388"/>
          </a:xfrm>
          <a:prstGeom prst="rect">
            <a:avLst/>
          </a:prstGeom>
          <a:noFill/>
          <a:ln>
            <a:solidFill>
              <a:schemeClr val="tx1">
                <a:lumMod val="85000"/>
                <a:lumOff val="15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de-AT" sz="1050" b="1" dirty="0"/>
              <a:t>Missed detection probability </a:t>
            </a:r>
            <a:r>
              <a:rPr lang="de-AT" sz="1050" u="sng" dirty="0">
                <a:solidFill>
                  <a:schemeClr val="accent6">
                    <a:lumMod val="75000"/>
                  </a:schemeClr>
                </a:solidFill>
                <a:cs typeface="Arial" panose="020B0604020202020204" pitchFamily="34" charset="0"/>
              </a:rPr>
              <a:t>is the conditional probability of not detecting the presence of an target object/environement when the target object/environment is present. This probability is denoted by the ratio of the number of events falsely identified as negative, over the total number of events with a positive state. </a:t>
            </a:r>
            <a:r>
              <a:rPr lang="de-AT" sz="1050" dirty="0"/>
              <a:t>It applies only to binary sensing results.</a:t>
            </a:r>
            <a:endParaRPr lang="en-US" sz="1200" dirty="0"/>
          </a:p>
          <a:p>
            <a:pPr marL="468000" lvl="1" indent="0">
              <a:buNone/>
            </a:pPr>
            <a:r>
              <a:rPr lang="en-US" sz="1050" u="sng" dirty="0" smtClean="0">
                <a:solidFill>
                  <a:schemeClr val="accent6">
                    <a:lumMod val="75000"/>
                  </a:schemeClr>
                </a:solidFill>
              </a:rPr>
              <a:t>Note</a:t>
            </a:r>
            <a:r>
              <a:rPr lang="en-US" sz="1050" u="sng" dirty="0">
                <a:solidFill>
                  <a:schemeClr val="accent6">
                    <a:lumMod val="75000"/>
                  </a:schemeClr>
                </a:solidFill>
              </a:rPr>
              <a:t>: An event with a positive state refers to the presence of the characteristics of a target object or environment, including the event falsely identified</a:t>
            </a:r>
            <a:r>
              <a:rPr lang="en-US" sz="1050" u="sng" dirty="0" smtClean="0">
                <a:solidFill>
                  <a:schemeClr val="accent6">
                    <a:lumMod val="75000"/>
                  </a:schemeClr>
                </a:solidFill>
              </a:rPr>
              <a:t> </a:t>
            </a:r>
            <a:r>
              <a:rPr lang="en-US" sz="1050" u="sng" dirty="0">
                <a:solidFill>
                  <a:schemeClr val="accent6">
                    <a:lumMod val="75000"/>
                  </a:schemeClr>
                </a:solidFill>
              </a:rPr>
              <a:t>as being negative and truly identified as being positive.</a:t>
            </a:r>
          </a:p>
          <a:p>
            <a:pPr marL="457200" lvl="1" indent="-457200">
              <a:buBlip>
                <a:blip r:embed="rId2"/>
              </a:buBlip>
            </a:pPr>
            <a:r>
              <a:rPr lang="de-AT" sz="1050" b="1" dirty="0"/>
              <a:t>False alarm probability </a:t>
            </a:r>
            <a:r>
              <a:rPr lang="de-AT" sz="1050" u="sng" dirty="0">
                <a:solidFill>
                  <a:schemeClr val="accent6">
                    <a:lumMod val="75000"/>
                  </a:schemeClr>
                </a:solidFill>
              </a:rPr>
              <a:t>is the conditional probability of falsely detecting the the presence of target object/environement when the target object/environment is not present. This probability is denote</a:t>
            </a:r>
            <a:r>
              <a:rPr lang="en-US" sz="1050" u="sng" dirty="0">
                <a:solidFill>
                  <a:schemeClr val="accent6">
                    <a:lumMod val="75000"/>
                  </a:schemeClr>
                </a:solidFill>
              </a:rPr>
              <a:t>d</a:t>
            </a:r>
            <a:r>
              <a:rPr lang="de-AT" sz="1050" u="sng" dirty="0">
                <a:solidFill>
                  <a:schemeClr val="accent6">
                    <a:lumMod val="75000"/>
                  </a:schemeClr>
                </a:solidFill>
              </a:rPr>
              <a:t> by the ratio of the number of events falsely identified as being positive, over the total number of events with a negative state. It applies only to binary sensing results</a:t>
            </a:r>
            <a:r>
              <a:rPr lang="en-US" sz="1050" u="sng" dirty="0" smtClean="0">
                <a:solidFill>
                  <a:schemeClr val="accent6">
                    <a:lumMod val="75000"/>
                  </a:schemeClr>
                </a:solidFill>
              </a:rPr>
              <a:t>. </a:t>
            </a:r>
            <a:r>
              <a:rPr lang="en-GB" sz="1050" dirty="0" smtClean="0">
                <a:cs typeface="+mn-cs"/>
              </a:rPr>
              <a:t>It </a:t>
            </a:r>
            <a:r>
              <a:rPr lang="en-GB" sz="1050" dirty="0">
                <a:cs typeface="+mn-cs"/>
              </a:rPr>
              <a:t>applies only to binary sensing results</a:t>
            </a:r>
            <a:r>
              <a:rPr lang="en-GB" sz="1050" dirty="0" smtClean="0">
                <a:cs typeface="+mn-cs"/>
              </a:rPr>
              <a:t>.</a:t>
            </a:r>
          </a:p>
          <a:p>
            <a:pPr marL="468000" lvl="1" indent="0">
              <a:buNone/>
            </a:pPr>
            <a:r>
              <a:rPr lang="en-US" sz="1050" u="sng" dirty="0">
                <a:solidFill>
                  <a:schemeClr val="accent6">
                    <a:lumMod val="75000"/>
                  </a:schemeClr>
                </a:solidFill>
              </a:rPr>
              <a:t>Note: An event with a negative state refers to the non-presence of the characteristics of a target object or environment, including the event falsely identified as being positive and truly identified as being negative.</a:t>
            </a:r>
          </a:p>
        </p:txBody>
      </p:sp>
    </p:spTree>
    <p:extLst>
      <p:ext uri="{BB962C8B-B14F-4D97-AF65-F5344CB8AC3E}">
        <p14:creationId xmlns:p14="http://schemas.microsoft.com/office/powerpoint/2010/main" val="3766492677"/>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dirty="0"/>
              <a:t>It is proposed to update the definitions of TR 22.837 using Option </a:t>
            </a:r>
            <a:r>
              <a:rPr lang="en-US" dirty="0" smtClean="0"/>
              <a:t>3.</a:t>
            </a:r>
            <a:endParaRPr lang="en-US" dirty="0"/>
          </a:p>
        </p:txBody>
      </p:sp>
      <p:sp>
        <p:nvSpPr>
          <p:cNvPr id="4" name="标题 1"/>
          <p:cNvSpPr>
            <a:spLocks noGrp="1"/>
          </p:cNvSpPr>
          <p:nvPr>
            <p:ph type="title"/>
          </p:nvPr>
        </p:nvSpPr>
        <p:spPr/>
        <p:txBody>
          <a:bodyPr/>
          <a:lstStyle/>
          <a:p>
            <a:r>
              <a:rPr lang="en-US" dirty="0"/>
              <a:t>Proposals</a:t>
            </a:r>
          </a:p>
        </p:txBody>
      </p:sp>
    </p:spTree>
    <p:extLst>
      <p:ext uri="{BB962C8B-B14F-4D97-AF65-F5344CB8AC3E}">
        <p14:creationId xmlns:p14="http://schemas.microsoft.com/office/powerpoint/2010/main" val="1483276254"/>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164936" y="2905570"/>
            <a:ext cx="7776673" cy="923330"/>
          </a:xfrm>
          <a:prstGeom prst="rect">
            <a:avLst/>
          </a:prstGeom>
          <a:noFill/>
        </p:spPr>
        <p:txBody>
          <a:bodyPr wrap="square" rtlCol="0">
            <a:spAutoFit/>
          </a:bodyPr>
          <a:lstStyle/>
          <a:p>
            <a:pPr algn="ctr"/>
            <a:r>
              <a:rPr lang="en-US" sz="5400" dirty="0"/>
              <a:t>Thank you </a:t>
            </a:r>
          </a:p>
        </p:txBody>
      </p:sp>
    </p:spTree>
    <p:extLst>
      <p:ext uri="{BB962C8B-B14F-4D97-AF65-F5344CB8AC3E}">
        <p14:creationId xmlns:p14="http://schemas.microsoft.com/office/powerpoint/2010/main" val="925619868"/>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982E10A3-DB35-414F-83C1-BF5FB8647349}">
  <ds:schemaRefs>
    <ds:schemaRef ds:uri="http://purl.org/dc/elements/1.1/"/>
    <ds:schemaRef ds:uri="http://www.w3.org/XML/1998/namespace"/>
    <ds:schemaRef ds:uri="http://purl.org/dc/terms/"/>
    <ds:schemaRef ds:uri="http://schemas.microsoft.com/office/2006/metadata/properties"/>
    <ds:schemaRef ds:uri="http://schemas.microsoft.com/office/2006/documentManagement/types"/>
    <ds:schemaRef ds:uri="09cef1fd-e61b-4dbf-b745-21988b13f978"/>
    <ds:schemaRef ds:uri="http://schemas.openxmlformats.org/package/2006/metadata/core-properties"/>
    <ds:schemaRef ds:uri="http://schemas.microsoft.com/office/infopath/2007/PartnerControls"/>
    <ds:schemaRef ds:uri="dcc30912-d230-4cc2-b11f-bb5ca2a6b6f5"/>
    <ds:schemaRef ds:uri="http://purl.org/dc/dcmitype/"/>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59363</TotalTime>
  <Words>843</Words>
  <Application>Microsoft Office PowerPoint</Application>
  <PresentationFormat>宽屏</PresentationFormat>
  <Paragraphs>93</Paragraphs>
  <Slides>8</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8</vt:i4>
      </vt:variant>
    </vt:vector>
  </HeadingPairs>
  <TitlesOfParts>
    <vt:vector size="16" baseType="lpstr">
      <vt:lpstr>宋体</vt:lpstr>
      <vt:lpstr>Arial</vt:lpstr>
      <vt:lpstr>Calibri</vt:lpstr>
      <vt:lpstr>Calibri Light</vt:lpstr>
      <vt:lpstr>Cambria Math</vt:lpstr>
      <vt:lpstr>Times New Roman</vt:lpstr>
      <vt:lpstr>Office Theme</vt:lpstr>
      <vt:lpstr>自定义设计方案</vt:lpstr>
      <vt:lpstr>Discussion on missed detection and false alarm</vt:lpstr>
      <vt:lpstr>Conventional understanding of Missed Detection and False Alarm</vt:lpstr>
      <vt:lpstr>Conventional understanding of Missed Detection and False Alarm</vt:lpstr>
      <vt:lpstr>Current definitions of TR 22.837 </vt:lpstr>
      <vt:lpstr>Discussions </vt:lpstr>
      <vt:lpstr>Proposals</vt:lpstr>
      <vt:lpstr>Proposals</vt:lpstr>
      <vt:lpstr>PowerPoint 演示文稿</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Huawei</cp:lastModifiedBy>
  <cp:revision>2549</cp:revision>
  <dcterms:created xsi:type="dcterms:W3CDTF">2008-08-30T09:32:10Z</dcterms:created>
  <dcterms:modified xsi:type="dcterms:W3CDTF">2023-08-11T10:53:19Z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2c7635f8-94c0-4125-af53-3ffb066031e5</vt:lpwstr>
  </property>
  <property fmtid="{D5CDD505-2E9C-101B-9397-08002B2CF9AE}" pid="3" name="CTP_TimeStamp">
    <vt:lpwstr>2020-01-29 20:41:49Z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0x0101003A08C6E7E0CB5C40B3C0F55B9E8294C3</vt:lpwstr>
  </property>
  <property fmtid="{D5CDD505-2E9C-101B-9397-08002B2CF9AE}" pid="9" name="CWM2b1af9d7d32943b4a6156c93e97c7caf">
    <vt:lpwstr>CWMsGmh1IMWLHZz1Unugf6WAQJcmS+M21KyAfhWuiS0qp/i2XDl7aTGb+OOvZJkAzcbZlrBBoav5GyF7OnjPjLt2g==</vt:lpwstr>
  </property>
  <property fmtid="{D5CDD505-2E9C-101B-9397-08002B2CF9AE}" pid="10" name="_2015_ms_pID_725343">
    <vt:lpwstr>(3)794ZgWUKnV/KUFn18+A05rHTu06RyDIzHJ77W3FQr70PBV8QnAsykX9Tt4+Y8iyW3XLA6zSI
tAl2DwHQCx30IsWgeZ3D+giUj7ETh2D0HlzGEd1/41QVIbhIvjOekZQ3gN1Lhop7iwjTE7jC
q4/Fi/0iRFesYA6PD87XjDMaTyqbaQQDpdA7ZAHlq12fYHm37b0ZlKZr7GMTdV3wH40H5Hlz
85H+iPdPvIz7mEH3ob</vt:lpwstr>
  </property>
  <property fmtid="{D5CDD505-2E9C-101B-9397-08002B2CF9AE}" pid="11" name="_2015_ms_pID_7253431">
    <vt:lpwstr>T7ckO9gvM/NYBbv/6YywxGMfp8CfvqllmR2LIVfikokIia/eLf89Ok
dP9/waZj9HoJ+Wm/gJ70j6joFTFlBNkH7lzRMFK/J0lenEwbgC63tizPConTEdoFCZB1qFUJ
DEdiBiArnA9fb/s68+810M/rko0ENkVPa2yY9wLlnrdbqybuXulrZZHeVgDWEb/999UNK6M/
cpMJXWG9mGTjx1TLDNjXhoWAAQEv0t7YqzS4</vt:lpwstr>
  </property>
  <property fmtid="{D5CDD505-2E9C-101B-9397-08002B2CF9AE}" pid="12" name="_2015_ms_pID_7253432">
    <vt:lpwstr>dQ==</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1691485780</vt:lpwstr>
  </property>
</Properties>
</file>