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8870"/>
    <a:srgbClr val="A38B71"/>
    <a:srgbClr val="90795F"/>
    <a:srgbClr val="867257"/>
    <a:srgbClr val="B39978"/>
    <a:srgbClr val="B2997B"/>
    <a:srgbClr val="B09B80"/>
    <a:srgbClr val="AA9075"/>
    <a:srgbClr val="E0C8AE"/>
    <a:srgbClr val="977C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2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D234F-6847-48EE-9E17-6BA5792FAD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087E-640B-4909-A90F-42A56A01A5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410" y="297524"/>
            <a:ext cx="2890938" cy="20328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5" name="文本框 54"/>
              <p:cNvSpPr txBox="1"/>
              <p:nvPr/>
            </p:nvSpPr>
            <p:spPr>
              <a:xfrm>
                <a:off x="276919" y="918880"/>
                <a:ext cx="7594575" cy="4921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lnSpc>
                    <a:spcPct val="13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he dimension of a typical washing machine packaging box is </a:t>
                </a:r>
                <a:r>
                  <a:rPr lang="en-GB" altLang="zh-CN" sz="1800" b="1" kern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100cm*70cm*80cm 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(Height *Width *Depth), 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so 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the device density of the stacking area would be 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1~2</a:t>
                </a:r>
                <a14:m>
                  <m:oMath xmlns:m="http://schemas.openxmlformats.org/officeDocument/2006/math">
                    <m:r>
                      <a:rPr lang="en-US" altLang="zh-CN" sz="1800" ker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/</m:t>
                    </m:r>
                    <m:sSup>
                      <m:sSupPr>
                        <m:ctrlPr>
                          <a:rPr lang="zh-CN" altLang="zh-CN" sz="18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altLang="zh-CN" sz="1800" i="1" ker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</m:e>
                      <m:sup>
                        <m:r>
                          <a:rPr lang="en-US" altLang="zh-CN" sz="1800" ker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taking 1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layer stack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as example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). </a:t>
                </a:r>
                <a:endParaRPr lang="en-GB" altLang="zh-CN" sz="1800" kern="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Considerring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that there are some 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oods 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arriage </a:t>
                </a:r>
                <a:r>
                  <a:rPr lang="en-US" altLang="en-GB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GB" altLang="zh-CN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unnels in the warehouse</a:t>
                </a:r>
                <a:r>
                  <a:rPr lang="zh-CN" altLang="zh-CN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therefore, </a:t>
                </a:r>
                <a:r>
                  <a:rPr lang="zh-CN" altLang="zh-CN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average device density would be </a:t>
                </a:r>
                <a14:m>
                  <m:oMath xmlns:m="http://schemas.openxmlformats.org/officeDocument/2006/math">
                    <m:r>
                      <a:rPr lang="en-US" altLang="zh-CN" sz="1800" b="1" i="1" ker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𝟏</m:t>
                    </m:r>
                    <m:r>
                      <a:rPr lang="en-US" altLang="zh-CN" sz="1800" b="1" i="1" ker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~</m:t>
                    </m:r>
                    <m:r>
                      <a:rPr lang="en-US" altLang="zh-CN" sz="1800" b="1" i="1" ker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𝟐</m:t>
                    </m:r>
                    <m:r>
                      <a:rPr lang="en-US" altLang="zh-CN" sz="1800" b="1" ker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/</m:t>
                    </m:r>
                    <m:sSup>
                      <m:sSupPr>
                        <m:ctrlPr>
                          <a:rPr lang="zh-CN" altLang="zh-CN" sz="18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altLang="zh-CN" sz="1800" b="1" i="1" ker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Arial" panose="020B0604020202020204" pitchFamily="34" charset="0"/>
                          </a:rPr>
                          <m:t>𝒎</m:t>
                        </m:r>
                      </m:e>
                      <m:sup>
                        <m:r>
                          <a:rPr lang="en-US" altLang="zh-CN" sz="1800" b="1" i="1" ker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GB" altLang="zh-CN" sz="1800" b="1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. </a:t>
                </a:r>
                <a:endParaRPr lang="en-GB" altLang="zh-CN" sz="1800" b="1" kern="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en-GB" altLang="zh-CN" b="1" kern="0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We propose to update the </a:t>
                </a:r>
                <a:r>
                  <a:rPr lang="en-US" altLang="zh-CN" sz="1800" b="1" kern="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device density value in KPI table of UC 5.1 </a:t>
                </a:r>
                <a:r>
                  <a:rPr lang="en-GB" altLang="zh-CN" sz="1800" b="1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Ambient_IoT</a:t>
                </a:r>
                <a:r>
                  <a:rPr lang="en-GB" altLang="zh-CN" sz="18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for automated warehousing to </a:t>
                </a:r>
                <a:r>
                  <a:rPr lang="en-US" altLang="en-GB" sz="18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1~</a:t>
                </a:r>
                <a14:m>
                  <m:oMath xmlns:m="http://schemas.openxmlformats.org/officeDocument/2006/math">
                    <m:r>
                      <a:rPr lang="en-US" altLang="zh-CN" sz="1800" b="1" i="1" kern="0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𝟐</m:t>
                    </m:r>
                    <m:r>
                      <a:rPr lang="en-US" altLang="zh-CN" sz="1800" b="1" ker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Arial" panose="020B0604020202020204" pitchFamily="34" charset="0"/>
                      </a:rPr>
                      <m:t>/</m:t>
                    </m:r>
                    <m:sSup>
                      <m:sSupPr>
                        <m:ctrlPr>
                          <a:rPr lang="zh-CN" altLang="zh-CN" sz="18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altLang="zh-CN" sz="1800" b="1" i="1" ker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Arial" panose="020B0604020202020204" pitchFamily="34" charset="0"/>
                          </a:rPr>
                          <m:t>𝒎</m:t>
                        </m:r>
                      </m:e>
                      <m:sup>
                        <m:r>
                          <a:rPr lang="en-US" altLang="zh-CN" sz="1800" b="1" i="1" ker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GB" altLang="zh-CN" sz="1800" b="1" kern="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. </a:t>
                </a:r>
                <a:endParaRPr lang="en-GB" altLang="zh-CN" sz="1800" b="1" kern="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3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en-GB" altLang="zh-CN" kern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  <a:sym typeface="+mn-ea"/>
                  </a:rPr>
                  <a:t>In a typical washing machine warehouse, t</a:t>
                </a:r>
                <a:r>
                  <a:rPr lang="en-US" altLang="zh-CN" kern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  <a:sym typeface="+mn-ea"/>
                  </a:rPr>
                  <a:t>he conventional method to </a:t>
                </a:r>
                <a:r>
                  <a:rPr lang="en-US" altLang="zh-CN" b="1" kern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  <a:sym typeface="+mn-ea"/>
                  </a:rPr>
                  <a:t>stack those machines is putting them into 4</a:t>
                </a:r>
                <a:r>
                  <a:rPr lang="en-GB" altLang="zh-CN" b="1" kern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  <a:sym typeface="+mn-ea"/>
                  </a:rPr>
                  <a:t>~5</a:t>
                </a:r>
                <a:r>
                  <a:rPr lang="en-US" altLang="en-GB" b="1" kern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  <a:sym typeface="+mn-ea"/>
                  </a:rPr>
                  <a:t> layers</a:t>
                </a:r>
                <a:r>
                  <a:rPr lang="en-GB" altLang="zh-CN" kern="0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  <a:sym typeface="+mn-ea"/>
                  </a:rPr>
                  <a:t>. Each stacked washing machine packaging box has </a:t>
                </a:r>
                <a:r>
                  <a:rPr lang="en-US" altLang="zh-CN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a tracking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label</a:t>
                </a:r>
                <a:r>
                  <a:rPr lang="en-US" altLang="zh-CN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( which could be replaced by Ambient IoT device) attached on it. We also want to confirm if there could be respective KPI definition for the capability per m³</a:t>
                </a:r>
                <a:endParaRPr lang="zh-CN" altLang="en-US" b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55" name="文本框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19" y="918880"/>
                <a:ext cx="7594575" cy="4921885"/>
              </a:xfrm>
              <a:prstGeom prst="rect">
                <a:avLst/>
              </a:prstGeom>
              <a:blipFill rotWithShape="1">
                <a:blip r:embed="rId2"/>
                <a:stretch>
                  <a:fillRect l="-1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文本框 55"/>
          <p:cNvSpPr txBox="1"/>
          <p:nvPr/>
        </p:nvSpPr>
        <p:spPr>
          <a:xfrm>
            <a:off x="157019" y="279052"/>
            <a:ext cx="8415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Discussion of  Device Density in </a:t>
            </a:r>
            <a:r>
              <a:rPr lang="en-GB" altLang="zh-CN" sz="2000" b="1" dirty="0" err="1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Ambient_IoT</a:t>
            </a:r>
            <a:r>
              <a:rPr lang="en-GB" altLang="zh-CN" sz="2000" b="1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for automated warehousing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58" y="6193060"/>
            <a:ext cx="1139079" cy="35109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10" y="6059000"/>
            <a:ext cx="2029108" cy="6192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4675" y="2440940"/>
            <a:ext cx="3535680" cy="39243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</Words>
  <Application>WPS 演示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等线</vt:lpstr>
      <vt:lpstr>Cambria Math</vt:lpstr>
      <vt:lpstr>微软雅黑</vt:lpstr>
      <vt:lpstr>Arial Unicode MS</vt:lpstr>
      <vt:lpstr>等线 Light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CMCC03</dc:creator>
  <cp:lastModifiedBy>CMCC02</cp:lastModifiedBy>
  <cp:revision>5</cp:revision>
  <dcterms:created xsi:type="dcterms:W3CDTF">2023-08-06T09:44:00Z</dcterms:created>
  <dcterms:modified xsi:type="dcterms:W3CDTF">2023-08-11T06:39:23Z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A483F21557B04DBAA94C765B7F3D587E</vt:lpwstr>
  </property>
  <property fmtid="{D5CDD505-2E9C-101B-9397-08002B2CF9AE}" pid="3" name="KSOProductBuildVer">
    <vt:lpwstr>2052-11.8.2.12085</vt:lpwstr>
  </property>
</Properties>
</file>