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6" y="15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8F49FE7D-350D-4104-AE99-BA202886ACD1}"/>
    <pc:docChg chg="undo redo custSel addSld delSld modSld">
      <pc:chgData name="Alain Sultan" userId="2b0808dc-3530-4760-ae57-56aa48186e32" providerId="ADAL" clId="{8F49FE7D-350D-4104-AE99-BA202886ACD1}" dt="2023-08-08T10:38:30.385" v="708" actId="20577"/>
      <pc:docMkLst>
        <pc:docMk/>
      </pc:docMkLst>
      <pc:sldChg chg="modSp mod">
        <pc:chgData name="Alain Sultan" userId="2b0808dc-3530-4760-ae57-56aa48186e32" providerId="ADAL" clId="{8F49FE7D-350D-4104-AE99-BA202886ACD1}" dt="2023-08-08T10:26:52.742" v="414" actId="20577"/>
        <pc:sldMkLst>
          <pc:docMk/>
          <pc:sldMk cId="2458188141" sldId="258"/>
        </pc:sldMkLst>
        <pc:spChg chg="mod">
          <ac:chgData name="Alain Sultan" userId="2b0808dc-3530-4760-ae57-56aa48186e32" providerId="ADAL" clId="{8F49FE7D-350D-4104-AE99-BA202886ACD1}" dt="2023-08-08T10:26:52.742" v="414" actId="20577"/>
          <ac:spMkLst>
            <pc:docMk/>
            <pc:sldMk cId="2458188141" sldId="258"/>
            <ac:spMk id="2" creationId="{29D54A30-EA5D-67AF-597F-DC328D09DB2E}"/>
          </ac:spMkLst>
        </pc:spChg>
        <pc:spChg chg="mod">
          <ac:chgData name="Alain Sultan" userId="2b0808dc-3530-4760-ae57-56aa48186e32" providerId="ADAL" clId="{8F49FE7D-350D-4104-AE99-BA202886ACD1}" dt="2023-08-08T10:23:54.582" v="372" actId="6549"/>
          <ac:spMkLst>
            <pc:docMk/>
            <pc:sldMk cId="2458188141" sldId="258"/>
            <ac:spMk id="3" creationId="{4085525A-ECA6-1B75-3A44-09584844A445}"/>
          </ac:spMkLst>
        </pc:spChg>
      </pc:sldChg>
      <pc:sldChg chg="modSp mod">
        <pc:chgData name="Alain Sultan" userId="2b0808dc-3530-4760-ae57-56aa48186e32" providerId="ADAL" clId="{8F49FE7D-350D-4104-AE99-BA202886ACD1}" dt="2023-08-08T10:38:30.385" v="708" actId="20577"/>
        <pc:sldMkLst>
          <pc:docMk/>
          <pc:sldMk cId="1982078621" sldId="259"/>
        </pc:sldMkLst>
        <pc:spChg chg="mod">
          <ac:chgData name="Alain Sultan" userId="2b0808dc-3530-4760-ae57-56aa48186e32" providerId="ADAL" clId="{8F49FE7D-350D-4104-AE99-BA202886ACD1}" dt="2023-08-08T10:31:22.810" v="496"/>
          <ac:spMkLst>
            <pc:docMk/>
            <pc:sldMk cId="1982078621" sldId="259"/>
            <ac:spMk id="2" creationId="{29D54A30-EA5D-67AF-597F-DC328D09DB2E}"/>
          </ac:spMkLst>
        </pc:spChg>
        <pc:spChg chg="mod">
          <ac:chgData name="Alain Sultan" userId="2b0808dc-3530-4760-ae57-56aa48186e32" providerId="ADAL" clId="{8F49FE7D-350D-4104-AE99-BA202886ACD1}" dt="2023-08-08T10:38:30.385" v="708" actId="20577"/>
          <ac:spMkLst>
            <pc:docMk/>
            <pc:sldMk cId="1982078621" sldId="259"/>
            <ac:spMk id="3" creationId="{4085525A-ECA6-1B75-3A44-09584844A445}"/>
          </ac:spMkLst>
        </pc:spChg>
      </pc:sldChg>
      <pc:sldChg chg="modSp add del mod">
        <pc:chgData name="Alain Sultan" userId="2b0808dc-3530-4760-ae57-56aa48186e32" providerId="ADAL" clId="{8F49FE7D-350D-4104-AE99-BA202886ACD1}" dt="2023-08-08T10:31:50.056" v="509" actId="47"/>
        <pc:sldMkLst>
          <pc:docMk/>
          <pc:sldMk cId="3375808755" sldId="260"/>
        </pc:sldMkLst>
        <pc:spChg chg="mod">
          <ac:chgData name="Alain Sultan" userId="2b0808dc-3530-4760-ae57-56aa48186e32" providerId="ADAL" clId="{8F49FE7D-350D-4104-AE99-BA202886ACD1}" dt="2023-08-08T10:31:42.449" v="501" actId="21"/>
          <ac:spMkLst>
            <pc:docMk/>
            <pc:sldMk cId="3375808755" sldId="260"/>
            <ac:spMk id="3" creationId="{4085525A-ECA6-1B75-3A44-09584844A44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6E6D0-8BDD-01E6-833F-932DB28CB2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81A89F-93DB-2D8D-EC4F-8095581FE6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B0633-533D-434E-BBA5-6BF245773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F2DB7-9AB8-9C8C-A4C7-399F03ECA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6E0490-C9A0-6BC6-DD50-469ED3026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079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B8DF9-B557-6F22-B4D4-61D54B23E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AE6178-443F-7323-5FDD-D9D1CCE91D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EC620-516E-19A2-7FA4-36A842864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A68028-DAD4-CA5F-B8B0-BA437212E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C8279-F1F6-1959-A910-22D27AA2E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0692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0A69FF-56C2-A759-7A8F-E41B0DDD60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4F51AD-E19B-BC37-DA26-E2015E9CA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AF9006-9471-110E-6C2A-CF7FEA30B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B96491-6714-44B5-2E88-647BD6584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2B38DC-017B-81E9-14BF-9810A4F90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950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997C8-2EE3-FCBB-99BF-623E999C6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A1FB05-F7A4-F6B3-7E66-32F3DCA8FD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B5611-F7A0-34E5-7111-DF2810A0E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97B4F9-F8E0-28B4-74C9-98A3BF721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043E04-65C6-756F-5282-95FD0B83C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4631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3D409-535D-10DD-3F8F-8CBD29BA1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05443F-E653-F376-9336-23B258AF36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BB052-EE6E-15E2-45FF-8B21DD54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13604-AF36-6C87-3584-B4B6D13A6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F04413-821A-C888-A7C1-AD745809E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3811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AA4F6-EF7E-16C1-A1CC-0310CB2F0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C45637-CFF8-E5F5-B954-544CB8BD24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DA486-6541-B576-629B-9BAB9F0AF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3928E6-01E8-718E-34CB-FA42DB1FB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124CC0-3CA3-212D-A7BE-E2F38D8B5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DEA4B7-2056-CDCA-AF74-3886B6905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4276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0DB64-97CA-AC9F-2E9D-85237C11B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628947-8A1E-5B24-7A03-0ACD5911B7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F6B9F3-4FC2-E2E5-0339-01F52E201A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D3695B-6CF9-EE7B-3D19-A01BF9ACBF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78D942-FCFD-B283-1CEA-7B697B19F7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1392BA-21D8-0360-002E-80641426D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8E2A74-BCF4-CA3D-FC22-87853F018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A9DD42-A30C-E1DC-2446-95FC87699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825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9B8DF-E7F3-E67B-ED0E-7775BC8BE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6E6277-879C-6560-D728-9C8096FB0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0DB0AB-3224-F208-2012-B787966A0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CCC443-5336-7457-4EB1-E1437A963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389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046F87-416D-6489-C781-EC58ADD04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EFFF4A-0415-0B20-DC5F-A76852706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BC19F2-B1D8-6CFA-C7D3-D1B41653D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389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78995-2BA3-49C1-747C-A0F412B51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8AB6F1-20C8-5323-B97D-6E2ABAC8F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E9265A-3555-17E0-9C03-AF6F13D95A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BE7E22-112E-1B73-C5D2-178961597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C5E37E-ABDD-07E0-BCB5-C7766583D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A8D11B-2764-5432-2BE9-D8C0CE969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6565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E0A1E-4FF2-2198-0644-74CF6F299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E2AF38-2660-FF39-4D2B-41F64BA674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088CA4-FCD6-6796-9A47-3E5BCBE18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E2A190-E4B3-8B79-BC77-8E8735150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F8689-904B-2D23-4079-6687E4E13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48CB80-5149-D5F1-DC66-7EE5B60A3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994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16EB8E-9DB9-0892-12A8-070B22983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843E9D-A0BB-BDF8-3122-430D573C33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60DC70-9F5F-2F2C-3DB5-A393F618F2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4E0E9-F725-4225-81AE-08BA5722CDA3}" type="datetimeFigureOut">
              <a:rPr lang="en-GB" smtClean="0"/>
              <a:t>11/08/2023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858B2E-E659-D0C3-F0D5-0939C0F2FE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FEC3DB-F5EB-CED0-0996-80ACA81DD9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071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6246C-A74E-E8A3-D9C3-6412C89AB8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99" y="1122363"/>
            <a:ext cx="10754685" cy="2387600"/>
          </a:xfrm>
        </p:spPr>
        <p:txBody>
          <a:bodyPr>
            <a:normAutofit/>
          </a:bodyPr>
          <a:lstStyle/>
          <a:p>
            <a:r>
              <a:rPr lang="en-GB" smtClean="0"/>
              <a:t>On Concluding Rel-19 Work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C53772-FE19-A9AA-3AE4-FCB2CA7844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mtClean="0"/>
              <a:t>Source: Samsung</a:t>
            </a:r>
          </a:p>
          <a:p>
            <a:r>
              <a:rPr lang="en-GB" smtClean="0"/>
              <a:t>Document for: Discussion, Endorsement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515566" y="525294"/>
            <a:ext cx="112451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3GPP TSG SA WG 1 Meeting #103 </a:t>
            </a:r>
            <a:r>
              <a:rPr lang="en-GB" b="1"/>
              <a:t>	</a:t>
            </a:r>
            <a:r>
              <a:rPr lang="en-GB" b="1" smtClean="0"/>
              <a:t>                                                                                                                  S1-232081</a:t>
            </a:r>
            <a:endParaRPr lang="en-US"/>
          </a:p>
          <a:p>
            <a:r>
              <a:rPr lang="en-GB" b="1"/>
              <a:t>Gothenburg, Sweden, 21 - 25 August 2023</a:t>
            </a:r>
            <a:r>
              <a:rPr lang="en-GB" b="1"/>
              <a:t>	</a:t>
            </a:r>
            <a:r>
              <a:rPr lang="en-GB" b="1" smtClean="0"/>
              <a:t>                                                                            </a:t>
            </a:r>
            <a:r>
              <a:rPr lang="en-GB" i="1" smtClean="0"/>
              <a:t>(</a:t>
            </a:r>
            <a:r>
              <a:rPr lang="en-GB" i="1"/>
              <a:t>revision of S1-23xxxx)</a:t>
            </a:r>
            <a:endParaRPr lang="en-US"/>
          </a:p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508595" y="6371617"/>
            <a:ext cx="1174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3GPP Tdoc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139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54A30-EA5D-67AF-597F-DC328D09D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5525A-ECA6-1B75-3A44-09584844A4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This presentation addresses how to proceed with the handling of the TRs already approved at SA#100, and for which the normative work is started. </a:t>
            </a:r>
          </a:p>
          <a:p>
            <a:pPr lvl="1"/>
            <a:r>
              <a:rPr lang="en-GB" dirty="0"/>
              <a:t>These are: </a:t>
            </a:r>
            <a:r>
              <a:rPr lang="en-GB" dirty="0" err="1"/>
              <a:t>FS_Sensing</a:t>
            </a:r>
            <a:r>
              <a:rPr lang="en-GB" dirty="0"/>
              <a:t>, </a:t>
            </a:r>
            <a:r>
              <a:rPr lang="en-GB" dirty="0" err="1"/>
              <a:t>FS_Metaverse</a:t>
            </a:r>
            <a:r>
              <a:rPr lang="en-GB" dirty="0"/>
              <a:t>, FS_AIML_Ph2, FS_SAT_Ph3, FS_UAV_Ph3, </a:t>
            </a:r>
            <a:r>
              <a:rPr lang="en-GB" dirty="0" err="1"/>
              <a:t>FS_EnergyServ</a:t>
            </a:r>
            <a:r>
              <a:rPr lang="en-GB" dirty="0"/>
              <a:t> .</a:t>
            </a:r>
          </a:p>
          <a:p>
            <a:r>
              <a:rPr lang="en-GB" dirty="0"/>
              <a:t>Other TRs are not following the same pattern and are not covered by the proposals in the next slides. </a:t>
            </a:r>
          </a:p>
          <a:p>
            <a:pPr lvl="1"/>
            <a:r>
              <a:rPr lang="en-GB" dirty="0"/>
              <a:t>These are: </a:t>
            </a:r>
            <a:r>
              <a:rPr lang="en-GB" dirty="0" err="1"/>
              <a:t>FS_Netshare</a:t>
            </a:r>
            <a:r>
              <a:rPr lang="en-GB" dirty="0"/>
              <a:t>, </a:t>
            </a:r>
            <a:r>
              <a:rPr lang="en-GB" dirty="0" err="1"/>
              <a:t>FS_AmbientIoT</a:t>
            </a:r>
            <a:r>
              <a:rPr lang="en-GB" dirty="0"/>
              <a:t>, </a:t>
            </a:r>
            <a:r>
              <a:rPr lang="en-GB" dirty="0" err="1"/>
              <a:t>FS_DualSteer</a:t>
            </a:r>
            <a:r>
              <a:rPr lang="en-GB" dirty="0"/>
              <a:t>, FS_SOBOT and FS_FRMCS_Ph5, Thierry’s one</a:t>
            </a: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5508595" y="6371617"/>
            <a:ext cx="1174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3GPP Tdoc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1353800" y="637161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188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Orderly work</a:t>
            </a: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2404354" y="1726854"/>
            <a:ext cx="1712068" cy="6809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508595" y="6371617"/>
            <a:ext cx="1174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3GPP Tdoc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788977" y="1882656"/>
            <a:ext cx="942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SA1 102</a:t>
            </a:r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5976836" y="1726854"/>
            <a:ext cx="1712068" cy="6809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361459" y="1882656"/>
            <a:ext cx="942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SA1 103</a:t>
            </a:r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9549319" y="1726854"/>
            <a:ext cx="1712068" cy="6809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933942" y="1882656"/>
            <a:ext cx="942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SA1 104</a:t>
            </a: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6018" y="3285204"/>
            <a:ext cx="206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TR (CR, conclusions)</a:t>
            </a: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96018" y="2661831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TR (PR)</a:t>
            </a: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97639" y="390857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TR (pCR, CR))</a:t>
            </a:r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596039" y="2661831"/>
            <a:ext cx="1328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smtClean="0"/>
              <a:t>agreements</a:t>
            </a:r>
            <a:endParaRPr lang="en-US" b="1" i="1"/>
          </a:p>
        </p:txBody>
      </p:sp>
      <p:sp>
        <p:nvSpPr>
          <p:cNvPr id="15" name="TextBox 14"/>
          <p:cNvSpPr txBox="1"/>
          <p:nvPr/>
        </p:nvSpPr>
        <p:spPr>
          <a:xfrm>
            <a:off x="2596039" y="3285204"/>
            <a:ext cx="1328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smtClean="0"/>
              <a:t>agreements</a:t>
            </a:r>
            <a:endParaRPr lang="en-US" b="1" i="1"/>
          </a:p>
        </p:txBody>
      </p:sp>
      <p:sp>
        <p:nvSpPr>
          <p:cNvPr id="16" name="TextBox 15"/>
          <p:cNvSpPr txBox="1"/>
          <p:nvPr/>
        </p:nvSpPr>
        <p:spPr>
          <a:xfrm>
            <a:off x="6168521" y="3787353"/>
            <a:ext cx="1451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smtClean="0"/>
              <a:t>contributions</a:t>
            </a:r>
            <a:endParaRPr lang="en-US" b="1" i="1"/>
          </a:p>
        </p:txBody>
      </p:sp>
      <p:sp>
        <p:nvSpPr>
          <p:cNvPr id="19" name="Right Arrow 18"/>
          <p:cNvSpPr/>
          <p:nvPr/>
        </p:nvSpPr>
        <p:spPr>
          <a:xfrm rot="842798">
            <a:off x="3961149" y="3576752"/>
            <a:ext cx="2201762" cy="31748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6174608" y="3243395"/>
            <a:ext cx="1328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smtClean="0"/>
              <a:t>agreements</a:t>
            </a:r>
            <a:endParaRPr lang="en-US" b="1" i="1"/>
          </a:p>
        </p:txBody>
      </p:sp>
      <p:sp>
        <p:nvSpPr>
          <p:cNvPr id="21" name="Right Arrow 20"/>
          <p:cNvSpPr/>
          <p:nvPr/>
        </p:nvSpPr>
        <p:spPr>
          <a:xfrm rot="842798">
            <a:off x="3991952" y="2970895"/>
            <a:ext cx="2201762" cy="31748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9756334" y="3782849"/>
            <a:ext cx="1451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smtClean="0"/>
              <a:t>contributions</a:t>
            </a:r>
            <a:endParaRPr lang="en-US" b="1" i="1"/>
          </a:p>
        </p:txBody>
      </p:sp>
      <p:sp>
        <p:nvSpPr>
          <p:cNvPr id="23" name="Right Arrow 22"/>
          <p:cNvSpPr/>
          <p:nvPr/>
        </p:nvSpPr>
        <p:spPr>
          <a:xfrm rot="842798">
            <a:off x="7548961" y="3567744"/>
            <a:ext cx="2201762" cy="31748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351036"/>
              </p:ext>
            </p:extLst>
          </p:nvPr>
        </p:nvGraphicFramePr>
        <p:xfrm>
          <a:off x="239776" y="4856493"/>
          <a:ext cx="1175715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950">
                  <a:extLst>
                    <a:ext uri="{9D8B030D-6E8A-4147-A177-3AD203B41FA5}">
                      <a16:colId xmlns:a16="http://schemas.microsoft.com/office/drawing/2014/main" val="4084553220"/>
                    </a:ext>
                  </a:extLst>
                </a:gridCol>
                <a:gridCol w="3198582">
                  <a:extLst>
                    <a:ext uri="{9D8B030D-6E8A-4147-A177-3AD203B41FA5}">
                      <a16:colId xmlns:a16="http://schemas.microsoft.com/office/drawing/2014/main" val="812669581"/>
                    </a:ext>
                  </a:extLst>
                </a:gridCol>
                <a:gridCol w="3883500">
                  <a:extLst>
                    <a:ext uri="{9D8B030D-6E8A-4147-A177-3AD203B41FA5}">
                      <a16:colId xmlns:a16="http://schemas.microsoft.com/office/drawing/2014/main" val="3924231115"/>
                    </a:ext>
                  </a:extLst>
                </a:gridCol>
                <a:gridCol w="2865120">
                  <a:extLst>
                    <a:ext uri="{9D8B030D-6E8A-4147-A177-3AD203B41FA5}">
                      <a16:colId xmlns:a16="http://schemas.microsoft.com/office/drawing/2014/main" val="4919208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mtClean="0"/>
                        <a:t>GOAL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SA 102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SA</a:t>
                      </a:r>
                      <a:r>
                        <a:rPr lang="en-US" baseline="0" smtClean="0"/>
                        <a:t> 103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SA 104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9788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mtClean="0"/>
                        <a:t>SID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80%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100%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143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mtClean="0"/>
                        <a:t>WID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0%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80%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100%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8378953"/>
                  </a:ext>
                </a:extLst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11353800" y="637161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772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Not orderly work</a:t>
            </a: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2404354" y="1470822"/>
            <a:ext cx="1712068" cy="6809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508595" y="6371617"/>
            <a:ext cx="1174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3GPP Tdoc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788977" y="1626624"/>
            <a:ext cx="942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SA1 102</a:t>
            </a:r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5976836" y="1470822"/>
            <a:ext cx="1712068" cy="6809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361459" y="1626624"/>
            <a:ext cx="942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SA1 103</a:t>
            </a:r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9549319" y="1470822"/>
            <a:ext cx="1712068" cy="6809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933942" y="1626624"/>
            <a:ext cx="942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SA1 104</a:t>
            </a: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6018" y="3029172"/>
            <a:ext cx="206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TR (CR, conclusions)</a:t>
            </a: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96018" y="2405799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TR (PR)</a:t>
            </a: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97639" y="3652545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TR (pCR, CR))</a:t>
            </a:r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596039" y="2405799"/>
            <a:ext cx="1328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smtClean="0"/>
              <a:t>agreements</a:t>
            </a:r>
            <a:endParaRPr lang="en-US" b="1" i="1"/>
          </a:p>
        </p:txBody>
      </p:sp>
      <p:sp>
        <p:nvSpPr>
          <p:cNvPr id="15" name="TextBox 14"/>
          <p:cNvSpPr txBox="1"/>
          <p:nvPr/>
        </p:nvSpPr>
        <p:spPr>
          <a:xfrm>
            <a:off x="2596039" y="3029172"/>
            <a:ext cx="1328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smtClean="0"/>
              <a:t>agreements</a:t>
            </a:r>
            <a:endParaRPr lang="en-US" b="1" i="1"/>
          </a:p>
        </p:txBody>
      </p:sp>
      <p:sp>
        <p:nvSpPr>
          <p:cNvPr id="16" name="TextBox 15"/>
          <p:cNvSpPr txBox="1"/>
          <p:nvPr/>
        </p:nvSpPr>
        <p:spPr>
          <a:xfrm>
            <a:off x="6168521" y="3531321"/>
            <a:ext cx="1451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smtClean="0"/>
              <a:t>contributions</a:t>
            </a:r>
            <a:endParaRPr lang="en-US" b="1" i="1"/>
          </a:p>
        </p:txBody>
      </p:sp>
      <p:sp>
        <p:nvSpPr>
          <p:cNvPr id="19" name="Right Arrow 18"/>
          <p:cNvSpPr/>
          <p:nvPr/>
        </p:nvSpPr>
        <p:spPr>
          <a:xfrm rot="842798">
            <a:off x="3961149" y="3320720"/>
            <a:ext cx="2201762" cy="31748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6174608" y="2987363"/>
            <a:ext cx="1328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smtClean="0"/>
              <a:t>agreements</a:t>
            </a:r>
            <a:endParaRPr lang="en-US" b="1" i="1"/>
          </a:p>
        </p:txBody>
      </p:sp>
      <p:sp>
        <p:nvSpPr>
          <p:cNvPr id="21" name="Right Arrow 20"/>
          <p:cNvSpPr/>
          <p:nvPr/>
        </p:nvSpPr>
        <p:spPr>
          <a:xfrm rot="842798">
            <a:off x="3991952" y="2714863"/>
            <a:ext cx="2201762" cy="31748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9756334" y="3526817"/>
            <a:ext cx="1451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smtClean="0"/>
              <a:t>contributions</a:t>
            </a:r>
            <a:endParaRPr lang="en-US" b="1" i="1"/>
          </a:p>
        </p:txBody>
      </p:sp>
      <p:sp>
        <p:nvSpPr>
          <p:cNvPr id="23" name="Right Arrow 22"/>
          <p:cNvSpPr/>
          <p:nvPr/>
        </p:nvSpPr>
        <p:spPr>
          <a:xfrm rot="842798">
            <a:off x="7548961" y="3311712"/>
            <a:ext cx="2201762" cy="31748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250345"/>
              </p:ext>
            </p:extLst>
          </p:nvPr>
        </p:nvGraphicFramePr>
        <p:xfrm>
          <a:off x="239776" y="4441965"/>
          <a:ext cx="1175715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950">
                  <a:extLst>
                    <a:ext uri="{9D8B030D-6E8A-4147-A177-3AD203B41FA5}">
                      <a16:colId xmlns:a16="http://schemas.microsoft.com/office/drawing/2014/main" val="4084553220"/>
                    </a:ext>
                  </a:extLst>
                </a:gridCol>
                <a:gridCol w="3198582">
                  <a:extLst>
                    <a:ext uri="{9D8B030D-6E8A-4147-A177-3AD203B41FA5}">
                      <a16:colId xmlns:a16="http://schemas.microsoft.com/office/drawing/2014/main" val="812669581"/>
                    </a:ext>
                  </a:extLst>
                </a:gridCol>
                <a:gridCol w="3883500">
                  <a:extLst>
                    <a:ext uri="{9D8B030D-6E8A-4147-A177-3AD203B41FA5}">
                      <a16:colId xmlns:a16="http://schemas.microsoft.com/office/drawing/2014/main" val="3924231115"/>
                    </a:ext>
                  </a:extLst>
                </a:gridCol>
                <a:gridCol w="2865120">
                  <a:extLst>
                    <a:ext uri="{9D8B030D-6E8A-4147-A177-3AD203B41FA5}">
                      <a16:colId xmlns:a16="http://schemas.microsoft.com/office/drawing/2014/main" val="4919208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mtClean="0"/>
                        <a:t>GOAL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SA 102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SA</a:t>
                      </a:r>
                      <a:r>
                        <a:rPr lang="en-US" baseline="0" smtClean="0"/>
                        <a:t> 103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SA 104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9788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mtClean="0"/>
                        <a:t>SID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80%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100%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143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mtClean="0"/>
                        <a:t>WID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0%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80%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100%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837895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6155241" y="2388283"/>
            <a:ext cx="1444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smtClean="0">
                <a:solidFill>
                  <a:srgbClr val="FF0000"/>
                </a:solidFill>
              </a:rPr>
              <a:t>agreements*</a:t>
            </a:r>
            <a:endParaRPr lang="en-US" b="1" i="1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56334" y="2984383"/>
            <a:ext cx="1559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smtClean="0">
                <a:solidFill>
                  <a:srgbClr val="FF0000"/>
                </a:solidFill>
              </a:rPr>
              <a:t>agreements**</a:t>
            </a:r>
            <a:endParaRPr lang="en-US" b="1" i="1">
              <a:solidFill>
                <a:srgbClr val="FF0000"/>
              </a:solidFill>
            </a:endParaRPr>
          </a:p>
        </p:txBody>
      </p:sp>
      <p:sp>
        <p:nvSpPr>
          <p:cNvPr id="27" name="Right Arrow 26"/>
          <p:cNvSpPr/>
          <p:nvPr/>
        </p:nvSpPr>
        <p:spPr>
          <a:xfrm rot="842798">
            <a:off x="7590767" y="2756266"/>
            <a:ext cx="2201762" cy="31748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 rot="842798">
            <a:off x="11035104" y="3281524"/>
            <a:ext cx="1135341" cy="31748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405493" y="5703598"/>
            <a:ext cx="7587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smtClean="0">
                <a:solidFill>
                  <a:srgbClr val="FF0000"/>
                </a:solidFill>
              </a:rPr>
              <a:t>* NEW USE CASES, POTENTIAL REQUIREMENTS  that cannot be added to CPRs.</a:t>
            </a:r>
            <a:endParaRPr lang="en-US" b="1" i="1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5493" y="5997186"/>
            <a:ext cx="11554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smtClean="0">
                <a:solidFill>
                  <a:srgbClr val="FF0000"/>
                </a:solidFill>
              </a:rPr>
              <a:t>* NEW CPRs that cannot be added to normative pCRs and CRs. This would require exceptions to complete Rel-19 WIDs.</a:t>
            </a:r>
            <a:endParaRPr lang="en-US" b="1" i="1">
              <a:solidFill>
                <a:srgbClr val="FF0000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11602774" y="1470822"/>
            <a:ext cx="0" cy="297114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1131363" y="956300"/>
            <a:ext cx="951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TSG 102</a:t>
            </a:r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 rot="10800000">
            <a:off x="11692324" y="1732868"/>
            <a:ext cx="461665" cy="64376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smtClean="0">
                <a:solidFill>
                  <a:srgbClr val="FF000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2024</a:t>
            </a:r>
            <a:endParaRPr lang="en-US">
              <a:solidFill>
                <a:srgbClr val="FF0000"/>
              </a:solidFill>
              <a:latin typeface="72 Black" panose="020B0A04030603020204" pitchFamily="34" charset="0"/>
              <a:cs typeface="72 Black" panose="020B0A04030603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353800" y="637161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314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54A30-EA5D-67AF-597F-DC328D09D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General 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5525A-ECA6-1B75-3A44-09584844A4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dirty="0"/>
              <a:t>For all TRs already approved at SA plenary, </a:t>
            </a:r>
            <a:r>
              <a:rPr lang="en-US" b="1" dirty="0">
                <a:solidFill>
                  <a:srgbClr val="FF0000"/>
                </a:solidFill>
              </a:rPr>
              <a:t>SA1#103 is the last meeting where CPRs can be considered</a:t>
            </a:r>
            <a:r>
              <a:rPr lang="en-US" dirty="0"/>
              <a:t>. </a:t>
            </a:r>
          </a:p>
          <a:p>
            <a:pPr marL="742950" lvl="1" indent="-285750">
              <a:spcAft>
                <a:spcPts val="900"/>
              </a:spcAft>
            </a:pPr>
            <a:r>
              <a:rPr lang="en-US" dirty="0"/>
              <a:t>Consequently, the SA1#104 agenda will exclude additional requirements, use cases, etc. to the study TR. </a:t>
            </a:r>
          </a:p>
          <a:p>
            <a:pPr marL="742950" lvl="1" indent="-285750">
              <a:spcAft>
                <a:spcPts val="900"/>
              </a:spcAft>
            </a:pPr>
            <a:r>
              <a:rPr lang="en-GB" dirty="0"/>
              <a:t>TR material brought to SA1#103 will be considered at </a:t>
            </a:r>
            <a:r>
              <a:rPr lang="en-GB"/>
              <a:t>SA1#104 for the normative part</a:t>
            </a:r>
            <a:endParaRPr lang="en-GB" dirty="0"/>
          </a:p>
          <a:p>
            <a:pPr marL="742950" lvl="1" indent="-285750">
              <a:spcAft>
                <a:spcPts val="900"/>
              </a:spcAft>
            </a:pPr>
            <a:r>
              <a:rPr lang="en-GB" dirty="0"/>
              <a:t>Exceptions are possible, limited to solving important points, where items can be brought to SA1#104, at the same time in the TR and as normative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alignment of a TR with its corresponding normative work is put on hold, until the completion of the normative work. </a:t>
            </a:r>
          </a:p>
          <a:p>
            <a:pPr marL="742950" lvl="1" indent="-285750"/>
            <a:r>
              <a:rPr lang="en-US" dirty="0"/>
              <a:t>For each one of these TRs, </a:t>
            </a:r>
            <a:r>
              <a:rPr lang="en-US" b="1" dirty="0">
                <a:solidFill>
                  <a:srgbClr val="FF0000"/>
                </a:solidFill>
              </a:rPr>
              <a:t>a NOTE shall be added to </a:t>
            </a:r>
            <a:r>
              <a:rPr lang="en-US" b="1">
                <a:solidFill>
                  <a:srgbClr val="FF0000"/>
                </a:solidFill>
              </a:rPr>
              <a:t>the </a:t>
            </a:r>
            <a:r>
              <a:rPr lang="en-US" b="1" smtClean="0">
                <a:solidFill>
                  <a:srgbClr val="FF0000"/>
                </a:solidFill>
              </a:rPr>
              <a:t>conclusion at SA1 104 </a:t>
            </a:r>
            <a:r>
              <a:rPr lang="en-US" b="1" dirty="0">
                <a:solidFill>
                  <a:srgbClr val="FF0000"/>
                </a:solidFill>
              </a:rPr>
              <a:t>to state: "This TR has </a:t>
            </a:r>
            <a:r>
              <a:rPr lang="en-US" b="1">
                <a:solidFill>
                  <a:srgbClr val="FF0000"/>
                </a:solidFill>
              </a:rPr>
              <a:t>resulted </a:t>
            </a:r>
            <a:r>
              <a:rPr lang="en-US" b="1" smtClean="0">
                <a:solidFill>
                  <a:srgbClr val="FF0000"/>
                </a:solidFill>
              </a:rPr>
              <a:t>in </a:t>
            </a:r>
            <a:r>
              <a:rPr lang="en-US" b="1" dirty="0">
                <a:solidFill>
                  <a:srgbClr val="FF0000"/>
                </a:solidFill>
              </a:rPr>
              <a:t>normative work. The normative work takes precedence over this TR. Consequently</a:t>
            </a:r>
            <a:r>
              <a:rPr lang="en-US" b="1">
                <a:solidFill>
                  <a:srgbClr val="FF0000"/>
                </a:solidFill>
              </a:rPr>
              <a:t>, </a:t>
            </a:r>
            <a:r>
              <a:rPr lang="en-US" b="1" smtClean="0">
                <a:solidFill>
                  <a:srgbClr val="FF0000"/>
                </a:solidFill>
              </a:rPr>
              <a:t>this </a:t>
            </a:r>
            <a:r>
              <a:rPr lang="en-US" b="1">
                <a:solidFill>
                  <a:srgbClr val="FF0000"/>
                </a:solidFill>
              </a:rPr>
              <a:t>TR </a:t>
            </a:r>
            <a:r>
              <a:rPr lang="en-US" b="1" smtClean="0">
                <a:solidFill>
                  <a:srgbClr val="FF0000"/>
                </a:solidFill>
              </a:rPr>
              <a:t>will not be revised to </a:t>
            </a:r>
            <a:r>
              <a:rPr lang="en-US" b="1" dirty="0">
                <a:solidFill>
                  <a:srgbClr val="FF0000"/>
                </a:solidFill>
              </a:rPr>
              <a:t>align it with the normative </a:t>
            </a:r>
            <a:r>
              <a:rPr lang="en-US" b="1">
                <a:solidFill>
                  <a:srgbClr val="FF0000"/>
                </a:solidFill>
              </a:rPr>
              <a:t>work</a:t>
            </a:r>
            <a:r>
              <a:rPr lang="en-US" b="1" smtClean="0">
                <a:solidFill>
                  <a:srgbClr val="FF0000"/>
                </a:solidFill>
              </a:rPr>
              <a:t>."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5508595" y="6371617"/>
            <a:ext cx="1174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3GPP Tdoc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1353800" y="637161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078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</Words>
  <Application>Microsoft Office PowerPoint</Application>
  <PresentationFormat>Widescreen</PresentationFormat>
  <Paragraphs>78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72 Black</vt:lpstr>
      <vt:lpstr>Arial</vt:lpstr>
      <vt:lpstr>Calibri</vt:lpstr>
      <vt:lpstr>Calibri Light</vt:lpstr>
      <vt:lpstr>Office Theme</vt:lpstr>
      <vt:lpstr>On Concluding Rel-19 Work</vt:lpstr>
      <vt:lpstr>Context</vt:lpstr>
      <vt:lpstr>Orderly work</vt:lpstr>
      <vt:lpstr>Not orderly work</vt:lpstr>
      <vt:lpstr>General guidance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Handling of Rel-19 approved TRs</dc:title>
  <dc:creator>3775</dc:creator>
  <cp:lastModifiedBy>Samsung</cp:lastModifiedBy>
  <cp:revision>7</cp:revision>
  <dcterms:created xsi:type="dcterms:W3CDTF">2023-08-08T10:09:55Z</dcterms:created>
  <dcterms:modified xsi:type="dcterms:W3CDTF">2023-08-11T07:49:20Z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