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7"/>
  </p:notesMasterIdLst>
  <p:sldIdLst>
    <p:sldId id="303" r:id="rId3"/>
    <p:sldId id="263" r:id="rId4"/>
    <p:sldId id="261" r:id="rId5"/>
    <p:sldId id="260" r:id="rId6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8E54EF76-CB4B-4397-920B-0F486066E83F}"/>
    <pc:docChg chg="modSld">
      <pc:chgData name="Alain Sultan" userId="2b0808dc-3530-4760-ae57-56aa48186e32" providerId="ADAL" clId="{8E54EF76-CB4B-4397-920B-0F486066E83F}" dt="2023-08-10T09:46:14.951" v="1" actId="1076"/>
      <pc:docMkLst>
        <pc:docMk/>
      </pc:docMkLst>
      <pc:sldChg chg="modSp mod">
        <pc:chgData name="Alain Sultan" userId="2b0808dc-3530-4760-ae57-56aa48186e32" providerId="ADAL" clId="{8E54EF76-CB4B-4397-920B-0F486066E83F}" dt="2023-08-10T09:46:14.951" v="1" actId="1076"/>
        <pc:sldMkLst>
          <pc:docMk/>
          <pc:sldMk cId="3488108963" sldId="260"/>
        </pc:sldMkLst>
        <pc:spChg chg="mod">
          <ac:chgData name="Alain Sultan" userId="2b0808dc-3530-4760-ae57-56aa48186e32" providerId="ADAL" clId="{8E54EF76-CB4B-4397-920B-0F486066E83F}" dt="2023-08-10T09:46:14.951" v="1" actId="1076"/>
          <ac:spMkLst>
            <pc:docMk/>
            <pc:sldMk cId="3488108963" sldId="260"/>
            <ac:spMk id="2" creationId="{404680D2-AFDF-7A67-BD5E-76FD0456A2F1}"/>
          </ac:spMkLst>
        </pc:spChg>
        <pc:spChg chg="mod">
          <ac:chgData name="Alain Sultan" userId="2b0808dc-3530-4760-ae57-56aa48186e32" providerId="ADAL" clId="{8E54EF76-CB4B-4397-920B-0F486066E83F}" dt="2023-08-10T09:45:48.194" v="0" actId="207"/>
          <ac:spMkLst>
            <pc:docMk/>
            <pc:sldMk cId="3488108963" sldId="260"/>
            <ac:spMk id="4" creationId="{B42809C1-4C87-BA45-41E4-467514216FB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 for </a:t>
            </a:r>
          </a:p>
          <a:p>
            <a:pPr algn="ctr">
              <a:defRPr/>
            </a:pPr>
            <a:r>
              <a:rPr lang="en-GB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SA1 Rel-20 content definition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S1-232009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SA1#103, 21 -25 August 2023, Gothenburg, Sweden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Rel-20 planning – SA1 capacity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813547"/>
            <a:ext cx="8814546" cy="3461428"/>
          </a:xfrm>
        </p:spPr>
        <p:txBody>
          <a:bodyPr/>
          <a:lstStyle/>
          <a:p>
            <a:r>
              <a:rPr lang="en-GB" sz="2400" dirty="0"/>
              <a:t>We aim the same capacity as Rel-19: </a:t>
            </a:r>
          </a:p>
          <a:p>
            <a:pPr lvl="1"/>
            <a:r>
              <a:rPr lang="en-GB" sz="2000" dirty="0"/>
              <a:t>corresponding to ≈ 12 SIDs if same size as the Rel-19 SIDs, </a:t>
            </a:r>
          </a:p>
          <a:p>
            <a:pPr lvl="1"/>
            <a:r>
              <a:rPr lang="en-GB" sz="2000" dirty="0"/>
              <a:t>or can be much less if one SID takes much more time (see e.g. SMARTER, which was one big SID for 5G study in Rel-14)</a:t>
            </a:r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6375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Rel-20 planning – time sharing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652175"/>
            <a:ext cx="8814546" cy="3622800"/>
          </a:xfrm>
        </p:spPr>
        <p:txBody>
          <a:bodyPr/>
          <a:lstStyle/>
          <a:p>
            <a:r>
              <a:rPr lang="en-GB" sz="2400" dirty="0"/>
              <a:t>Divide the Rel-20 content definition in two parts:</a:t>
            </a:r>
          </a:p>
          <a:p>
            <a:pPr lvl="1"/>
            <a:r>
              <a:rPr lang="en-GB" sz="2000" b="1" dirty="0"/>
              <a:t>Part 1 </a:t>
            </a: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around max. 6 SIDs) – Only studies with normative work </a:t>
            </a:r>
            <a:r>
              <a:rPr lang="en-GB" sz="2000" b="1" dirty="0"/>
              <a:t>aiming for Rel-20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SA1#104 (Nov) and SA1#105 (Feb)</a:t>
            </a:r>
          </a:p>
          <a:p>
            <a:pPr lvl="2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dirty="0"/>
              <a:t>SA1#105 (Feb) and SA1#106 (May) </a:t>
            </a:r>
            <a:endParaRPr lang="en-GB" dirty="0"/>
          </a:p>
          <a:p>
            <a:pPr lvl="1"/>
            <a:r>
              <a:rPr lang="en-GB" sz="2000" b="1" dirty="0"/>
              <a:t>Part 2 </a:t>
            </a: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from 1 big SID to max. 6 SIDs) – Priority given to studies with normative work </a:t>
            </a:r>
            <a:r>
              <a:rPr lang="en-GB" sz="2000" b="1" dirty="0"/>
              <a:t>aiming for beyond Rel-20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SA1#105 (Feb) and SA1#106 (May)</a:t>
            </a:r>
          </a:p>
          <a:p>
            <a:pPr lvl="2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dirty="0"/>
              <a:t>SA1#106 (May) and SA1 #107 (Aug)</a:t>
            </a:r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7830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timeline 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795897" y="4773600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8" name="Google Shape;168;p20"/>
          <p:cNvCxnSpPr/>
          <p:nvPr/>
        </p:nvCxnSpPr>
        <p:spPr>
          <a:xfrm>
            <a:off x="1200897" y="983503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147837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147837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268412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147837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797772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753322"/>
            <a:ext cx="203040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200" dirty="0"/>
              <a:t>≈50%</a:t>
            </a:r>
            <a:r>
              <a:rPr lang="en-US" sz="1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2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050184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043834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364509"/>
            <a:ext cx="884100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356572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/>
          </a:p>
        </p:txBody>
      </p:sp>
      <p:sp>
        <p:nvSpPr>
          <p:cNvPr id="203" name="Google Shape;203;p20"/>
          <p:cNvSpPr/>
          <p:nvPr/>
        </p:nvSpPr>
        <p:spPr>
          <a:xfrm>
            <a:off x="5351696" y="2387620"/>
            <a:ext cx="761200" cy="313420"/>
          </a:xfrm>
          <a:prstGeom prst="chevron">
            <a:avLst>
              <a:gd name="adj" fmla="val 18320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solidFill>
              <a:schemeClr val="accent1"/>
            </a:solidFill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525625" y="2384969"/>
            <a:ext cx="3891947" cy="31342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solidFill>
              <a:schemeClr val="accent1"/>
            </a:solidFill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                                    80% (TBC)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1883132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064258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560512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740562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425844" y="3735506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205912" y="3750334"/>
            <a:ext cx="2030400" cy="935931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200" b="1" dirty="0">
                <a:solidFill>
                  <a:schemeClr val="dk1"/>
                </a:solidFill>
              </a:rPr>
              <a:t>Rel-20 part 2 (</a:t>
            </a:r>
            <a:r>
              <a:rPr lang="en-GB" sz="1200" dirty="0"/>
              <a:t>≈50%</a:t>
            </a:r>
            <a:r>
              <a:rPr lang="en-US" sz="1200" b="1" dirty="0">
                <a:solidFill>
                  <a:schemeClr val="dk1"/>
                </a:solidFill>
              </a:rPr>
              <a:t>)</a:t>
            </a:r>
            <a:endParaRPr lang="en-US" sz="12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369399" y="4021325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355994" y="4020072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2996463" y="4340747"/>
            <a:ext cx="929431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042625" y="4328464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1903680" y="4835723"/>
            <a:ext cx="3373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= Content 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87121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6569" y="1691715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935" y="2451473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627593" y="2346512"/>
            <a:ext cx="5309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b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(TBC)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488108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403</Words>
  <Application>Microsoft Office PowerPoint</Application>
  <PresentationFormat>On-screen Show (16:9)</PresentationFormat>
  <Paragraphs>80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Rel-20 planning – SA1 capacity</vt:lpstr>
      <vt:lpstr>Rel-20 planning – time sharing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3775</cp:lastModifiedBy>
  <cp:revision>27</cp:revision>
  <dcterms:modified xsi:type="dcterms:W3CDTF">2023-08-10T09:46:23Z</dcterms:modified>
</cp:coreProperties>
</file>