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71" r:id="rId3"/>
    <p:sldId id="272" r:id="rId4"/>
    <p:sldId id="273" r:id="rId5"/>
    <p:sldId id="274" r:id="rId6"/>
    <p:sldId id="275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65" d="100"/>
          <a:sy n="65" d="100"/>
        </p:scale>
        <p:origin x="1216" y="6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68936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4932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82432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9242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5829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CN" dirty="0" err="1"/>
              <a:t>FS_EnergyServ</a:t>
            </a:r>
            <a:r>
              <a:rPr lang="en-US" dirty="0" smtClean="0"/>
              <a:t> </a:t>
            </a:r>
            <a:r>
              <a:rPr lang="en-US" dirty="0" smtClean="0"/>
              <a:t>Status </a:t>
            </a:r>
            <a:r>
              <a:rPr lang="en-US" dirty="0"/>
              <a:t>Update</a:t>
            </a:r>
            <a:br>
              <a:rPr lang="en-US" dirty="0"/>
            </a:br>
            <a:r>
              <a:rPr lang="en-US" altLang="zh-CN" dirty="0">
                <a:solidFill>
                  <a:srgbClr val="FF0000"/>
                </a:solidFill>
              </a:rPr>
              <a:t>Study on Energy Efficiency as service criteria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/>
              <a:t>Xiaonan Shi</a:t>
            </a:r>
          </a:p>
          <a:p>
            <a:r>
              <a:rPr lang="en-US" altLang="zh-CN" dirty="0"/>
              <a:t>China Mobile</a:t>
            </a:r>
          </a:p>
          <a:p>
            <a:r>
              <a:rPr lang="en-GB" altLang="zh-CN" dirty="0" err="1"/>
              <a:t>FS_EnergyServ</a:t>
            </a:r>
            <a:r>
              <a:rPr lang="en-US" altLang="zh-CN" dirty="0" smtClean="0"/>
              <a:t> </a:t>
            </a:r>
            <a:r>
              <a:rPr lang="en-US" altLang="zh-CN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S1-230716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0" y="6291263"/>
            <a:ext cx="3658235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>
                <a:sym typeface="+mn-ea"/>
              </a:rPr>
              <a:t>3GPP TSG-SA WG1 Meeting #</a:t>
            </a:r>
            <a:r>
              <a:rPr lang="en-US" altLang="en-GB" sz="1200" b="1" dirty="0">
                <a:sym typeface="+mn-ea"/>
              </a:rPr>
              <a:t>101</a:t>
            </a:r>
            <a:endParaRPr lang="en-GB" sz="1200" b="1" dirty="0"/>
          </a:p>
          <a:p>
            <a:pPr algn="l" eaLnBrk="1" hangingPunct="1">
              <a:spcBef>
                <a:spcPct val="20000"/>
              </a:spcBef>
              <a:spcAft>
                <a:spcPts val="600"/>
              </a:spcAft>
            </a:pPr>
            <a:r>
              <a:rPr sz="1200" b="1" dirty="0">
                <a:sym typeface="+mn-ea"/>
              </a:rPr>
              <a:t>Athens, Greece, 20 February – 24 February 2023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err="1"/>
              <a:t>FS_EnergyServ</a:t>
            </a:r>
            <a:r>
              <a:rPr lang="en-US" altLang="zh-CN" dirty="0" smtClean="0"/>
              <a:t> </a:t>
            </a:r>
            <a:r>
              <a:rPr lang="en-GB" dirty="0" smtClean="0"/>
              <a:t>Progress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75868" y="1219327"/>
            <a:ext cx="8748713" cy="540094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US" altLang="en-GB" dirty="0" smtClean="0"/>
              <a:t>3 </a:t>
            </a:r>
            <a:r>
              <a:rPr lang="en-US" altLang="en-GB" dirty="0" err="1"/>
              <a:t>pCR</a:t>
            </a:r>
            <a:r>
              <a:rPr lang="en-US" altLang="en-GB" dirty="0"/>
              <a:t> for update Use Case</a:t>
            </a:r>
            <a:r>
              <a:rPr lang="en-GB" altLang="zh-CN" dirty="0"/>
              <a:t> Agreed</a:t>
            </a:r>
          </a:p>
          <a:p>
            <a:pPr lvl="1">
              <a:buSzTx/>
              <a:defRPr/>
            </a:pPr>
            <a:r>
              <a:rPr lang="en-US" altLang="en-GB" dirty="0" smtClean="0">
                <a:cs typeface="+mn-ea"/>
              </a:rPr>
              <a:t>5 </a:t>
            </a:r>
            <a:r>
              <a:rPr lang="en-GB" altLang="zh-CN" dirty="0">
                <a:cs typeface="+mn-ea"/>
              </a:rPr>
              <a:t>Use case </a:t>
            </a:r>
            <a:r>
              <a:rPr lang="en-GB" altLang="zh-CN" dirty="0" smtClean="0">
                <a:cs typeface="+mn-ea"/>
              </a:rPr>
              <a:t>Agreed</a:t>
            </a:r>
          </a:p>
          <a:p>
            <a:pPr lvl="2">
              <a:buSzTx/>
              <a:defRPr/>
            </a:pPr>
            <a:r>
              <a:rPr lang="en-GB" altLang="zh-CN" dirty="0"/>
              <a:t>Energy usage information exposure considering </a:t>
            </a:r>
            <a:r>
              <a:rPr lang="en-GB" altLang="zh-CN" dirty="0" err="1" smtClean="0"/>
              <a:t>QoS</a:t>
            </a:r>
            <a:endParaRPr lang="en-GB" altLang="zh-CN" dirty="0" smtClean="0"/>
          </a:p>
          <a:p>
            <a:pPr lvl="2">
              <a:buSzTx/>
              <a:defRPr/>
            </a:pPr>
            <a:r>
              <a:rPr lang="en-GB" altLang="zh-CN" dirty="0" smtClean="0"/>
              <a:t>Supporting </a:t>
            </a:r>
            <a:r>
              <a:rPr lang="en-GB" altLang="zh-CN" dirty="0"/>
              <a:t>service-level energy efficiency analysis for </a:t>
            </a:r>
            <a:r>
              <a:rPr lang="en-GB" altLang="zh-CN" dirty="0" smtClean="0"/>
              <a:t>verticals</a:t>
            </a:r>
          </a:p>
          <a:p>
            <a:pPr lvl="2">
              <a:buSzTx/>
              <a:defRPr/>
            </a:pPr>
            <a:r>
              <a:rPr lang="en-GB" altLang="zh-CN" dirty="0"/>
              <a:t>Application energy efficiency </a:t>
            </a:r>
            <a:r>
              <a:rPr lang="en-GB" altLang="zh-CN" dirty="0" smtClean="0"/>
              <a:t>monitoring</a:t>
            </a:r>
          </a:p>
          <a:p>
            <a:pPr lvl="2">
              <a:buSzTx/>
              <a:defRPr/>
            </a:pPr>
            <a:r>
              <a:rPr lang="en-GB" altLang="zh-CN" dirty="0"/>
              <a:t>Renewable Energy Usage Information </a:t>
            </a:r>
            <a:r>
              <a:rPr lang="en-GB" altLang="zh-CN" dirty="0" smtClean="0"/>
              <a:t>Exposure</a:t>
            </a:r>
          </a:p>
          <a:p>
            <a:pPr lvl="2">
              <a:buSzTx/>
              <a:defRPr/>
            </a:pPr>
            <a:r>
              <a:rPr lang="en-GB" altLang="zh-CN" dirty="0" smtClean="0"/>
              <a:t>Supporting </a:t>
            </a:r>
            <a:r>
              <a:rPr lang="en-GB" altLang="zh-CN" dirty="0"/>
              <a:t>carbon-aware communication </a:t>
            </a:r>
            <a:r>
              <a:rPr lang="en-GB" altLang="zh-CN" dirty="0" smtClean="0"/>
              <a:t>service</a:t>
            </a:r>
            <a:endParaRPr lang="en-US" sz="1600" dirty="0" smtClean="0"/>
          </a:p>
          <a:p>
            <a:pPr lvl="2">
              <a:defRPr/>
            </a:pPr>
            <a:endParaRPr lang="en-US" sz="1600" dirty="0"/>
          </a:p>
          <a:p>
            <a:pPr marL="342900" lvl="2" indent="-342900">
              <a:defRPr/>
            </a:pPr>
            <a:r>
              <a:rPr lang="en-GB" sz="2800" dirty="0">
                <a:ea typeface="+mn-ea"/>
                <a:cs typeface="+mn-cs"/>
              </a:rPr>
              <a:t>Work/Study Item Completion: </a:t>
            </a:r>
            <a:r>
              <a:rPr lang="en-GB" sz="2800" dirty="0" smtClean="0">
                <a:ea typeface="+mn-ea"/>
                <a:cs typeface="+mn-cs"/>
              </a:rPr>
              <a:t>70</a:t>
            </a:r>
            <a:r>
              <a:rPr lang="en-GB" sz="2800" dirty="0">
                <a:ea typeface="+mn-ea"/>
                <a:cs typeface="+mn-cs"/>
              </a:rPr>
              <a:t>%</a:t>
            </a:r>
          </a:p>
          <a:p>
            <a:pPr>
              <a:defRPr/>
            </a:pPr>
            <a:r>
              <a:rPr lang="en-GB" altLang="zh-CN" dirty="0" smtClean="0"/>
              <a:t>Controversial </a:t>
            </a:r>
            <a:r>
              <a:rPr lang="en-GB" altLang="zh-CN" dirty="0"/>
              <a:t>issues</a:t>
            </a:r>
          </a:p>
          <a:p>
            <a:pPr lvl="1">
              <a:defRPr/>
            </a:pPr>
            <a:r>
              <a:rPr lang="en-US" altLang="zh-CN" dirty="0" smtClean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defRPr/>
            </a:pP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7771670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err="1"/>
              <a:t>FS_EnergyServ</a:t>
            </a:r>
            <a:r>
              <a:rPr lang="en-US" altLang="zh-CN" dirty="0" smtClean="0"/>
              <a:t> </a:t>
            </a:r>
            <a:r>
              <a:rPr lang="en-GB" dirty="0" smtClean="0"/>
              <a:t>Planning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398463" y="1412776"/>
            <a:ext cx="8353425" cy="5113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800" b="1">
                <a:solidFill>
                  <a:srgbClr val="003399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–"/>
              <a:defRPr sz="2400" b="1">
                <a:solidFill>
                  <a:srgbClr val="003399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 sz="2000" b="1">
                <a:solidFill>
                  <a:srgbClr val="003399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–"/>
              <a:defRPr b="1">
                <a:solidFill>
                  <a:srgbClr val="003399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GB" kern="0" dirty="0" smtClean="0"/>
              <a:t>Planning for subsequent meetings</a:t>
            </a:r>
          </a:p>
          <a:p>
            <a:pPr lvl="2">
              <a:defRPr/>
            </a:pPr>
            <a:endParaRPr lang="en-GB" kern="0" dirty="0" smtClean="0"/>
          </a:p>
          <a:p>
            <a:pPr lvl="1">
              <a:defRPr/>
            </a:pPr>
            <a:r>
              <a:rPr lang="en-GB" sz="2000" kern="0" dirty="0" smtClean="0">
                <a:sym typeface="+mn-ea"/>
              </a:rPr>
              <a:t>SA1#10</a:t>
            </a:r>
            <a:r>
              <a:rPr lang="en-US" altLang="en-GB" sz="2000" kern="0" dirty="0" smtClean="0">
                <a:sym typeface="+mn-ea"/>
              </a:rPr>
              <a:t>2</a:t>
            </a:r>
            <a:r>
              <a:rPr lang="en-GB" sz="2000" kern="0" dirty="0" smtClean="0">
                <a:sym typeface="+mn-ea"/>
              </a:rPr>
              <a:t> (</a:t>
            </a:r>
            <a:r>
              <a:rPr lang="en-US" altLang="en-GB" sz="2000" kern="0" dirty="0" smtClean="0">
                <a:sym typeface="+mn-ea"/>
              </a:rPr>
              <a:t>May</a:t>
            </a:r>
            <a:r>
              <a:rPr lang="en-GB" sz="2000" kern="0" dirty="0" smtClean="0">
                <a:sym typeface="+mn-ea"/>
              </a:rPr>
              <a:t> 2023): </a:t>
            </a:r>
            <a:r>
              <a:rPr lang="en-US" altLang="en-GB" sz="2000" kern="0" dirty="0" smtClean="0">
                <a:sym typeface="+mn-ea"/>
              </a:rPr>
              <a:t>9</a:t>
            </a:r>
            <a:r>
              <a:rPr lang="en-US" sz="2000" kern="0" dirty="0" smtClean="0">
                <a:sym typeface="+mn-ea"/>
              </a:rPr>
              <a:t>5</a:t>
            </a:r>
            <a:r>
              <a:rPr lang="en-GB" sz="2000" kern="0" dirty="0" smtClean="0">
                <a:sym typeface="+mn-ea"/>
              </a:rPr>
              <a:t>%</a:t>
            </a:r>
            <a:endParaRPr lang="en-GB" sz="2000" kern="0" dirty="0" smtClean="0"/>
          </a:p>
          <a:p>
            <a:pPr lvl="2">
              <a:defRPr/>
            </a:pPr>
            <a:r>
              <a:rPr lang="en-US" altLang="en-GB" kern="0" dirty="0" smtClean="0">
                <a:sym typeface="+mn-ea"/>
              </a:rPr>
              <a:t>Additional new use cases</a:t>
            </a:r>
          </a:p>
          <a:p>
            <a:pPr lvl="2">
              <a:defRPr/>
            </a:pPr>
            <a:r>
              <a:rPr lang="en-US" altLang="en-GB" kern="0" dirty="0" smtClean="0">
                <a:sym typeface="+mn-ea"/>
              </a:rPr>
              <a:t>Update</a:t>
            </a:r>
            <a:r>
              <a:rPr lang="en-GB" kern="0" dirty="0" smtClean="0">
                <a:sym typeface="+mn-ea"/>
              </a:rPr>
              <a:t> use cases and potential requirements</a:t>
            </a:r>
          </a:p>
          <a:p>
            <a:pPr lvl="2">
              <a:defRPr/>
            </a:pPr>
            <a:r>
              <a:rPr lang="en-GB" kern="0" dirty="0" smtClean="0">
                <a:sym typeface="+mn-ea"/>
              </a:rPr>
              <a:t>Progress</a:t>
            </a:r>
            <a:r>
              <a:rPr lang="en-US" altLang="en-GB" kern="0" dirty="0" smtClean="0">
                <a:sym typeface="+mn-ea"/>
              </a:rPr>
              <a:t> </a:t>
            </a:r>
            <a:r>
              <a:rPr lang="en-GB" kern="0" dirty="0" smtClean="0">
                <a:sym typeface="+mn-ea"/>
              </a:rPr>
              <a:t>consolidation</a:t>
            </a:r>
            <a:r>
              <a:rPr lang="en-US" altLang="en-GB" kern="0" dirty="0" smtClean="0">
                <a:sym typeface="+mn-ea"/>
              </a:rPr>
              <a:t> and conclusion</a:t>
            </a:r>
          </a:p>
          <a:p>
            <a:pPr lvl="2">
              <a:defRPr/>
            </a:pPr>
            <a:r>
              <a:rPr lang="en-GB" kern="0" dirty="0" smtClean="0">
                <a:sym typeface="+mn-ea"/>
              </a:rPr>
              <a:t>Send </a:t>
            </a:r>
            <a:r>
              <a:rPr lang="en-US" altLang="en-GB" kern="0" dirty="0" smtClean="0">
                <a:sym typeface="+mn-ea"/>
              </a:rPr>
              <a:t>final </a:t>
            </a:r>
            <a:r>
              <a:rPr lang="en-GB" kern="0" dirty="0" smtClean="0">
                <a:sym typeface="+mn-ea"/>
              </a:rPr>
              <a:t>TR for Approval</a:t>
            </a:r>
          </a:p>
          <a:p>
            <a:pPr lvl="2">
              <a:defRPr/>
            </a:pPr>
            <a:endParaRPr lang="en-GB" kern="0" dirty="0" smtClean="0"/>
          </a:p>
          <a:p>
            <a:pPr lvl="2">
              <a:defRPr/>
            </a:pPr>
            <a:endParaRPr lang="en-GB" kern="0" dirty="0" smtClean="0"/>
          </a:p>
          <a:p>
            <a:pPr lvl="1">
              <a:defRPr/>
            </a:pPr>
            <a:r>
              <a:rPr lang="en-GB" sz="2000" kern="0" dirty="0" smtClean="0">
                <a:sym typeface="+mn-ea"/>
              </a:rPr>
              <a:t>SA1#10</a:t>
            </a:r>
            <a:r>
              <a:rPr lang="en-US" altLang="en-GB" sz="2000" kern="0" dirty="0" smtClean="0">
                <a:sym typeface="+mn-ea"/>
              </a:rPr>
              <a:t>3</a:t>
            </a:r>
            <a:r>
              <a:rPr lang="en-GB" sz="2000" kern="0" dirty="0" smtClean="0">
                <a:sym typeface="+mn-ea"/>
              </a:rPr>
              <a:t>(</a:t>
            </a:r>
            <a:r>
              <a:rPr lang="en-US" altLang="en-GB" sz="2000" kern="0" dirty="0" smtClean="0">
                <a:sym typeface="+mn-ea"/>
              </a:rPr>
              <a:t>Aug</a:t>
            </a:r>
            <a:r>
              <a:rPr lang="en-GB" sz="2000" kern="0" dirty="0" smtClean="0">
                <a:sym typeface="+mn-ea"/>
              </a:rPr>
              <a:t> 2023): 100%</a:t>
            </a:r>
            <a:endParaRPr lang="en-GB" sz="2000" kern="0" dirty="0" smtClean="0"/>
          </a:p>
          <a:p>
            <a:pPr lvl="2">
              <a:defRPr/>
            </a:pPr>
            <a:r>
              <a:rPr lang="en-GB" kern="0" dirty="0" smtClean="0">
                <a:sym typeface="+mn-ea"/>
              </a:rPr>
              <a:t>TR clean-up</a:t>
            </a:r>
            <a:endParaRPr lang="en-GB" kern="0" dirty="0"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7583621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altLang="zh-CN" dirty="0"/>
              <a:t>Email discussion and pre-</a:t>
            </a:r>
            <a:r>
              <a:rPr lang="en-GB" altLang="zh-CN" dirty="0" err="1"/>
              <a:t>conf</a:t>
            </a:r>
            <a:r>
              <a:rPr lang="en-GB" altLang="zh-CN" dirty="0"/>
              <a:t> call</a:t>
            </a:r>
          </a:p>
          <a:p>
            <a:pPr lvl="1">
              <a:defRPr/>
            </a:pPr>
            <a:r>
              <a:rPr lang="en-GB" altLang="zh-CN" dirty="0"/>
              <a:t>Coordination among interested/contributing companies, about planned inputs, use cases, etc.</a:t>
            </a:r>
          </a:p>
          <a:p>
            <a:pPr lvl="1">
              <a:defRPr/>
            </a:pPr>
            <a:r>
              <a:rPr lang="en-GB" altLang="zh-CN" dirty="0"/>
              <a:t>Before </a:t>
            </a:r>
            <a:r>
              <a:rPr lang="en-US" altLang="en-GB" dirty="0"/>
              <a:t>next</a:t>
            </a:r>
            <a:r>
              <a:rPr lang="en-GB" altLang="zh-CN" dirty="0"/>
              <a:t> SA1 meeting</a:t>
            </a:r>
          </a:p>
          <a:p>
            <a:pPr marL="457200" lvl="1" indent="0">
              <a:buNone/>
              <a:defRPr/>
            </a:pPr>
            <a:r>
              <a:rPr lang="en-US" altLang="en-GB" dirty="0"/>
              <a:t>          -- </a:t>
            </a:r>
            <a:r>
              <a:rPr lang="en-GB" altLang="zh-CN" dirty="0"/>
              <a:t>To be moderated by rapporteur  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02733011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7845945" cy="782637"/>
          </a:xfrm>
        </p:spPr>
        <p:txBody>
          <a:bodyPr/>
          <a:lstStyle/>
          <a:p>
            <a:r>
              <a:rPr lang="en-GB" altLang="zh-CN" dirty="0" err="1"/>
              <a:t>FS_EnergyServ</a:t>
            </a:r>
            <a:r>
              <a:rPr lang="en-US" altLang="zh-CN" dirty="0" smtClean="0"/>
              <a:t> </a:t>
            </a:r>
            <a:r>
              <a:rPr lang="en-GB" dirty="0" smtClean="0"/>
              <a:t>Completion </a:t>
            </a:r>
            <a:r>
              <a:rPr lang="en-GB" dirty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altLang="zh-CN" sz="2400" dirty="0"/>
              <a:t>Current expected completion dates:</a:t>
            </a:r>
          </a:p>
          <a:p>
            <a:pPr lvl="1">
              <a:defRPr/>
            </a:pPr>
            <a:r>
              <a:rPr lang="en-GB" altLang="zh-CN" sz="2000" dirty="0">
                <a:sym typeface="+mn-ea"/>
              </a:rPr>
              <a:t>For information: SA#9</a:t>
            </a:r>
            <a:r>
              <a:rPr lang="en-US" altLang="en-GB" sz="2000" dirty="0">
                <a:sym typeface="+mn-ea"/>
              </a:rPr>
              <a:t>9</a:t>
            </a:r>
            <a:r>
              <a:rPr lang="en-GB" altLang="zh-CN" sz="2000" dirty="0">
                <a:sym typeface="+mn-ea"/>
              </a:rPr>
              <a:t> (</a:t>
            </a:r>
            <a:r>
              <a:rPr lang="en-US" altLang="en-GB" sz="2000" dirty="0">
                <a:sym typeface="+mn-ea"/>
              </a:rPr>
              <a:t>03</a:t>
            </a:r>
            <a:r>
              <a:rPr lang="en-GB" altLang="zh-CN" sz="2000" dirty="0">
                <a:sym typeface="+mn-ea"/>
              </a:rPr>
              <a:t>/202</a:t>
            </a:r>
            <a:r>
              <a:rPr lang="en-US" altLang="en-GB" sz="2000" dirty="0">
                <a:sym typeface="+mn-ea"/>
              </a:rPr>
              <a:t>3</a:t>
            </a:r>
            <a:r>
              <a:rPr lang="en-GB" altLang="zh-CN" sz="2000" dirty="0">
                <a:sym typeface="+mn-ea"/>
              </a:rPr>
              <a:t>)</a:t>
            </a:r>
            <a:endParaRPr lang="en-GB" altLang="zh-CN" sz="2000" dirty="0"/>
          </a:p>
          <a:p>
            <a:pPr lvl="1">
              <a:defRPr/>
            </a:pPr>
            <a:r>
              <a:rPr lang="en-GB" altLang="zh-CN" sz="2000" dirty="0">
                <a:sym typeface="+mn-ea"/>
              </a:rPr>
              <a:t>For approval: SA#</a:t>
            </a:r>
            <a:r>
              <a:rPr lang="en-US" altLang="en-GB" sz="2000" dirty="0">
                <a:sym typeface="+mn-ea"/>
              </a:rPr>
              <a:t>100</a:t>
            </a:r>
            <a:r>
              <a:rPr lang="en-GB" altLang="zh-CN" sz="2000" dirty="0">
                <a:sym typeface="+mn-ea"/>
              </a:rPr>
              <a:t> (0</a:t>
            </a:r>
            <a:r>
              <a:rPr lang="en-US" altLang="en-GB" sz="2000" dirty="0">
                <a:sym typeface="+mn-ea"/>
              </a:rPr>
              <a:t>6</a:t>
            </a:r>
            <a:r>
              <a:rPr lang="en-GB" altLang="zh-CN" sz="2000" dirty="0">
                <a:sym typeface="+mn-ea"/>
              </a:rPr>
              <a:t>/2023)</a:t>
            </a:r>
            <a:endParaRPr lang="en-GB" altLang="zh-CN" sz="2000" dirty="0"/>
          </a:p>
          <a:p>
            <a:pPr>
              <a:defRPr/>
            </a:pPr>
            <a:r>
              <a:rPr lang="en-GB" altLang="zh-CN" sz="2400" dirty="0">
                <a:solidFill>
                  <a:srgbClr val="FF0000"/>
                </a:solidFill>
              </a:rPr>
              <a:t>Have these dates been changed at this meeting? </a:t>
            </a:r>
            <a:r>
              <a:rPr lang="en-GB" altLang="zh-CN" sz="2400" dirty="0" smtClean="0">
                <a:solidFill>
                  <a:srgbClr val="FF0000"/>
                </a:solidFill>
              </a:rPr>
              <a:t>N</a:t>
            </a:r>
            <a:endParaRPr lang="en-GB" altLang="zh-CN" sz="2400" dirty="0">
              <a:solidFill>
                <a:srgbClr val="FF0000"/>
              </a:solidFill>
            </a:endParaRP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428801634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err="1"/>
              <a:t>FS_EnergyServ</a:t>
            </a:r>
            <a:r>
              <a:rPr lang="en-US" altLang="zh-CN" dirty="0" smtClean="0"/>
              <a:t> </a:t>
            </a:r>
            <a:r>
              <a:rPr lang="en-GB" dirty="0" smtClean="0"/>
              <a:t>History</a:t>
            </a:r>
            <a:endParaRPr lang="en-GB" dirty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altLang="zh-CN" sz="2400" dirty="0"/>
              <a:t>This WI has been &lt;agreed/approved/revised&gt; at &lt;SA1#98 &gt;</a:t>
            </a:r>
          </a:p>
          <a:p>
            <a:pPr lvl="1">
              <a:defRPr/>
            </a:pPr>
            <a:r>
              <a:rPr lang="en-GB" altLang="zh-CN" sz="2000" dirty="0"/>
              <a:t>Agreed WID is in </a:t>
            </a:r>
            <a:r>
              <a:rPr lang="en-GB" altLang="zh-CN" sz="2000" dirty="0" err="1"/>
              <a:t>tdoc</a:t>
            </a:r>
            <a:r>
              <a:rPr lang="en-GB" altLang="zh-CN" sz="2000" dirty="0"/>
              <a:t> &lt;</a:t>
            </a:r>
            <a:r>
              <a:rPr lang="en-GB" altLang="zh-CN" dirty="0"/>
              <a:t> </a:t>
            </a:r>
            <a:r>
              <a:rPr lang="en-US" altLang="zh-CN" dirty="0"/>
              <a:t>S1-221232</a:t>
            </a:r>
            <a:r>
              <a:rPr lang="en-GB" altLang="zh-CN" sz="2000" dirty="0"/>
              <a:t>&gt;</a:t>
            </a:r>
          </a:p>
          <a:p>
            <a:pPr lvl="0"/>
            <a:endParaRPr lang="en-GB" altLang="zh-CN" sz="2400" dirty="0"/>
          </a:p>
          <a:p>
            <a:pPr lvl="0"/>
            <a:r>
              <a:rPr lang="en-GB" altLang="zh-CN" sz="2400" dirty="0"/>
              <a:t>History of completion rates</a:t>
            </a:r>
          </a:p>
          <a:p>
            <a:pPr lvl="1"/>
            <a:r>
              <a:rPr lang="en-US" altLang="zh-CN" sz="2000" dirty="0"/>
              <a:t>SA1#98e (05/2022): 0%</a:t>
            </a:r>
          </a:p>
          <a:p>
            <a:pPr lvl="1"/>
            <a:r>
              <a:rPr lang="en-US" altLang="zh-CN" sz="2000" dirty="0"/>
              <a:t>SA1#99e (08/2022): 10%</a:t>
            </a:r>
          </a:p>
          <a:p>
            <a:pPr lvl="1"/>
            <a:r>
              <a:rPr lang="en-US" altLang="zh-CN" sz="2000" dirty="0"/>
              <a:t>SA1#100 (11/2022): 40%</a:t>
            </a:r>
          </a:p>
          <a:p>
            <a:pPr lvl="1"/>
            <a:endParaRPr lang="en-US" altLang="zh-CN" sz="2000" dirty="0"/>
          </a:p>
          <a:p>
            <a:pPr lvl="1"/>
            <a:endParaRPr lang="en-US" altLang="zh-CN" sz="2000" dirty="0" smtClean="0"/>
          </a:p>
          <a:p>
            <a:pPr lvl="1"/>
            <a:endParaRPr lang="en-US" altLang="zh-CN" sz="2000" dirty="0"/>
          </a:p>
          <a:p>
            <a:pPr lvl="0"/>
            <a:endParaRPr lang="en-GB" sz="24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59434252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273</TotalTime>
  <Words>249</Words>
  <Application>Microsoft Office PowerPoint</Application>
  <PresentationFormat>全屏显示(4:3)</PresentationFormat>
  <Paragraphs>64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宋体</vt:lpstr>
      <vt:lpstr>Arial</vt:lpstr>
      <vt:lpstr>Bookman Old Style</vt:lpstr>
      <vt:lpstr>Times New Roman</vt:lpstr>
      <vt:lpstr>Blank Presentation</vt:lpstr>
      <vt:lpstr>FS_EnergyServ Status Update Study on Energy Efficiency as service criteria</vt:lpstr>
      <vt:lpstr>FS_EnergyServ Progress</vt:lpstr>
      <vt:lpstr>FS_EnergyServ Planning</vt:lpstr>
      <vt:lpstr>Work plan between meetings</vt:lpstr>
      <vt:lpstr>FS_EnergyServ Completion Date</vt:lpstr>
      <vt:lpstr>FS_EnergyServ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CMCC Xiaonan 0221</cp:lastModifiedBy>
  <cp:revision>389</cp:revision>
  <cp:lastPrinted>2000-01-14T10:02:55Z</cp:lastPrinted>
  <dcterms:created xsi:type="dcterms:W3CDTF">1999-11-22T09:19:47Z</dcterms:created>
  <dcterms:modified xsi:type="dcterms:W3CDTF">2023-02-24T13:55:49Z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