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1" r:id="rId3"/>
    <p:sldId id="273" r:id="rId4"/>
    <p:sldId id="272" r:id="rId5"/>
    <p:sldId id="269" r:id="rId6"/>
    <p:sldId id="270" r:id="rId7"/>
    <p:sldId id="261" r:id="rId8"/>
    <p:sldId id="268" r:id="rId9"/>
    <p:sldId id="264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weijie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204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74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77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16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E:\TSGS1_101_Athens\docs\S1-230526.zip" TargetMode="External"/><Relationship Id="rId13" Type="http://schemas.openxmlformats.org/officeDocument/2006/relationships/hyperlink" Target="file:///D:\Users\80188669\Downloads\docs\S1-230761.zip" TargetMode="External"/><Relationship Id="rId18" Type="http://schemas.openxmlformats.org/officeDocument/2006/relationships/hyperlink" Target="file:///E:\TSGS1_101_Athens\docs\S1-230238.zip" TargetMode="External"/><Relationship Id="rId3" Type="http://schemas.openxmlformats.org/officeDocument/2006/relationships/hyperlink" Target="file:///E:\TSGS1_101_Athens\docs\S1-230654.zip" TargetMode="External"/><Relationship Id="rId21" Type="http://schemas.openxmlformats.org/officeDocument/2006/relationships/hyperlink" Target="file:///E:\TSGS1_101_Athens\docs\S1-230665.zip" TargetMode="External"/><Relationship Id="rId7" Type="http://schemas.openxmlformats.org/officeDocument/2006/relationships/hyperlink" Target="file:///E:\TSGS1_101_Athens\docs\S1-230663.zip" TargetMode="External"/><Relationship Id="rId12" Type="http://schemas.openxmlformats.org/officeDocument/2006/relationships/hyperlink" Target="file:///D:\Users\80188669\Downloads\docs\S1-230760.zip" TargetMode="External"/><Relationship Id="rId17" Type="http://schemas.openxmlformats.org/officeDocument/2006/relationships/hyperlink" Target="file:///E:\TSGS1_101_Athens\docs\S1-230615.zip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file:///E:\TSGS1_101_Athens\docs\S1-230614.zip" TargetMode="External"/><Relationship Id="rId20" Type="http://schemas.openxmlformats.org/officeDocument/2006/relationships/hyperlink" Target="file:///E:\TSGS1_101_Athens\docs\S1-23062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Users\80188669\Downloads\docs\S1-230758.zip" TargetMode="External"/><Relationship Id="rId11" Type="http://schemas.openxmlformats.org/officeDocument/2006/relationships/hyperlink" Target="file:///E:\TSGS1_101_Athens\docs\S1-230610.zip" TargetMode="External"/><Relationship Id="rId5" Type="http://schemas.openxmlformats.org/officeDocument/2006/relationships/hyperlink" Target="file:///D:\Users\80188669\Downloads\docs\S1-230757.zip" TargetMode="External"/><Relationship Id="rId15" Type="http://schemas.openxmlformats.org/officeDocument/2006/relationships/hyperlink" Target="file:///E:\TSGS1_101_Athens\docs\S1-230613.zip" TargetMode="External"/><Relationship Id="rId10" Type="http://schemas.openxmlformats.org/officeDocument/2006/relationships/hyperlink" Target="file:///E:\TSGS1_101_Athens\docs\S1-230609.zip" TargetMode="External"/><Relationship Id="rId19" Type="http://schemas.openxmlformats.org/officeDocument/2006/relationships/hyperlink" Target="file:///E:\TSGS1_101_Athens\docs\S1-230616.zip" TargetMode="External"/><Relationship Id="rId4" Type="http://schemas.openxmlformats.org/officeDocument/2006/relationships/hyperlink" Target="file:///E:\TSGS1_101_Athens\docs\S1-230655.zip" TargetMode="External"/><Relationship Id="rId9" Type="http://schemas.openxmlformats.org/officeDocument/2006/relationships/hyperlink" Target="file:///E:\TSGS1_101_Athens\docs\S1-230123.zip" TargetMode="External"/><Relationship Id="rId14" Type="http://schemas.openxmlformats.org/officeDocument/2006/relationships/hyperlink" Target="file:///E:\TSGS1_101_Athens\docs\S1-23023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Users\80188669\Downloads\docs\S1-23076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D:\Users\80188669\Downloads\docs\S1-230765.zip" TargetMode="External"/><Relationship Id="rId4" Type="http://schemas.openxmlformats.org/officeDocument/2006/relationships/hyperlink" Target="file:///E:\TSGS1_101_Athens\docs\S1-230619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Ambient power-enabled Internet of Things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err="1"/>
              <a:t>Weijie</a:t>
            </a:r>
            <a:r>
              <a:rPr lang="en-US" dirty="0"/>
              <a:t> Xu</a:t>
            </a:r>
          </a:p>
          <a:p>
            <a:r>
              <a:rPr lang="en-US" dirty="0"/>
              <a:t>OPPO</a:t>
            </a:r>
          </a:p>
          <a:p>
            <a:r>
              <a:rPr lang="en-US" dirty="0" err="1"/>
              <a:t>FS_AmbientIoT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S1-230</a:t>
            </a:r>
            <a:r>
              <a:rPr lang="en-US" b="1" dirty="0"/>
              <a:t>707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468660" y="5967534"/>
            <a:ext cx="8206680" cy="95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/>
              <a:t>3GPP TSG-SA WG1 Meeting #101	</a:t>
            </a:r>
            <a:endParaRPr lang="zh-CN" altLang="zh-CN" b="1" dirty="0"/>
          </a:p>
          <a:p>
            <a:r>
              <a:rPr lang="en-GB" altLang="zh-CN" dirty="0"/>
              <a:t>Athens, Greece, 20-24 February, 2023</a:t>
            </a:r>
            <a:endParaRPr lang="zh-CN" altLang="zh-CN" sz="24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62112" y="-13181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548680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meeting(1)</a:t>
            </a:r>
          </a:p>
          <a:p>
            <a:pPr lvl="1">
              <a:defRPr/>
            </a:pPr>
            <a:r>
              <a:rPr lang="en-GB" sz="2000" dirty="0"/>
              <a:t>At SA1#101</a:t>
            </a:r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r>
              <a:rPr lang="en-GB" sz="1000" dirty="0"/>
              <a:t>	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AC6133A-F668-49B5-8E14-A999713BF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51225"/>
              </p:ext>
            </p:extLst>
          </p:nvPr>
        </p:nvGraphicFramePr>
        <p:xfrm>
          <a:off x="467544" y="1334434"/>
          <a:ext cx="8208912" cy="557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23134353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313362351"/>
                    </a:ext>
                  </a:extLst>
                </a:gridCol>
              </a:tblGrid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S1-230654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overview for TR22840 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41962"/>
                  </a:ext>
                </a:extLst>
              </a:tr>
              <a:tr h="34710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S1-230655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Ambient IoT device permanent deactivation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886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S1-230757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on Ambient IoT device acting as a controller in smart agriculture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593489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S1-230758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Traffic scenario on Electronic Shelf Label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303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S1-230662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update 5.2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890896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S1-230663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update 5.11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58962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S1-230526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Clause 5.7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9754869"/>
                  </a:ext>
                </a:extLst>
              </a:tr>
              <a:tr h="337252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S1-230123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Clause 5.8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58806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S1-230609</a:t>
                      </a: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Use case 5.20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02293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S1-230610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updates to clause 5.3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291718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S1-230760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update service requirements and KPI table for clause 5.1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947701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S1-230761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update service requirements and KPI table for clause 5.13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2814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S1-230231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to update KPI in clause 5.5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276800"/>
                  </a:ext>
                </a:extLst>
              </a:tr>
              <a:tr h="373084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S1-230613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add KPI to use case automated supply distribution Clause 5.16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1321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S1-230614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add Communication Service Availability KPI and Communication Range KPI to use case smart grazing dairy farming Clause 5.22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4712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S1-230615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add KPIs to use case smart manhole cover safety monitoring Clause 5.24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827187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S1-230238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Use Case on Ambient IoT for Museum Guide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5181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S1-230616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add KPIs to use case smart bridge health monitoring Clause 5.25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8527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S1-230621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update to clause 5.26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71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S1-230665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section-5.19 – Resolving EN Note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647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9720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62112" y="-13181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548680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meeting(2)</a:t>
            </a:r>
          </a:p>
          <a:p>
            <a:pPr lvl="1">
              <a:defRPr/>
            </a:pPr>
            <a:r>
              <a:rPr lang="en-GB" sz="2000" dirty="0"/>
              <a:t>At SA1#101</a:t>
            </a:r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r>
              <a:rPr lang="en-GB" sz="1000" dirty="0"/>
              <a:t>	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AC6133A-F668-49B5-8E14-A999713BF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207263"/>
              </p:ext>
            </p:extLst>
          </p:nvPr>
        </p:nvGraphicFramePr>
        <p:xfrm>
          <a:off x="467544" y="1334434"/>
          <a:ext cx="8208912" cy="956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23134353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313362351"/>
                    </a:ext>
                  </a:extLst>
                </a:gridCol>
              </a:tblGrid>
              <a:tr h="348111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S1-230763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store and forward messaging for Ambient IoT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41962"/>
                  </a:ext>
                </a:extLst>
              </a:tr>
              <a:tr h="34710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S1-230619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definition of Ambient IoT device triggering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886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S1-230765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Consolidation on Functional Requirement of Ambient IoT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593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473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133797" y="18864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404664"/>
            <a:ext cx="8353425" cy="5329014"/>
          </a:xfrm>
        </p:spPr>
        <p:txBody>
          <a:bodyPr/>
          <a:lstStyle/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US" sz="2400" dirty="0">
                <a:solidFill>
                  <a:srgbClr val="FF66CC"/>
                </a:solidFill>
              </a:rPr>
              <a:t>80</a:t>
            </a:r>
            <a:r>
              <a:rPr lang="en-GB" sz="2400" dirty="0">
                <a:solidFill>
                  <a:srgbClr val="FF66CC"/>
                </a:solidFill>
              </a:rPr>
              <a:t>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US" sz="2000" dirty="0"/>
              <a:t>None</a:t>
            </a:r>
            <a:endParaRPr lang="en-GB" altLang="zh-CN" sz="20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350317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zh-CN" dirty="0"/>
              <a:t>SA1#102 (May 2023): 95% </a:t>
            </a:r>
          </a:p>
          <a:p>
            <a:pPr lvl="2">
              <a:defRPr/>
            </a:pPr>
            <a:r>
              <a:rPr lang="en-GB" altLang="zh-CN" dirty="0"/>
              <a:t>Remove remaining FFS</a:t>
            </a:r>
          </a:p>
          <a:p>
            <a:pPr lvl="2">
              <a:defRPr/>
            </a:pPr>
            <a:r>
              <a:rPr lang="en-GB" altLang="zh-CN" dirty="0"/>
              <a:t>Complete consolidation(requirements and KPIs) and conclusions</a:t>
            </a:r>
          </a:p>
          <a:p>
            <a:pPr lvl="2">
              <a:defRPr/>
            </a:pPr>
            <a:r>
              <a:rPr lang="en-GB" altLang="zh-CN" dirty="0"/>
              <a:t>TR clean-up </a:t>
            </a:r>
          </a:p>
          <a:p>
            <a:pPr lvl="2">
              <a:defRPr/>
            </a:pPr>
            <a:r>
              <a:rPr lang="en-GB" altLang="zh-CN" dirty="0"/>
              <a:t>Agree on the WID</a:t>
            </a:r>
          </a:p>
          <a:p>
            <a:pPr lvl="2">
              <a:defRPr/>
            </a:pPr>
            <a:r>
              <a:rPr lang="en-US" altLang="zh-CN" dirty="0"/>
              <a:t>Send TR  for approval</a:t>
            </a:r>
            <a:endParaRPr lang="en-GB" altLang="zh-CN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4558" y="980728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sz="2000" dirty="0"/>
              <a:t>Coordination among interested/contributing companies, about potential requirements, consolidation and conclusion etc.</a:t>
            </a:r>
          </a:p>
          <a:p>
            <a:pPr lvl="1">
              <a:defRPr/>
            </a:pPr>
            <a:r>
              <a:rPr lang="en-GB" dirty="0"/>
              <a:t>Before SA1#102 2023</a:t>
            </a:r>
          </a:p>
          <a:p>
            <a:pPr lvl="2">
              <a:defRPr/>
            </a:pPr>
            <a:r>
              <a:rPr lang="en-GB" dirty="0"/>
              <a:t>2 [~2 hour] calls proposed, to be moderated by the rapporteur/Chair</a:t>
            </a:r>
          </a:p>
          <a:p>
            <a:pPr lvl="2">
              <a:defRPr/>
            </a:pPr>
            <a:r>
              <a:rPr lang="en-GB" dirty="0"/>
              <a:t>Proposed agenda</a:t>
            </a:r>
          </a:p>
          <a:p>
            <a:pPr lvl="3">
              <a:defRPr/>
            </a:pPr>
            <a:r>
              <a:rPr lang="en-GB" dirty="0"/>
              <a:t>Consolidation of function requirements</a:t>
            </a:r>
          </a:p>
          <a:p>
            <a:pPr lvl="3">
              <a:defRPr/>
            </a:pPr>
            <a:r>
              <a:rPr lang="en-US" altLang="zh-CN" dirty="0"/>
              <a:t>Consolidation of KPI</a:t>
            </a:r>
            <a:r>
              <a:rPr lang="en-GB" dirty="0"/>
              <a:t>.</a:t>
            </a:r>
          </a:p>
          <a:p>
            <a:pPr lvl="3">
              <a:defRPr/>
            </a:pPr>
            <a:r>
              <a:rPr lang="en-GB" dirty="0"/>
              <a:t>Discussion on the WID</a:t>
            </a:r>
          </a:p>
          <a:p>
            <a:pPr lvl="2">
              <a:defRPr/>
            </a:pPr>
            <a:r>
              <a:rPr lang="en-GB" dirty="0"/>
              <a:t>Proposed times [exact dates TBD, doodle to follow]:</a:t>
            </a:r>
          </a:p>
          <a:p>
            <a:pPr marL="1371600" lvl="3" indent="0">
              <a:buNone/>
              <a:defRPr/>
            </a:pPr>
            <a:r>
              <a:rPr lang="en-GB" dirty="0"/>
              <a:t>Call 1: last week Dec (~2 weeks before submission deadline)</a:t>
            </a:r>
          </a:p>
          <a:p>
            <a:pPr marL="1371600" lvl="3" indent="0">
              <a:buNone/>
              <a:defRPr/>
            </a:pPr>
            <a:r>
              <a:rPr lang="en-GB" dirty="0"/>
              <a:t>Call 2: 1</a:t>
            </a:r>
            <a:r>
              <a:rPr lang="en-GB" baseline="30000" dirty="0"/>
              <a:t>st</a:t>
            </a:r>
            <a:r>
              <a:rPr lang="en-GB" dirty="0"/>
              <a:t> week Jan (~1 week before submission deadline)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3" y="476672"/>
            <a:ext cx="7776864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 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altLang="zh-CN" sz="2000" dirty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S1-220192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altLang="zh-CN" sz="2000" dirty="0"/>
              <a:t>SA1#94e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S1-211120 was noted</a:t>
            </a:r>
          </a:p>
          <a:p>
            <a:pPr lvl="1">
              <a:defRPr/>
            </a:pPr>
            <a:r>
              <a:rPr lang="en-GB" sz="2000" dirty="0"/>
              <a:t>SA1#95e</a:t>
            </a:r>
            <a:r>
              <a:rPr lang="en-GB" altLang="zh-CN" sz="2000" dirty="0"/>
              <a:t>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S1-213046 was noted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S1-214134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S1-220192 was agreed</a:t>
            </a:r>
          </a:p>
          <a:p>
            <a:pPr lvl="1">
              <a:defRPr/>
            </a:pPr>
            <a:r>
              <a:rPr lang="en-GB" sz="2000" dirty="0"/>
              <a:t>SA1#98e – TR and 8 </a:t>
            </a:r>
            <a:r>
              <a:rPr lang="en-GB" sz="2000" dirty="0" err="1"/>
              <a:t>pCRs</a:t>
            </a:r>
            <a:r>
              <a:rPr lang="en-GB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SA1#99e – TR and 20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SA1#100 – TR and 32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SA1#101– TR and 23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8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SA#95e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98e</a:t>
            </a:r>
            <a:r>
              <a:rPr lang="en-GB" altLang="zh-CN" sz="2000" dirty="0"/>
              <a:t> (9 – 19 May 2022): </a:t>
            </a:r>
            <a:r>
              <a:rPr lang="en-US" altLang="en-GB" sz="2000" dirty="0"/>
              <a:t>25%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99e</a:t>
            </a:r>
            <a:r>
              <a:rPr lang="en-GB" altLang="zh-CN" sz="2000" dirty="0"/>
              <a:t> (22 Aug – 1 Sept 2022): </a:t>
            </a:r>
            <a:r>
              <a:rPr lang="en-US" altLang="en-GB" sz="2000" dirty="0"/>
              <a:t>50%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zh-CN" sz="2000" dirty="0"/>
              <a:t>100</a:t>
            </a:r>
            <a:r>
              <a:rPr lang="en-GB" altLang="zh-CN" sz="2000" dirty="0"/>
              <a:t> (14 Nov. – 18 Nov. 2022): </a:t>
            </a:r>
            <a:r>
              <a:rPr lang="en-US" altLang="en-GB" sz="2000" dirty="0"/>
              <a:t>65%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zh-CN" sz="2000" dirty="0"/>
              <a:t>101</a:t>
            </a:r>
            <a:r>
              <a:rPr lang="en-GB" altLang="zh-CN" sz="2000" dirty="0"/>
              <a:t> (20 Feb. – 24 Feb. 2023): </a:t>
            </a:r>
            <a:r>
              <a:rPr lang="en-US" altLang="zh-CN" sz="2000" dirty="0"/>
              <a:t>80</a:t>
            </a:r>
            <a:r>
              <a:rPr lang="en-US" altLang="en-GB" sz="2000" dirty="0"/>
              <a:t>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9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1297</TotalTime>
  <Words>655</Words>
  <Application>Microsoft Office PowerPoint</Application>
  <PresentationFormat>全屏显示(4:3)</PresentationFormat>
  <Paragraphs>176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Times New Roman</vt:lpstr>
      <vt:lpstr>Blank Presentation</vt:lpstr>
      <vt:lpstr>FS_AmbientIoT Status Update Study on Ambient power-enabled Internet of Things</vt:lpstr>
      <vt:lpstr>FS_ AmbientIoT Progress（1）</vt:lpstr>
      <vt:lpstr>FS_ AmbientIoT Progress（2）</vt:lpstr>
      <vt:lpstr>FS_ AmbientIoT Progress（2）</vt:lpstr>
      <vt:lpstr>FS_AmbientIoT Planning</vt:lpstr>
      <vt:lpstr>Work plan between meetings</vt:lpstr>
      <vt:lpstr>FS_ AmbientIoT Completion Date</vt:lpstr>
      <vt:lpstr>FS_ AmbientIoT History</vt:lpstr>
      <vt:lpstr>FS_ AmbientIoT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徐伟杰</cp:lastModifiedBy>
  <cp:revision>380</cp:revision>
  <cp:lastPrinted>2000-01-14T10:02:55Z</cp:lastPrinted>
  <dcterms:created xsi:type="dcterms:W3CDTF">1999-11-22T09:19:47Z</dcterms:created>
  <dcterms:modified xsi:type="dcterms:W3CDTF">2023-02-24T14:08:05Z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