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6" r:id="rId4"/>
    <p:sldId id="264" r:id="rId5"/>
    <p:sldId id="257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E5D6"/>
    <a:srgbClr val="FFE699"/>
    <a:srgbClr val="DAE3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41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E8DA7-937C-4F5B-9330-72CA9D6CCEB0}" type="datetimeFigureOut">
              <a:rPr lang="en-US" smtClean="0"/>
              <a:t>2/10/2023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32799-11C0-4FE2-BE36-C89389F991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79860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E8DA7-937C-4F5B-9330-72CA9D6CCEB0}" type="datetimeFigureOut">
              <a:rPr lang="en-US" smtClean="0"/>
              <a:t>2/10/2023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32799-11C0-4FE2-BE36-C89389F991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94448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E8DA7-937C-4F5B-9330-72CA9D6CCEB0}" type="datetimeFigureOut">
              <a:rPr lang="en-US" smtClean="0"/>
              <a:t>2/10/2023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32799-11C0-4FE2-BE36-C89389F991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04586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E8DA7-937C-4F5B-9330-72CA9D6CCEB0}" type="datetimeFigureOut">
              <a:rPr lang="en-US" smtClean="0"/>
              <a:t>2/10/2023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32799-11C0-4FE2-BE36-C89389F991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82476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E8DA7-937C-4F5B-9330-72CA9D6CCEB0}" type="datetimeFigureOut">
              <a:rPr lang="en-US" smtClean="0"/>
              <a:t>2/10/2023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32799-11C0-4FE2-BE36-C89389F991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5260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E8DA7-937C-4F5B-9330-72CA9D6CCEB0}" type="datetimeFigureOut">
              <a:rPr lang="en-US" smtClean="0"/>
              <a:t>2/10/2023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32799-11C0-4FE2-BE36-C89389F991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97444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E8DA7-937C-4F5B-9330-72CA9D6CCEB0}" type="datetimeFigureOut">
              <a:rPr lang="en-US" smtClean="0"/>
              <a:t>2/10/2023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32799-11C0-4FE2-BE36-C89389F991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0361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E8DA7-937C-4F5B-9330-72CA9D6CCEB0}" type="datetimeFigureOut">
              <a:rPr lang="en-US" smtClean="0"/>
              <a:t>2/10/2023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32799-11C0-4FE2-BE36-C89389F991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44000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E8DA7-937C-4F5B-9330-72CA9D6CCEB0}" type="datetimeFigureOut">
              <a:rPr lang="en-US" smtClean="0"/>
              <a:t>2/10/2023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32799-11C0-4FE2-BE36-C89389F991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6766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E8DA7-937C-4F5B-9330-72CA9D6CCEB0}" type="datetimeFigureOut">
              <a:rPr lang="en-US" smtClean="0"/>
              <a:t>2/10/2023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32799-11C0-4FE2-BE36-C89389F991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240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E8DA7-937C-4F5B-9330-72CA9D6CCEB0}" type="datetimeFigureOut">
              <a:rPr lang="en-US" smtClean="0"/>
              <a:t>2/10/2023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32799-11C0-4FE2-BE36-C89389F991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82435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BE8DA7-937C-4F5B-9330-72CA9D6CCEB0}" type="datetimeFigureOut">
              <a:rPr lang="en-US" smtClean="0"/>
              <a:t>2/10/2023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432799-11C0-4FE2-BE36-C89389F991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76532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Discussion on the sensing definitions</a:t>
            </a:r>
            <a:endParaRPr 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Source: Huawei</a:t>
            </a:r>
            <a:endParaRPr lang="en-US" dirty="0"/>
          </a:p>
        </p:txBody>
      </p:sp>
      <p:sp>
        <p:nvSpPr>
          <p:cNvPr id="4" name="矩形 3"/>
          <p:cNvSpPr/>
          <p:nvPr/>
        </p:nvSpPr>
        <p:spPr>
          <a:xfrm>
            <a:off x="10242147" y="261852"/>
            <a:ext cx="16930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S1-230221</a:t>
            </a:r>
            <a:endParaRPr lang="en-US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82011" y="169518"/>
            <a:ext cx="543512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5850890" algn="r"/>
              </a:tabLst>
            </a:pPr>
            <a:r>
              <a:rPr lang="en-GB" b="1" dirty="0">
                <a:latin typeface="Arial" panose="020B0604020202020204" pitchFamily="34" charset="0"/>
                <a:ea typeface="MS Mincho"/>
              </a:rPr>
              <a:t>3GPP TSG SA WG 1 Meeting #101 	</a:t>
            </a:r>
            <a:r>
              <a:rPr lang="en-GB" b="1" dirty="0" smtClean="0">
                <a:latin typeface="Arial" panose="020B0604020202020204" pitchFamily="34" charset="0"/>
                <a:ea typeface="MS Mincho"/>
              </a:rPr>
              <a:t>      </a:t>
            </a:r>
          </a:p>
          <a:p>
            <a:pPr>
              <a:spcAft>
                <a:spcPts val="0"/>
              </a:spcAft>
              <a:tabLst>
                <a:tab pos="5850890" algn="r"/>
              </a:tabLst>
            </a:pPr>
            <a:r>
              <a:rPr lang="en-GB" b="1" dirty="0" smtClean="0">
                <a:latin typeface="Arial" panose="020B0604020202020204" pitchFamily="34" charset="0"/>
                <a:ea typeface="MS Mincho"/>
              </a:rPr>
              <a:t>Athens</a:t>
            </a:r>
            <a:r>
              <a:rPr lang="en-GB" b="1" dirty="0">
                <a:latin typeface="Arial" panose="020B0604020202020204" pitchFamily="34" charset="0"/>
                <a:ea typeface="MS Mincho"/>
              </a:rPr>
              <a:t>, Greece, 20 - 24 February 2023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8809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Current </a:t>
            </a:r>
            <a:r>
              <a:rPr lang="nl-NL" dirty="0" smtClean="0"/>
              <a:t>definitions in FS</a:t>
            </a:r>
            <a:r>
              <a:rPr lang="en-US" dirty="0" smtClean="0"/>
              <a:t>_Sensing 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sensing measurement data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data collected about radio/wireless signals impacted (e.g. reflected, refracted, diffracted)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by an object or environment of interest for sensing purposes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GB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sensing measurement process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process of collecting sensing measurement data.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GB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sensing </a:t>
            </a:r>
            <a:r>
              <a:rPr lang="en-GB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the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information derived from processing sensing measurement data.</a:t>
            </a:r>
          </a:p>
          <a:p>
            <a:pPr marL="0" indent="0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NOTE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Examples of sensing result are characteristics of an object or environment, etc.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5051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281" y="3262705"/>
            <a:ext cx="5384731" cy="158913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3012" y="1113873"/>
            <a:ext cx="6224322" cy="5526991"/>
          </a:xfrm>
          <a:prstGeom prst="rect">
            <a:avLst/>
          </a:prstGeom>
        </p:spPr>
      </p:pic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784080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z="4000" dirty="0"/>
              <a:t>How to differentiate sensing measurement data and sensing result </a:t>
            </a:r>
            <a:endParaRPr lang="en-US" sz="4000" dirty="0"/>
          </a:p>
        </p:txBody>
      </p:sp>
      <p:sp>
        <p:nvSpPr>
          <p:cNvPr id="7" name="文本框 6"/>
          <p:cNvSpPr txBox="1"/>
          <p:nvPr/>
        </p:nvSpPr>
        <p:spPr>
          <a:xfrm>
            <a:off x="302866" y="5471313"/>
            <a:ext cx="4495610" cy="116955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1400" dirty="0"/>
              <a:t>Principles: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sz="1400" dirty="0"/>
              <a:t>The </a:t>
            </a:r>
            <a:r>
              <a:rPr lang="en-GB" sz="1400" dirty="0" smtClean="0"/>
              <a:t>3GPP sensing </a:t>
            </a:r>
            <a:r>
              <a:rPr lang="en-GB" sz="1400" dirty="0"/>
              <a:t>measurement data is to be processed </a:t>
            </a:r>
            <a:r>
              <a:rPr lang="en-GB" sz="1400" b="1" dirty="0"/>
              <a:t>inside 5G system</a:t>
            </a:r>
            <a:r>
              <a:rPr lang="en-GB" sz="1400" dirty="0"/>
              <a:t>.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sz="1400" dirty="0"/>
              <a:t>The sensing result </a:t>
            </a:r>
            <a:r>
              <a:rPr lang="en-US" sz="1400" dirty="0"/>
              <a:t>is intended to be </a:t>
            </a:r>
            <a:r>
              <a:rPr lang="en-GB" sz="1400" dirty="0"/>
              <a:t>used </a:t>
            </a:r>
            <a:r>
              <a:rPr lang="en-GB" sz="1400" b="1" dirty="0"/>
              <a:t>outside 5G system for sensing </a:t>
            </a:r>
            <a:r>
              <a:rPr lang="en-GB" sz="1400" b="1" dirty="0" smtClean="0"/>
              <a:t>service.</a:t>
            </a:r>
            <a:endParaRPr lang="en-US" sz="1400" b="1" dirty="0"/>
          </a:p>
        </p:txBody>
      </p:sp>
      <p:grpSp>
        <p:nvGrpSpPr>
          <p:cNvPr id="8" name="组合 7"/>
          <p:cNvGrpSpPr/>
          <p:nvPr/>
        </p:nvGrpSpPr>
        <p:grpSpPr>
          <a:xfrm>
            <a:off x="829706" y="2184894"/>
            <a:ext cx="914400" cy="188007"/>
            <a:chOff x="615297" y="991310"/>
            <a:chExt cx="789755" cy="196555"/>
          </a:xfrm>
          <a:solidFill>
            <a:srgbClr val="C64847"/>
          </a:solidFill>
        </p:grpSpPr>
        <p:sp>
          <p:nvSpPr>
            <p:cNvPr id="9" name="矩形 8"/>
            <p:cNvSpPr/>
            <p:nvPr/>
          </p:nvSpPr>
          <p:spPr>
            <a:xfrm>
              <a:off x="615297" y="991312"/>
              <a:ext cx="153824" cy="19655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827274" y="991312"/>
              <a:ext cx="153824" cy="19655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039251" y="991311"/>
              <a:ext cx="153824" cy="19655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251228" y="991310"/>
              <a:ext cx="153824" cy="19655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44668" y="2693857"/>
            <a:ext cx="914400" cy="188007"/>
            <a:chOff x="615297" y="991310"/>
            <a:chExt cx="789755" cy="196555"/>
          </a:xfrm>
          <a:solidFill>
            <a:srgbClr val="00B050"/>
          </a:solidFill>
        </p:grpSpPr>
        <p:sp>
          <p:nvSpPr>
            <p:cNvPr id="14" name="矩形 13"/>
            <p:cNvSpPr/>
            <p:nvPr/>
          </p:nvSpPr>
          <p:spPr>
            <a:xfrm>
              <a:off x="615297" y="991312"/>
              <a:ext cx="153824" cy="19655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15" name="矩形 14"/>
            <p:cNvSpPr/>
            <p:nvPr/>
          </p:nvSpPr>
          <p:spPr>
            <a:xfrm>
              <a:off x="827274" y="991312"/>
              <a:ext cx="153824" cy="19655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16" name="矩形 15"/>
            <p:cNvSpPr/>
            <p:nvPr/>
          </p:nvSpPr>
          <p:spPr>
            <a:xfrm>
              <a:off x="1039251" y="991311"/>
              <a:ext cx="153824" cy="19655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17" name="矩形 16"/>
            <p:cNvSpPr/>
            <p:nvPr/>
          </p:nvSpPr>
          <p:spPr>
            <a:xfrm>
              <a:off x="1251228" y="991310"/>
              <a:ext cx="153824" cy="19655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942923" y="2145336"/>
            <a:ext cx="28729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/>
              <a:t>3GPP sensing measurement data</a:t>
            </a:r>
            <a:endParaRPr 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957885" y="2633970"/>
            <a:ext cx="13092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/>
              <a:t>sensing result</a:t>
            </a:r>
            <a:endParaRPr 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82367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641645" y="275904"/>
            <a:ext cx="11433561" cy="1325563"/>
          </a:xfrm>
        </p:spPr>
        <p:txBody>
          <a:bodyPr>
            <a:normAutofit/>
          </a:bodyPr>
          <a:lstStyle/>
          <a:p>
            <a:r>
              <a:rPr lang="en-US" sz="4000" dirty="0" smtClean="0"/>
              <a:t>Different data sources for sensing result</a:t>
            </a:r>
            <a:endParaRPr lang="en-US" sz="4000" dirty="0"/>
          </a:p>
        </p:txBody>
      </p:sp>
      <p:sp>
        <p:nvSpPr>
          <p:cNvPr id="58" name="圆角矩形 57"/>
          <p:cNvSpPr/>
          <p:nvPr/>
        </p:nvSpPr>
        <p:spPr>
          <a:xfrm>
            <a:off x="2127902" y="2368384"/>
            <a:ext cx="3085821" cy="2150207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矩形 54"/>
          <p:cNvSpPr/>
          <p:nvPr/>
        </p:nvSpPr>
        <p:spPr>
          <a:xfrm>
            <a:off x="2809019" y="2694834"/>
            <a:ext cx="2011876" cy="73866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GB" sz="1400" dirty="0"/>
              <a:t>3GPP sensing measurement </a:t>
            </a:r>
            <a:r>
              <a:rPr lang="en-GB" sz="1400" dirty="0" smtClean="0"/>
              <a:t>data</a:t>
            </a:r>
          </a:p>
          <a:p>
            <a:endParaRPr lang="en-US" sz="1400" dirty="0"/>
          </a:p>
        </p:txBody>
      </p:sp>
      <p:sp>
        <p:nvSpPr>
          <p:cNvPr id="56" name="矩形 55"/>
          <p:cNvSpPr/>
          <p:nvPr/>
        </p:nvSpPr>
        <p:spPr>
          <a:xfrm>
            <a:off x="2764201" y="4790837"/>
            <a:ext cx="1978467" cy="73866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GB" sz="1400" dirty="0"/>
              <a:t>N</a:t>
            </a:r>
            <a:r>
              <a:rPr lang="en-GB" sz="1400" dirty="0" smtClean="0"/>
              <a:t>3GPP </a:t>
            </a:r>
            <a:r>
              <a:rPr lang="en-GB" sz="1400" dirty="0"/>
              <a:t>sensing measurement </a:t>
            </a:r>
            <a:r>
              <a:rPr lang="en-GB" sz="1400" dirty="0" smtClean="0"/>
              <a:t>data</a:t>
            </a:r>
          </a:p>
          <a:p>
            <a:endParaRPr lang="en-US" sz="1400" dirty="0"/>
          </a:p>
        </p:txBody>
      </p:sp>
      <p:sp>
        <p:nvSpPr>
          <p:cNvPr id="59" name="矩形 58"/>
          <p:cNvSpPr/>
          <p:nvPr/>
        </p:nvSpPr>
        <p:spPr>
          <a:xfrm>
            <a:off x="5376330" y="2777185"/>
            <a:ext cx="1115404" cy="3600986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sz="1400" dirty="0" smtClean="0"/>
          </a:p>
          <a:p>
            <a:pPr algn="ctr"/>
            <a:endParaRPr lang="en-US" sz="1400" dirty="0"/>
          </a:p>
          <a:p>
            <a:pPr algn="ctr"/>
            <a:endParaRPr lang="en-US" sz="1400" dirty="0" smtClean="0"/>
          </a:p>
          <a:p>
            <a:pPr algn="ctr"/>
            <a:endParaRPr lang="en-US" sz="1400" dirty="0"/>
          </a:p>
          <a:p>
            <a:pPr algn="ctr"/>
            <a:endParaRPr lang="en-US" sz="1400" dirty="0" smtClean="0"/>
          </a:p>
          <a:p>
            <a:pPr algn="ctr"/>
            <a:endParaRPr lang="en-US" sz="1400" dirty="0" smtClean="0"/>
          </a:p>
          <a:p>
            <a:pPr algn="ctr"/>
            <a:endParaRPr lang="en-US" sz="1400" dirty="0"/>
          </a:p>
          <a:p>
            <a:pPr algn="ctr"/>
            <a:r>
              <a:rPr lang="en-US" sz="1400" dirty="0" smtClean="0"/>
              <a:t>Processing</a:t>
            </a:r>
          </a:p>
          <a:p>
            <a:pPr algn="ctr"/>
            <a:endParaRPr lang="en-US" sz="1400" dirty="0" smtClean="0"/>
          </a:p>
          <a:p>
            <a:pPr algn="ctr"/>
            <a:endParaRPr lang="en-US" sz="1400" dirty="0"/>
          </a:p>
          <a:p>
            <a:pPr algn="ctr"/>
            <a:endParaRPr lang="en-US" sz="1400" dirty="0"/>
          </a:p>
          <a:p>
            <a:pPr algn="ctr"/>
            <a:endParaRPr lang="en-US" sz="1400" dirty="0"/>
          </a:p>
          <a:p>
            <a:pPr algn="ctr"/>
            <a:endParaRPr 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7123450" y="4312921"/>
            <a:ext cx="2136244" cy="523220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Sensing result</a:t>
            </a:r>
          </a:p>
          <a:p>
            <a:endParaRPr lang="en-US" sz="1400" dirty="0"/>
          </a:p>
        </p:txBody>
      </p:sp>
      <p:sp>
        <p:nvSpPr>
          <p:cNvPr id="61" name="右箭头 60"/>
          <p:cNvSpPr/>
          <p:nvPr/>
        </p:nvSpPr>
        <p:spPr>
          <a:xfrm>
            <a:off x="4866247" y="2894619"/>
            <a:ext cx="405027" cy="33144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右箭头 61"/>
          <p:cNvSpPr/>
          <p:nvPr/>
        </p:nvSpPr>
        <p:spPr>
          <a:xfrm>
            <a:off x="4866246" y="3844881"/>
            <a:ext cx="405027" cy="33144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右箭头 62"/>
          <p:cNvSpPr/>
          <p:nvPr/>
        </p:nvSpPr>
        <p:spPr>
          <a:xfrm>
            <a:off x="6555816" y="4425562"/>
            <a:ext cx="405027" cy="33144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文本框 63"/>
          <p:cNvSpPr txBox="1"/>
          <p:nvPr/>
        </p:nvSpPr>
        <p:spPr>
          <a:xfrm>
            <a:off x="4831077" y="2654055"/>
            <a:ext cx="10269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dirty="0" smtClean="0"/>
              <a:t>Input</a:t>
            </a:r>
            <a:endParaRPr lang="en-US" dirty="0"/>
          </a:p>
        </p:txBody>
      </p:sp>
      <p:sp>
        <p:nvSpPr>
          <p:cNvPr id="65" name="文本框 64"/>
          <p:cNvSpPr txBox="1"/>
          <p:nvPr/>
        </p:nvSpPr>
        <p:spPr>
          <a:xfrm>
            <a:off x="4798176" y="3610630"/>
            <a:ext cx="10269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dirty="0" smtClean="0"/>
              <a:t>Input</a:t>
            </a:r>
            <a:endParaRPr lang="en-US" dirty="0"/>
          </a:p>
        </p:txBody>
      </p:sp>
      <p:grpSp>
        <p:nvGrpSpPr>
          <p:cNvPr id="66" name="组合 65"/>
          <p:cNvGrpSpPr/>
          <p:nvPr/>
        </p:nvGrpSpPr>
        <p:grpSpPr>
          <a:xfrm>
            <a:off x="3182238" y="3198142"/>
            <a:ext cx="914400" cy="188007"/>
            <a:chOff x="615297" y="991310"/>
            <a:chExt cx="789755" cy="196555"/>
          </a:xfrm>
          <a:solidFill>
            <a:srgbClr val="C64847"/>
          </a:solidFill>
        </p:grpSpPr>
        <p:sp>
          <p:nvSpPr>
            <p:cNvPr id="67" name="矩形 66"/>
            <p:cNvSpPr/>
            <p:nvPr/>
          </p:nvSpPr>
          <p:spPr>
            <a:xfrm>
              <a:off x="615297" y="991312"/>
              <a:ext cx="153824" cy="19655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矩形 67"/>
            <p:cNvSpPr/>
            <p:nvPr/>
          </p:nvSpPr>
          <p:spPr>
            <a:xfrm>
              <a:off x="827274" y="991312"/>
              <a:ext cx="153824" cy="19655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矩形 68"/>
            <p:cNvSpPr/>
            <p:nvPr/>
          </p:nvSpPr>
          <p:spPr>
            <a:xfrm>
              <a:off x="1039251" y="991311"/>
              <a:ext cx="153824" cy="19655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>
              <a:off x="1251228" y="991310"/>
              <a:ext cx="153824" cy="19655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7734372" y="4616435"/>
            <a:ext cx="914400" cy="188007"/>
            <a:chOff x="615297" y="991310"/>
            <a:chExt cx="789755" cy="196555"/>
          </a:xfrm>
          <a:solidFill>
            <a:srgbClr val="00B050"/>
          </a:solidFill>
        </p:grpSpPr>
        <p:sp>
          <p:nvSpPr>
            <p:cNvPr id="72" name="矩形 71"/>
            <p:cNvSpPr/>
            <p:nvPr/>
          </p:nvSpPr>
          <p:spPr>
            <a:xfrm>
              <a:off x="615297" y="991312"/>
              <a:ext cx="153824" cy="19655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73" name="矩形 72"/>
            <p:cNvSpPr/>
            <p:nvPr/>
          </p:nvSpPr>
          <p:spPr>
            <a:xfrm>
              <a:off x="827274" y="991312"/>
              <a:ext cx="153824" cy="19655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74" name="矩形 73"/>
            <p:cNvSpPr/>
            <p:nvPr/>
          </p:nvSpPr>
          <p:spPr>
            <a:xfrm>
              <a:off x="1039251" y="991311"/>
              <a:ext cx="153824" cy="19655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75" name="矩形 74"/>
            <p:cNvSpPr/>
            <p:nvPr/>
          </p:nvSpPr>
          <p:spPr>
            <a:xfrm>
              <a:off x="1251228" y="991310"/>
              <a:ext cx="153824" cy="19655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</p:grpSp>
      <p:sp>
        <p:nvSpPr>
          <p:cNvPr id="76" name="矩形 75"/>
          <p:cNvSpPr/>
          <p:nvPr/>
        </p:nvSpPr>
        <p:spPr>
          <a:xfrm>
            <a:off x="2826296" y="3628333"/>
            <a:ext cx="1978467" cy="73866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GB" altLang="zh-CN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p</a:t>
            </a:r>
            <a:r>
              <a:rPr lang="en-US" altLang="zh-CN" sz="14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rocessed</a:t>
            </a:r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GB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3GPP sensing measurement </a:t>
            </a:r>
            <a:r>
              <a:rPr lang="en-GB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data</a:t>
            </a:r>
          </a:p>
          <a:p>
            <a:endParaRPr lang="en-GB" sz="1400" dirty="0">
              <a:solidFill>
                <a:srgbClr val="FF0000"/>
              </a:solidFill>
            </a:endParaRPr>
          </a:p>
        </p:txBody>
      </p:sp>
      <p:sp>
        <p:nvSpPr>
          <p:cNvPr id="77" name="右箭头 76"/>
          <p:cNvSpPr/>
          <p:nvPr/>
        </p:nvSpPr>
        <p:spPr>
          <a:xfrm>
            <a:off x="4836533" y="5086333"/>
            <a:ext cx="405027" cy="33144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文本框 77"/>
          <p:cNvSpPr txBox="1"/>
          <p:nvPr/>
        </p:nvSpPr>
        <p:spPr>
          <a:xfrm>
            <a:off x="4736799" y="4838030"/>
            <a:ext cx="10269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dirty="0" smtClean="0"/>
              <a:t>Input</a:t>
            </a:r>
            <a:endParaRPr lang="en-US" dirty="0"/>
          </a:p>
        </p:txBody>
      </p:sp>
      <p:sp>
        <p:nvSpPr>
          <p:cNvPr id="79" name="矩形 78"/>
          <p:cNvSpPr/>
          <p:nvPr/>
        </p:nvSpPr>
        <p:spPr>
          <a:xfrm>
            <a:off x="2767161" y="5623982"/>
            <a:ext cx="2003175" cy="73866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processed 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N</a:t>
            </a:r>
            <a:r>
              <a:rPr lang="en-GB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3GPP sensing measurement data</a:t>
            </a:r>
          </a:p>
        </p:txBody>
      </p:sp>
      <p:sp>
        <p:nvSpPr>
          <p:cNvPr id="80" name="右箭头 79"/>
          <p:cNvSpPr/>
          <p:nvPr/>
        </p:nvSpPr>
        <p:spPr>
          <a:xfrm>
            <a:off x="4854592" y="5933914"/>
            <a:ext cx="405027" cy="33144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文本框 80"/>
          <p:cNvSpPr txBox="1"/>
          <p:nvPr/>
        </p:nvSpPr>
        <p:spPr>
          <a:xfrm>
            <a:off x="4736799" y="5700881"/>
            <a:ext cx="10269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dirty="0" smtClean="0"/>
              <a:t>Input</a:t>
            </a:r>
            <a:endParaRPr lang="en-US" dirty="0"/>
          </a:p>
        </p:txBody>
      </p:sp>
      <p:sp>
        <p:nvSpPr>
          <p:cNvPr id="82" name="左弧形箭头 81"/>
          <p:cNvSpPr/>
          <p:nvPr/>
        </p:nvSpPr>
        <p:spPr>
          <a:xfrm>
            <a:off x="2227360" y="3049138"/>
            <a:ext cx="499754" cy="1175365"/>
          </a:xfrm>
          <a:prstGeom prst="curved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83" name="组合 82"/>
          <p:cNvGrpSpPr/>
          <p:nvPr/>
        </p:nvGrpSpPr>
        <p:grpSpPr>
          <a:xfrm>
            <a:off x="3165782" y="4160784"/>
            <a:ext cx="914400" cy="188007"/>
            <a:chOff x="615297" y="991310"/>
            <a:chExt cx="789755" cy="196555"/>
          </a:xfrm>
          <a:solidFill>
            <a:srgbClr val="C64847"/>
          </a:solidFill>
        </p:grpSpPr>
        <p:sp>
          <p:nvSpPr>
            <p:cNvPr id="84" name="矩形 83"/>
            <p:cNvSpPr/>
            <p:nvPr/>
          </p:nvSpPr>
          <p:spPr>
            <a:xfrm>
              <a:off x="615297" y="991312"/>
              <a:ext cx="153824" cy="19655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矩形 84"/>
            <p:cNvSpPr/>
            <p:nvPr/>
          </p:nvSpPr>
          <p:spPr>
            <a:xfrm>
              <a:off x="827274" y="991312"/>
              <a:ext cx="153824" cy="19655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矩形 85"/>
            <p:cNvSpPr/>
            <p:nvPr/>
          </p:nvSpPr>
          <p:spPr>
            <a:xfrm>
              <a:off x="1039251" y="991311"/>
              <a:ext cx="153824" cy="19655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矩形 86"/>
            <p:cNvSpPr/>
            <p:nvPr/>
          </p:nvSpPr>
          <p:spPr>
            <a:xfrm>
              <a:off x="1251228" y="991310"/>
              <a:ext cx="153824" cy="19655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8" name="文本框 87"/>
          <p:cNvSpPr txBox="1"/>
          <p:nvPr/>
        </p:nvSpPr>
        <p:spPr>
          <a:xfrm>
            <a:off x="983681" y="5417777"/>
            <a:ext cx="19911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Processing </a:t>
            </a:r>
            <a:endParaRPr lang="en-US" dirty="0"/>
          </a:p>
        </p:txBody>
      </p:sp>
      <p:sp>
        <p:nvSpPr>
          <p:cNvPr id="89" name="文本框 88"/>
          <p:cNvSpPr txBox="1"/>
          <p:nvPr/>
        </p:nvSpPr>
        <p:spPr>
          <a:xfrm>
            <a:off x="991464" y="3442035"/>
            <a:ext cx="19911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Processing </a:t>
            </a:r>
            <a:endParaRPr lang="en-US" dirty="0"/>
          </a:p>
        </p:txBody>
      </p:sp>
      <p:sp>
        <p:nvSpPr>
          <p:cNvPr id="90" name="左弧形箭头 89"/>
          <p:cNvSpPr/>
          <p:nvPr/>
        </p:nvSpPr>
        <p:spPr>
          <a:xfrm>
            <a:off x="2202901" y="5051795"/>
            <a:ext cx="499754" cy="1175365"/>
          </a:xfrm>
          <a:prstGeom prst="curved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845663" y="2383719"/>
            <a:ext cx="20802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/>
              <a:t>Inside 5G system</a:t>
            </a:r>
            <a:endParaRPr lang="en-US" sz="1200" b="1" dirty="0"/>
          </a:p>
        </p:txBody>
      </p:sp>
      <p:grpSp>
        <p:nvGrpSpPr>
          <p:cNvPr id="2" name="组合 1"/>
          <p:cNvGrpSpPr/>
          <p:nvPr/>
        </p:nvGrpSpPr>
        <p:grpSpPr>
          <a:xfrm>
            <a:off x="7278644" y="1706052"/>
            <a:ext cx="914400" cy="188005"/>
            <a:chOff x="7278644" y="1706052"/>
            <a:chExt cx="914400" cy="188005"/>
          </a:xfrm>
        </p:grpSpPr>
        <p:sp>
          <p:nvSpPr>
            <p:cNvPr id="40" name="矩形 39"/>
            <p:cNvSpPr/>
            <p:nvPr/>
          </p:nvSpPr>
          <p:spPr>
            <a:xfrm>
              <a:off x="7278644" y="1706052"/>
              <a:ext cx="178102" cy="188005"/>
            </a:xfrm>
            <a:prstGeom prst="rect">
              <a:avLst/>
            </a:prstGeom>
            <a:solidFill>
              <a:srgbClr val="C648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7524077" y="1706052"/>
              <a:ext cx="178102" cy="188005"/>
            </a:xfrm>
            <a:prstGeom prst="rect">
              <a:avLst/>
            </a:prstGeom>
            <a:solidFill>
              <a:srgbClr val="C648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7769510" y="1706052"/>
              <a:ext cx="178102" cy="188005"/>
            </a:xfrm>
            <a:prstGeom prst="rect">
              <a:avLst/>
            </a:prstGeom>
            <a:solidFill>
              <a:srgbClr val="C648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8014942" y="1706052"/>
              <a:ext cx="178102" cy="188005"/>
            </a:xfrm>
            <a:prstGeom prst="rect">
              <a:avLst/>
            </a:prstGeom>
            <a:solidFill>
              <a:srgbClr val="C648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7278644" y="2577895"/>
            <a:ext cx="914400" cy="188007"/>
            <a:chOff x="615297" y="991310"/>
            <a:chExt cx="789755" cy="196555"/>
          </a:xfrm>
          <a:solidFill>
            <a:srgbClr val="00B050"/>
          </a:solidFill>
        </p:grpSpPr>
        <p:sp>
          <p:nvSpPr>
            <p:cNvPr id="45" name="矩形 44"/>
            <p:cNvSpPr/>
            <p:nvPr/>
          </p:nvSpPr>
          <p:spPr>
            <a:xfrm>
              <a:off x="615297" y="991312"/>
              <a:ext cx="153824" cy="19655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46" name="矩形 45"/>
            <p:cNvSpPr/>
            <p:nvPr/>
          </p:nvSpPr>
          <p:spPr>
            <a:xfrm>
              <a:off x="827274" y="991312"/>
              <a:ext cx="153824" cy="19655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47" name="矩形 46"/>
            <p:cNvSpPr/>
            <p:nvPr/>
          </p:nvSpPr>
          <p:spPr>
            <a:xfrm>
              <a:off x="1039251" y="991311"/>
              <a:ext cx="153824" cy="19655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48" name="矩形 47"/>
            <p:cNvSpPr/>
            <p:nvPr/>
          </p:nvSpPr>
          <p:spPr>
            <a:xfrm>
              <a:off x="1251228" y="991310"/>
              <a:ext cx="153824" cy="19655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8303450" y="1646165"/>
            <a:ext cx="36388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/>
              <a:t>3GPP sensing measurement data</a:t>
            </a:r>
          </a:p>
        </p:txBody>
      </p:sp>
      <p:sp>
        <p:nvSpPr>
          <p:cNvPr id="50" name="矩形 49"/>
          <p:cNvSpPr/>
          <p:nvPr/>
        </p:nvSpPr>
        <p:spPr>
          <a:xfrm>
            <a:off x="8314289" y="2535998"/>
            <a:ext cx="13092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/>
              <a:t>sensing result</a:t>
            </a:r>
            <a:endParaRPr 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8271114" y="2103567"/>
            <a:ext cx="36388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p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rocessed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GB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3GPP sensing measurement </a:t>
            </a:r>
            <a:r>
              <a:rPr lang="en-GB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data</a:t>
            </a:r>
            <a:endParaRPr lang="en-GB" sz="1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7278644" y="2180379"/>
            <a:ext cx="914400" cy="188007"/>
            <a:chOff x="615297" y="991310"/>
            <a:chExt cx="789755" cy="196555"/>
          </a:xfrm>
          <a:solidFill>
            <a:srgbClr val="C64847"/>
          </a:solidFill>
        </p:grpSpPr>
        <p:sp>
          <p:nvSpPr>
            <p:cNvPr id="53" name="矩形 52"/>
            <p:cNvSpPr/>
            <p:nvPr/>
          </p:nvSpPr>
          <p:spPr>
            <a:xfrm>
              <a:off x="615297" y="991312"/>
              <a:ext cx="153824" cy="19655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827274" y="991312"/>
              <a:ext cx="153824" cy="19655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1039251" y="991311"/>
              <a:ext cx="153824" cy="19655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1" name="矩形 90"/>
            <p:cNvSpPr/>
            <p:nvPr/>
          </p:nvSpPr>
          <p:spPr>
            <a:xfrm>
              <a:off x="1251228" y="991310"/>
              <a:ext cx="153824" cy="19655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14652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of</a:t>
            </a:r>
            <a:r>
              <a:rPr lang="nl-NL" dirty="0" smtClean="0"/>
              <a:t> definitions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384560" y="1690688"/>
            <a:ext cx="11477003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3GPP sensing measurement: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en-GB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Option#1:</a:t>
            </a:r>
          </a:p>
          <a:p>
            <a:pPr lvl="1"/>
            <a:r>
              <a:rPr lang="en-GB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data </a:t>
            </a:r>
            <a:r>
              <a:rPr lang="en-GB" strike="sngStrik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collected</a:t>
            </a:r>
            <a:r>
              <a:rPr lang="en-GB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obtained</a:t>
            </a:r>
            <a:r>
              <a:rPr lang="en-GB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 5G system </a:t>
            </a:r>
            <a:r>
              <a:rPr lang="en-GB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about radio/wireless signals impacted (e.g. reflected, refracted, diffracted)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by an object or environment of interest for sensing purposes </a:t>
            </a:r>
            <a:r>
              <a:rPr lang="en-GB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 using 5G Wireless sensing</a:t>
            </a:r>
            <a:r>
              <a:rPr lang="en-US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en-GB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be processed inside 5G system</a:t>
            </a:r>
            <a:r>
              <a:rPr lang="en-GB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GB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en-GB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Option#2(a new </a:t>
            </a:r>
            <a:r>
              <a:rPr lang="en-GB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simplified definition </a:t>
            </a:r>
            <a:r>
              <a:rPr lang="en-GB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considering the current definition of 5G Wireless sensing)</a:t>
            </a: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GB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1"/>
            <a:r>
              <a:rPr lang="en-GB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GB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ata </a:t>
            </a:r>
            <a:r>
              <a:rPr lang="en-GB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obtained by using 5G Wireless sensing</a:t>
            </a:r>
            <a:r>
              <a:rPr lang="en-US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en-GB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be processed inside 5G system</a:t>
            </a:r>
            <a:r>
              <a:rPr lang="en-GB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endParaRPr lang="en-GB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GB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Non-3GPP sensing measurement data: </a:t>
            </a:r>
            <a:r>
              <a:rPr lang="en-GB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data </a:t>
            </a:r>
            <a:r>
              <a:rPr lang="en-GB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obtained </a:t>
            </a:r>
            <a:r>
              <a:rPr lang="en-GB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from non-3GPP sensors (e.g. video, LiDAR, sonar) directed at</a:t>
            </a: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an object or environment of interest for sensing purposes</a:t>
            </a:r>
            <a:r>
              <a:rPr lang="en-GB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nl-NL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GB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sensing measurement process</a:t>
            </a:r>
            <a:r>
              <a:rPr lang="en-GB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process of collecting </a:t>
            </a:r>
            <a:r>
              <a:rPr lang="en-GB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3GPP</a:t>
            </a:r>
            <a:r>
              <a:rPr lang="en-GB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sensing measurement data.</a:t>
            </a:r>
          </a:p>
          <a:p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GB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sensing result</a:t>
            </a:r>
            <a:r>
              <a:rPr lang="en-GB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the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information derived from </a:t>
            </a:r>
            <a:r>
              <a:rPr lang="en-US" strike="sngStrike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processing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3GPP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sensing measurement data </a:t>
            </a:r>
            <a:r>
              <a:rPr lang="en-US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and/or </a:t>
            </a:r>
            <a:r>
              <a:rPr lang="en-GB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Non-</a:t>
            </a:r>
            <a:r>
              <a:rPr lang="en-US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3GPP </a:t>
            </a:r>
            <a:r>
              <a:rPr lang="en-US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sensing measurement data, which is intended to be </a:t>
            </a:r>
            <a:r>
              <a:rPr lang="en-GB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used outside 5G system for sensing service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r>
              <a:rPr lang="en-GB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NOTE:	Examples of sensing result are characteristics of an object or environment, etc.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7321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</TotalTime>
  <Words>327</Words>
  <Application>Microsoft Office PowerPoint</Application>
  <PresentationFormat>宽屏</PresentationFormat>
  <Paragraphs>63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MS Mincho</vt:lpstr>
      <vt:lpstr>宋体</vt:lpstr>
      <vt:lpstr>微软雅黑</vt:lpstr>
      <vt:lpstr>Arial</vt:lpstr>
      <vt:lpstr>Calibri</vt:lpstr>
      <vt:lpstr>Calibri Light</vt:lpstr>
      <vt:lpstr>Times New Roman</vt:lpstr>
      <vt:lpstr>Wingdings</vt:lpstr>
      <vt:lpstr>Office 主题</vt:lpstr>
      <vt:lpstr>Discussion on the sensing definitions</vt:lpstr>
      <vt:lpstr>Current definitions in FS_Sensing </vt:lpstr>
      <vt:lpstr>How to differentiate sensing measurement data and sensing result </vt:lpstr>
      <vt:lpstr>Different data sources for sensing result</vt:lpstr>
      <vt:lpstr>Proposal of definitions 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Discussion on the sensing definition</dc:title>
  <dc:creator>Huawei</dc:creator>
  <cp:lastModifiedBy>Huawei User</cp:lastModifiedBy>
  <cp:revision>134</cp:revision>
  <dcterms:created xsi:type="dcterms:W3CDTF">2023-02-10T09:29:01Z</dcterms:created>
  <dcterms:modified xsi:type="dcterms:W3CDTF">2023-02-10T13:07:01Z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(3)CxMF2ByK7SR9GYkWwAyceidIIhjc5fLrNZsnDcjyjAHGG7LvZDQJCS8dP1LS9S4a3jFpDzH/
O4u58iRdHGQ3ZYWeQ8GJXxb0lIXeAdZ0isIgJPCe5LE/Mbk4qamG2Q+KZdWNkY8sLbCGqCcy
zn4BHM7C7/+w6moC9eFyaFbLt54Lc6W9HvuW0sPq4gcUfD9ab0qfJRh9FPWRf1sXBblZyJqp
C/sizVt/UKbm0vuWxC</vt:lpwstr>
  </property>
  <property fmtid="{D5CDD505-2E9C-101B-9397-08002B2CF9AE}" pid="3" name="_2015_ms_pID_7253431">
    <vt:lpwstr>NSTcW2Ztt6OF2HkFw5ecyt4eALg4D81knoSKu0LUujbs9Fe9KZhgAk
99fSC2jjiPoC5DWOxu9ChJmdYsh9L3VXhK3Ophd6Vr4rEbdOwBtf2KLmJBTDeVuSeizsUjfN
X4vX4jmWow8z1lv5Bsw7xug5ghnKeJq4tODHf35HXTRrOu4BsqyO+BQWTeVTuE+GROGRa34l
HIqbcOa2kn/4YeFX3UY8Fg2LCRLs88AtOHi1</vt:lpwstr>
  </property>
  <property fmtid="{D5CDD505-2E9C-101B-9397-08002B2CF9AE}" pid="4" name="_2015_ms_pID_7253432">
    <vt:lpwstr>pg==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1675770493</vt:lpwstr>
  </property>
</Properties>
</file>