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75" r:id="rId2"/>
    <p:sldId id="276" r:id="rId3"/>
    <p:sldId id="281" r:id="rId4"/>
    <p:sldId id="398" r:id="rId5"/>
  </p:sldIdLst>
  <p:sldSz cx="9144000" cy="6858000" type="screen4x3"/>
  <p:notesSz cx="6934200" cy="928052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Cariou, Laurent" initials="CL" lastIdx="1" clrIdx="0">
    <p:extLst>
      <p:ext uri="{19B8F6BF-5375-455C-9EA6-DF929625EA0E}">
        <p15:presenceInfo xmlns:p15="http://schemas.microsoft.com/office/powerpoint/2012/main" userId="S-1-5-21-725345543-602162358-527237240-2944557" providerId="AD"/>
      </p:ext>
    </p:extLst>
  </p:cmAuthor>
  <p:cmAuthor id="2" name="Hanxiao (Tony, CT Lab)" initials="H(CL" lastIdx="3" clrIdx="1">
    <p:extLst>
      <p:ext uri="{19B8F6BF-5375-455C-9EA6-DF929625EA0E}">
        <p15:presenceInfo xmlns:p15="http://schemas.microsoft.com/office/powerpoint/2012/main" userId="S-1-5-21-147214757-305610072-1517763936-297657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7853C-536D-4A76-A0AE-DD22124D55A5}" styleName="主题样式 1 - 强调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1E171933-4619-4E11-9A3F-F7608DF75F80}" styleName="中度样式 1 - 强调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390" autoAdjust="0"/>
    <p:restoredTop sz="81910" autoAdjust="0"/>
  </p:normalViewPr>
  <p:slideViewPr>
    <p:cSldViewPr>
      <p:cViewPr>
        <p:scale>
          <a:sx n="66" d="100"/>
          <a:sy n="66" d="100"/>
        </p:scale>
        <p:origin x="1440" y="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597525" y="177800"/>
            <a:ext cx="6413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33450">
              <a:defRPr sz="1400" b="1" smtClean="0"/>
            </a:lvl1pPr>
          </a:lstStyle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695325" y="177800"/>
            <a:ext cx="8270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933450">
              <a:defRPr sz="1400" b="1" smtClean="0"/>
            </a:lvl1pPr>
          </a:lstStyle>
          <a:p>
            <a:pPr>
              <a:defRPr/>
            </a:pPr>
            <a:r>
              <a:rPr lang="en-US" dirty="0"/>
              <a:t>Month Year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5851525" y="8982075"/>
            <a:ext cx="46672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933450">
              <a:defRPr smtClean="0"/>
            </a:lvl1pPr>
          </a:lstStyle>
          <a:p>
            <a:pPr>
              <a:defRPr/>
            </a:pPr>
            <a:r>
              <a:rPr lang="en-US" dirty="0"/>
              <a:t>John Doe, Some Company</a:t>
            </a:r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133725" y="8982075"/>
            <a:ext cx="5127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ctr" defTabSz="933450">
              <a:defRPr smtClean="0"/>
            </a:lvl1pPr>
          </a:lstStyle>
          <a:p>
            <a:pPr>
              <a:defRPr/>
            </a:pPr>
            <a:r>
              <a:rPr lang="en-US" dirty="0"/>
              <a:t>Page </a:t>
            </a:r>
            <a:fld id="{3F99EF29-387F-42BB-8A81-132E16DF844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>
            <a:off x="693738" y="387350"/>
            <a:ext cx="5546725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693738" y="8982075"/>
            <a:ext cx="7112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defTabSz="933450">
              <a:defRPr/>
            </a:pPr>
            <a:r>
              <a:rPr lang="en-US" dirty="0"/>
              <a:t>Submission</a:t>
            </a:r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>
            <a:off x="693738" y="8970963"/>
            <a:ext cx="5700712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837981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5640388" y="98425"/>
            <a:ext cx="64135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algn="r" defTabSz="933450">
              <a:defRPr sz="1400" b="1" smtClean="0"/>
            </a:lvl1pPr>
          </a:lstStyle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654050" y="98425"/>
            <a:ext cx="827088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b" anchorCtr="0" compatLnSpc="1">
            <a:prstTxWarp prst="textNoShape">
              <a:avLst/>
            </a:prstTxWarp>
            <a:spAutoFit/>
          </a:bodyPr>
          <a:lstStyle>
            <a:lvl1pPr defTabSz="933450">
              <a:defRPr sz="1400" b="1" smtClean="0"/>
            </a:lvl1pPr>
          </a:lstStyle>
          <a:p>
            <a:pPr>
              <a:defRPr/>
            </a:pPr>
            <a:r>
              <a:rPr lang="en-US" dirty="0"/>
              <a:t>Month Year</a:t>
            </a: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52525" y="701675"/>
            <a:ext cx="4629150" cy="3468688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408488"/>
            <a:ext cx="5086350" cy="417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3662" tIns="46038" rIns="93662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5357813" y="8985250"/>
            <a:ext cx="923925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5pPr marL="457200" lvl="4" algn="r" defTabSz="933450">
              <a:defRPr smtClean="0"/>
            </a:lvl5pPr>
          </a:lstStyle>
          <a:p>
            <a:pPr lvl="4">
              <a:defRPr/>
            </a:pPr>
            <a:r>
              <a:rPr lang="en-US" dirty="0"/>
              <a:t>John Doe, Some Company</a:t>
            </a:r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222625" y="8985250"/>
            <a:ext cx="512763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0" tIns="0" rIns="0" bIns="0" numCol="1" anchor="t" anchorCtr="0" compatLnSpc="1">
            <a:prstTxWarp prst="textNoShape">
              <a:avLst/>
            </a:prstTxWarp>
            <a:spAutoFit/>
          </a:bodyPr>
          <a:lstStyle>
            <a:lvl1pPr algn="r" defTabSz="933450">
              <a:defRPr smtClean="0"/>
            </a:lvl1pPr>
          </a:lstStyle>
          <a:p>
            <a:pPr>
              <a:defRPr/>
            </a:pPr>
            <a:r>
              <a:rPr lang="en-US" dirty="0"/>
              <a:t>Page </a:t>
            </a:r>
            <a:fld id="{870C1BA4-1CEE-4CD8-8532-343A8D2B315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2056" name="Rectangle 8"/>
          <p:cNvSpPr>
            <a:spLocks noChangeArrowheads="1"/>
          </p:cNvSpPr>
          <p:nvPr/>
        </p:nvSpPr>
        <p:spPr bwMode="auto">
          <a:xfrm>
            <a:off x="723900" y="8985250"/>
            <a:ext cx="711200" cy="182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>
              <a:defRPr/>
            </a:pPr>
            <a:r>
              <a:rPr lang="en-US" dirty="0"/>
              <a:t>Submission</a:t>
            </a:r>
          </a:p>
        </p:txBody>
      </p:sp>
      <p:sp>
        <p:nvSpPr>
          <p:cNvPr id="2057" name="Line 9"/>
          <p:cNvSpPr>
            <a:spLocks noChangeShapeType="1"/>
          </p:cNvSpPr>
          <p:nvPr/>
        </p:nvSpPr>
        <p:spPr bwMode="auto">
          <a:xfrm>
            <a:off x="723900" y="8983663"/>
            <a:ext cx="5486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  <p:sp>
        <p:nvSpPr>
          <p:cNvPr id="2058" name="Line 10"/>
          <p:cNvSpPr>
            <a:spLocks noChangeShapeType="1"/>
          </p:cNvSpPr>
          <p:nvPr/>
        </p:nvSpPr>
        <p:spPr bwMode="auto">
          <a:xfrm>
            <a:off x="647700" y="296863"/>
            <a:ext cx="56388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51092022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1143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2286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3429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457200" algn="l" defTabSz="93345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54113" y="701675"/>
            <a:ext cx="4625975" cy="34686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Doc Title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Month Year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 lvl="4">
              <a:defRPr/>
            </a:pPr>
            <a:r>
              <a:rPr lang="en-US"/>
              <a:t>John Doe, Some Company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pPr>
              <a:defRPr/>
            </a:pPr>
            <a:r>
              <a:rPr lang="en-US"/>
              <a:t>Page </a:t>
            </a:r>
            <a:fld id="{870C1BA4-1CEE-4CD8-8532-343A8D2B3155}" type="slidenum">
              <a:rPr lang="en-US" smtClean="0"/>
              <a:pPr>
                <a:defRPr/>
              </a:pPr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024792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>
            <a:normAutofit/>
          </a:bodyPr>
          <a:lstStyle>
            <a:lvl1pPr algn="r">
              <a:defRPr sz="3300" b="1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7"/>
            <a:ext cx="6858000" cy="1655763"/>
          </a:xfrm>
        </p:spPr>
        <p:txBody>
          <a:bodyPr/>
          <a:lstStyle>
            <a:lvl1pPr marL="0" indent="0" algn="r">
              <a:buNone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dirty="0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D46E11-6E5A-47FE-969B-655CE5075A2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2023/2/10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 flipH="1">
            <a:off x="5791199" y="6475413"/>
            <a:ext cx="2752661" cy="184666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520332" y="6475413"/>
            <a:ext cx="179536" cy="184666"/>
          </a:xfrm>
          <a:prstGeom prst="rect">
            <a:avLst/>
          </a:prstGeom>
        </p:spPr>
        <p:txBody>
          <a:bodyPr/>
          <a:lstStyle/>
          <a:p>
            <a:fld id="{4CF0A001-8AAE-4FF4-AF18-D00CB4721864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 l="6683" t="2597" r="-4086"/>
          <a:stretch>
            <a:fillRect/>
          </a:stretch>
        </p:blipFill>
        <p:spPr>
          <a:xfrm>
            <a:off x="1" y="0"/>
            <a:ext cx="8663335" cy="6858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1254" y="549169"/>
            <a:ext cx="1377440" cy="436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0446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edit Master title style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685800" y="609600"/>
            <a:ext cx="7772400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hf hdr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Times New Roman" pitchFamily="18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2pPr>
      <a:lvl3pPr marL="1085850" indent="-228600" algn="l" rtl="0" eaLnBrk="0" fontAlgn="base" hangingPunct="0">
        <a:spcBef>
          <a:spcPct val="20000"/>
        </a:spcBef>
        <a:spcAft>
          <a:spcPct val="0"/>
        </a:spcAft>
        <a:buChar char="•"/>
        <a:defRPr>
          <a:solidFill>
            <a:schemeClr val="tx1"/>
          </a:solidFill>
          <a:latin typeface="+mn-lt"/>
        </a:defRPr>
      </a:lvl3pPr>
      <a:lvl4pPr marL="1428750" indent="-228600" algn="l" rtl="0" eaLnBrk="0" fontAlgn="base" hangingPunct="0">
        <a:spcBef>
          <a:spcPct val="20000"/>
        </a:spcBef>
        <a:spcAft>
          <a:spcPct val="0"/>
        </a:spcAft>
        <a:buChar char="–"/>
        <a:defRPr sz="1600">
          <a:solidFill>
            <a:schemeClr val="tx1"/>
          </a:solidFill>
          <a:latin typeface="+mn-lt"/>
        </a:defRPr>
      </a:lvl4pPr>
      <a:lvl5pPr marL="17716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5pPr>
      <a:lvl6pPr marL="22288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6pPr>
      <a:lvl7pPr marL="26860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7pPr>
      <a:lvl8pPr marL="31432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8pPr>
      <a:lvl9pPr marL="3600450" indent="-228600" algn="l" rtl="0" eaLnBrk="0" fontAlgn="base" hangingPunct="0">
        <a:spcBef>
          <a:spcPct val="20000"/>
        </a:spcBef>
        <a:spcAft>
          <a:spcPct val="0"/>
        </a:spcAft>
        <a:buChar char="•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eur03.safelinks.protection.outlook.com/?url=https%3A%2F%2Fportal.3gpp.org%2Fdesktopmodules%2FSpecifications%2FSpecificationDetails.aspx%3FspecificationId%3D4045&amp;data=05%7C01%7Ccristina.romaguera%40vodafone.com%7C67e661fc69db47cfdb9b08dabb30ea15%7C68283f3b84874c86adb3a5228f18b893%7C0%7C0%7C638028116181056299%7CUnknown%7CTWFpbGZsb3d8eyJWIjoiMC4wLjAwMDAiLCJQIjoiV2luMzIiLCJBTiI6Ik1haWwiLCJXVCI6Mn0%3D%7C3000%7C%7C%7C&amp;sdata=lQtT5jXsYeYP%2BBtj%2FoJnZIEplH5hhgySKeGSnTLI4Vk%3D&amp;reserved=0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副标题 3"/>
          <p:cNvSpPr>
            <a:spLocks noGrp="1"/>
          </p:cNvSpPr>
          <p:nvPr>
            <p:ph type="subTitle" idx="1"/>
          </p:nvPr>
        </p:nvSpPr>
        <p:spPr>
          <a:xfrm>
            <a:off x="1385740" y="3022600"/>
            <a:ext cx="6858000" cy="1655763"/>
          </a:xfrm>
        </p:spPr>
        <p:txBody>
          <a:bodyPr/>
          <a:lstStyle/>
          <a:p>
            <a:r>
              <a:rPr lang="en-US" altLang="zh-CN" dirty="0"/>
              <a:t>OPPO</a:t>
            </a:r>
            <a:endParaRPr lang="zh-CN" altLang="en-US" dirty="0"/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76200" y="1905000"/>
            <a:ext cx="9108896" cy="1102519"/>
          </a:xfrm>
          <a:prstGeom prst="rect">
            <a:avLst/>
          </a:prstGeom>
        </p:spPr>
        <p:txBody>
          <a:bodyPr vert="horz" lIns="91438" tIns="45719" rIns="91438" bIns="45719" rtlCol="0" anchor="ctr">
            <a:normAutofit/>
          </a:bodyPr>
          <a:lstStyle>
            <a:lvl1pPr algn="l" defTabSz="914378" rtl="0" eaLnBrk="1" latinLnBrk="0" hangingPunct="1">
              <a:spcBef>
                <a:spcPct val="0"/>
              </a:spcBef>
              <a:buNone/>
              <a:defRPr sz="2700" kern="12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  <a:cs typeface="+mj-cs"/>
              </a:defRPr>
            </a:lvl1pPr>
          </a:lstStyle>
          <a:p>
            <a:pPr algn="ctr" fontAlgn="auto">
              <a:spcAft>
                <a:spcPts val="0"/>
              </a:spcAft>
              <a:defRPr/>
            </a:pPr>
            <a:r>
              <a:rPr lang="en-US" altLang="zh-CN" sz="2800" dirty="0">
                <a:solidFill>
                  <a:sysClr val="windowText" lastClr="000000"/>
                </a:solidFill>
              </a:rPr>
              <a:t>On the use of comparison operators </a:t>
            </a:r>
          </a:p>
          <a:p>
            <a:pPr algn="ctr" fontAlgn="auto">
              <a:spcAft>
                <a:spcPts val="0"/>
              </a:spcAft>
              <a:defRPr/>
            </a:pPr>
            <a:r>
              <a:rPr lang="en-US" altLang="zh-CN" sz="2800" dirty="0">
                <a:solidFill>
                  <a:sysClr val="windowText" lastClr="000000"/>
                </a:solidFill>
              </a:rPr>
              <a:t>in the KPI tables</a:t>
            </a:r>
            <a:endParaRPr lang="zh-CN" altLang="en-US" sz="2800" dirty="0">
              <a:solidFill>
                <a:sysClr val="windowText" lastClr="000000"/>
              </a:solidFill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FC821954-6103-4404-B3E3-1CBF0EBBC7D5}"/>
              </a:ext>
            </a:extLst>
          </p:cNvPr>
          <p:cNvSpPr/>
          <p:nvPr/>
        </p:nvSpPr>
        <p:spPr>
          <a:xfrm>
            <a:off x="457200" y="304800"/>
            <a:ext cx="6096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sz="2000" b="1" dirty="0"/>
              <a:t>3GPP TSG SA WG 1 Meeting #101 	S1-230161</a:t>
            </a:r>
            <a:endParaRPr lang="zh-CN" altLang="zh-CN" sz="2000" dirty="0"/>
          </a:p>
          <a:p>
            <a:r>
              <a:rPr lang="en-GB" altLang="zh-CN" sz="2000" b="1" dirty="0"/>
              <a:t>Athens, Greece, 20 - 24 February 2023</a:t>
            </a:r>
            <a:r>
              <a:rPr lang="en-GB" altLang="zh-CN" b="1" dirty="0"/>
              <a:t>	</a:t>
            </a:r>
            <a:endParaRPr lang="zh-CN" altLang="zh-CN" dirty="0"/>
          </a:p>
          <a:p>
            <a:r>
              <a:rPr lang="en-GB" altLang="zh-CN" sz="1000" b="1" dirty="0">
                <a:latin typeface="Arial" panose="020B0604020202020204" pitchFamily="34" charset="0"/>
                <a:ea typeface="MS Mincho" panose="02020609040205080304" pitchFamily="49" charset="-128"/>
              </a:rPr>
              <a:t>	</a:t>
            </a:r>
            <a:r>
              <a:rPr lang="en-GB" altLang="zh-CN" b="1" dirty="0">
                <a:latin typeface="Arial" panose="020B0604020202020204" pitchFamily="34" charset="0"/>
                <a:ea typeface="MS Mincho" panose="02020609040205080304" pitchFamily="49" charset="-128"/>
              </a:rPr>
              <a:t> </a:t>
            </a:r>
            <a:r>
              <a:rPr lang="en-US" altLang="zh-CN" sz="1000" b="1" dirty="0">
                <a:latin typeface="Arial" panose="020B0604020202020204" pitchFamily="34" charset="0"/>
                <a:ea typeface="MS Mincho" panose="02020609040205080304" pitchFamily="49" charset="-128"/>
              </a:rPr>
              <a:t>       </a:t>
            </a:r>
            <a:endParaRPr lang="zh-CN" altLang="zh-CN" sz="1000" dirty="0">
              <a:ea typeface="MS Mincho" panose="02020609040205080304" pitchFamily="49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38882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05A7CD-AB4B-4269-87E5-26D1C75D0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00" y="0"/>
            <a:ext cx="7010400" cy="685800"/>
          </a:xfrm>
        </p:spPr>
        <p:txBody>
          <a:bodyPr/>
          <a:lstStyle/>
          <a:p>
            <a:r>
              <a:rPr lang="en-US" altLang="zh-CN" dirty="0"/>
              <a:t> Background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F659B8-FD16-4C87-A9F6-7B8BD5170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1000" y="685800"/>
            <a:ext cx="8153400" cy="4114800"/>
          </a:xfrm>
        </p:spPr>
        <p:txBody>
          <a:bodyPr/>
          <a:lstStyle/>
          <a:p>
            <a:r>
              <a:rPr lang="en-US" altLang="zh-CN" sz="1800" b="0" dirty="0">
                <a:latin typeface="OPPOSans M" panose="00020600040101010101" pitchFamily="18" charset="-122"/>
                <a:ea typeface="OPPOSans M" panose="00020600040101010101" pitchFamily="18" charset="-122"/>
              </a:rPr>
              <a:t>In TR 22.840 v0.3.0[1], comparison operators have been used in many KPI tables:</a:t>
            </a: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r>
              <a:rPr lang="en-US" altLang="zh-CN" sz="1800" b="0" dirty="0">
                <a:latin typeface="OPPOSans M" panose="00020600040101010101" pitchFamily="18" charset="-122"/>
                <a:ea typeface="OPPOSans M" panose="00020600040101010101" pitchFamily="18" charset="-122"/>
              </a:rPr>
              <a:t>It is not clear what some of the KPIs with comparison operators imply to the downstream group</a:t>
            </a:r>
          </a:p>
          <a:p>
            <a:pPr lvl="1"/>
            <a:r>
              <a:rPr lang="en-US" altLang="zh-CN" sz="1400" b="0" dirty="0">
                <a:latin typeface="OPPOSans M" panose="00020600040101010101" pitchFamily="18" charset="-122"/>
                <a:ea typeface="OPPOSans M" panose="00020600040101010101" pitchFamily="18" charset="-122"/>
              </a:rPr>
              <a:t> e.g., </a:t>
            </a:r>
            <a:r>
              <a:rPr lang="en-GB" altLang="zh-CN" sz="1400" b="0" dirty="0">
                <a:latin typeface="OPPOSans M" panose="00020600040101010101" pitchFamily="18" charset="-122"/>
                <a:ea typeface="OPPOSans M" panose="00020600040101010101" pitchFamily="18" charset="-122"/>
              </a:rPr>
              <a:t>Max. allowed end-to-end latency &gt;10s, does it mean the </a:t>
            </a:r>
            <a:r>
              <a:rPr lang="en-GB" altLang="zh-CN" sz="1400" dirty="0">
                <a:latin typeface="OPPOSans M" panose="00020600040101010101" pitchFamily="18" charset="-122"/>
                <a:ea typeface="OPPOSans M" panose="00020600040101010101" pitchFamily="18" charset="-122"/>
              </a:rPr>
              <a:t>Max. allowed end-to-end latency is 10s or can be a value much larger than 10s, e.g., 1000s?</a:t>
            </a:r>
          </a:p>
          <a:p>
            <a:pPr lvl="1"/>
            <a:endParaRPr lang="en-US" altLang="zh-CN" sz="1600" b="0" dirty="0"/>
          </a:p>
          <a:p>
            <a:endParaRPr lang="en-US" altLang="zh-CN" sz="2000" b="0" dirty="0"/>
          </a:p>
          <a:p>
            <a:endParaRPr lang="en-US" altLang="zh-CN" sz="2000" b="0" dirty="0"/>
          </a:p>
          <a:p>
            <a:pPr lvl="1"/>
            <a:endParaRPr lang="en-US" altLang="zh-CN" sz="2000" b="0" dirty="0"/>
          </a:p>
          <a:p>
            <a:pPr lvl="1"/>
            <a:endParaRPr lang="en-US" altLang="zh-CN" dirty="0"/>
          </a:p>
          <a:p>
            <a:pPr lvl="1"/>
            <a:endParaRPr lang="en-US" altLang="zh-CN" sz="2000" b="0" dirty="0"/>
          </a:p>
          <a:p>
            <a:pPr lvl="1"/>
            <a:endParaRPr lang="en-US" altLang="zh-CN" dirty="0"/>
          </a:p>
          <a:p>
            <a:pPr lvl="1"/>
            <a:endParaRPr lang="en-US" altLang="zh-CN" sz="2000" b="0" dirty="0"/>
          </a:p>
          <a:p>
            <a:pPr lvl="1"/>
            <a:endParaRPr lang="en-US" altLang="zh-CN" dirty="0"/>
          </a:p>
          <a:p>
            <a:pPr lvl="1"/>
            <a:endParaRPr lang="en-US" altLang="zh-CN" sz="2000" b="0" dirty="0"/>
          </a:p>
          <a:p>
            <a:pPr lvl="1"/>
            <a:endParaRPr lang="en-US" altLang="zh-CN" dirty="0"/>
          </a:p>
          <a:p>
            <a:pPr lvl="1"/>
            <a:endParaRPr lang="en-US" altLang="zh-CN" sz="2000" b="0" dirty="0"/>
          </a:p>
          <a:p>
            <a:pPr lvl="1"/>
            <a:endParaRPr lang="en-US" altLang="zh-CN" dirty="0"/>
          </a:p>
          <a:p>
            <a:pPr lvl="1"/>
            <a:endParaRPr lang="en-US" altLang="zh-CN" sz="2000" b="0" dirty="0"/>
          </a:p>
          <a:p>
            <a:pPr marL="457200" lvl="1" indent="0">
              <a:buNone/>
            </a:pPr>
            <a:endParaRPr lang="en-US" altLang="zh-CN" dirty="0">
              <a:ea typeface="+mn-ea"/>
              <a:cs typeface="+mn-cs"/>
            </a:endParaRPr>
          </a:p>
          <a:p>
            <a:endParaRPr lang="zh-CN" altLang="en-US" sz="2000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2F438226-9641-407F-9C4A-07C23F6CE18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7000" y="1371600"/>
            <a:ext cx="5410200" cy="3889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2769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205A7CD-AB4B-4269-87E5-26D1C75D02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8600" y="0"/>
            <a:ext cx="8915400" cy="685800"/>
          </a:xfrm>
        </p:spPr>
        <p:txBody>
          <a:bodyPr/>
          <a:lstStyle/>
          <a:p>
            <a:r>
              <a:rPr lang="en-US" altLang="zh-CN" dirty="0"/>
              <a:t> </a:t>
            </a:r>
            <a:r>
              <a:rPr lang="en-US" altLang="zh-CN" sz="2800" dirty="0"/>
              <a:t>Discussion and Proposal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44F659B8-FD16-4C87-A9F6-7B8BD5170AF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5300" y="1143000"/>
            <a:ext cx="8153400" cy="4114800"/>
          </a:xfrm>
        </p:spPr>
        <p:txBody>
          <a:bodyPr/>
          <a:lstStyle/>
          <a:p>
            <a:r>
              <a:rPr lang="en-US" altLang="zh-CN" sz="1800" b="0" dirty="0">
                <a:latin typeface="OPPOSans M" panose="00020600040101010101" pitchFamily="18" charset="-122"/>
                <a:ea typeface="OPPOSans M" panose="00020600040101010101" pitchFamily="18" charset="-122"/>
              </a:rPr>
              <a:t>It seems that in the example:  </a:t>
            </a:r>
            <a:r>
              <a:rPr lang="en-GB" altLang="zh-CN" sz="1800" b="0" dirty="0">
                <a:latin typeface="OPPOSans M" panose="00020600040101010101" pitchFamily="18" charset="-122"/>
                <a:ea typeface="OPPOSans M" panose="00020600040101010101" pitchFamily="18" charset="-122"/>
              </a:rPr>
              <a:t>Max. allowed end-to-end latency &gt;10s, it intends to say there is a lower boundary of that Max. allowed end-to-end latency is 10s, but it can be even relaxed.</a:t>
            </a:r>
          </a:p>
          <a:p>
            <a:r>
              <a:rPr lang="en-GB" altLang="zh-CN" sz="1800" b="0" dirty="0">
                <a:latin typeface="OPPOSans M" panose="00020600040101010101" pitchFamily="18" charset="-122"/>
                <a:ea typeface="OPPOSans M" panose="00020600040101010101" pitchFamily="18" charset="-122"/>
              </a:rPr>
              <a:t>For the downstream group such as SA2 or RAN, a clear and specific value is needed for the design. Therefore, we should give a single value for the Max. allowed end-to-end latency. </a:t>
            </a:r>
          </a:p>
          <a:p>
            <a:endParaRPr lang="en-US" altLang="zh-CN" sz="2000" b="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marL="0" indent="0">
              <a:buNone/>
            </a:pPr>
            <a:r>
              <a:rPr lang="en-US" altLang="zh-CN" sz="2000" dirty="0">
                <a:latin typeface="OPPOSans M" panose="00020600040101010101" pitchFamily="18" charset="-122"/>
                <a:ea typeface="OPPOSans M" panose="00020600040101010101" pitchFamily="18" charset="-122"/>
              </a:rPr>
              <a:t>Proposal : Check and remove, if necessary, some of the comparison operators in the KPI tables. </a:t>
            </a:r>
            <a:endParaRPr lang="en-GB" altLang="zh-CN" sz="2000" dirty="0">
              <a:latin typeface="OPPOSans M" panose="00020600040101010101" pitchFamily="18" charset="-122"/>
              <a:ea typeface="OPPOSans M" panose="00020600040101010101" pitchFamily="18" charset="-122"/>
            </a:endParaRPr>
          </a:p>
          <a:p>
            <a:pPr lvl="1"/>
            <a:endParaRPr lang="en-US" altLang="zh-CN" sz="2400" b="1" dirty="0">
              <a:ea typeface="+mn-ea"/>
              <a:cs typeface="+mn-cs"/>
            </a:endParaRPr>
          </a:p>
          <a:p>
            <a:pPr marL="0" indent="0">
              <a:buNone/>
            </a:pPr>
            <a:endParaRPr lang="en-GB" altLang="zh-CN" kern="100" dirty="0"/>
          </a:p>
          <a:p>
            <a:endParaRPr lang="zh-CN" altLang="zh-CN" sz="2800" kern="100" dirty="0">
              <a:latin typeface="Arial" panose="020B060402020202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9676179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685800" y="685801"/>
            <a:ext cx="7770813" cy="457200"/>
          </a:xfrm>
        </p:spPr>
        <p:txBody>
          <a:bodyPr/>
          <a:lstStyle/>
          <a:p>
            <a:r>
              <a:rPr lang="en-US" sz="2800" dirty="0"/>
              <a:t> </a:t>
            </a:r>
            <a:r>
              <a:rPr lang="en-US" altLang="zh-CN" sz="2800" dirty="0"/>
              <a:t>Reference</a:t>
            </a:r>
            <a:endParaRPr lang="en-US" sz="2800" dirty="0"/>
          </a:p>
        </p:txBody>
      </p:sp>
      <p:sp>
        <p:nvSpPr>
          <p:cNvPr id="8" name="Content Placeholder 2"/>
          <p:cNvSpPr txBox="1">
            <a:spLocks noChangeArrowheads="1"/>
          </p:cNvSpPr>
          <p:nvPr/>
        </p:nvSpPr>
        <p:spPr bwMode="auto">
          <a:xfrm>
            <a:off x="685800" y="1152526"/>
            <a:ext cx="8077201" cy="542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6858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indent="0" algn="just" defTabSz="933450">
              <a:spcBef>
                <a:spcPct val="30000"/>
              </a:spcBef>
              <a:defRPr/>
            </a:pP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[1] </a:t>
            </a:r>
            <a:r>
              <a:rPr lang="en-US" altLang="zh-CN" dirty="0"/>
              <a:t>TR 22840 v0.3.0</a:t>
            </a:r>
            <a:r>
              <a:rPr lang="en-US" altLang="zh-CN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en-US" altLang="zh-CN" u="sng" dirty="0">
                <a:hlinkClick r:id="rId3"/>
              </a:rPr>
              <a:t> https://portal.3gpp.org/desktopmodules/Specifications/SpecificationDetails.aspx?specificationId=4045</a:t>
            </a:r>
            <a:endParaRPr lang="zh-CN" altLang="zh-CN" dirty="0"/>
          </a:p>
          <a:p>
            <a:pPr marL="0" indent="0" algn="just" defTabSz="933450">
              <a:spcBef>
                <a:spcPct val="30000"/>
              </a:spcBef>
              <a:defRPr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 defTabSz="933450">
              <a:spcBef>
                <a:spcPct val="30000"/>
              </a:spcBef>
              <a:defRPr/>
            </a:pPr>
            <a:endParaRPr lang="en-US" altLang="zh-C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824260"/>
      </p:ext>
    </p:extLst>
  </p:cSld>
  <p:clrMapOvr>
    <a:masterClrMapping/>
  </p:clrMapOvr>
</p:sld>
</file>

<file path=ppt/theme/theme1.xml><?xml version="1.0" encoding="utf-8"?>
<a:theme xmlns:a="http://schemas.openxmlformats.org/drawingml/2006/main" name="ACcord Submission Templat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0066FF"/>
      </a:hlink>
      <a:folHlink>
        <a:srgbClr val="0000CC"/>
      </a:folHlink>
    </a:clrScheme>
    <a:fontScheme name="ACcord Submission Templat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</a:objectDefaults>
  <a:extraClrSchemeLst>
    <a:extraClrScheme>
      <a:clrScheme name="ACcord Submission Template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cord Submission Templat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Ccord Submission Template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cord Submission Template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cord Submission Template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cord Submission Template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Ccord Submission Template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ACcord Submission Template</Template>
  <TotalTime>78060</TotalTime>
  <Words>247</Words>
  <Application>Microsoft Office PowerPoint</Application>
  <PresentationFormat>全屏显示(4:3)</PresentationFormat>
  <Paragraphs>48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2" baseType="lpstr">
      <vt:lpstr>MS Mincho</vt:lpstr>
      <vt:lpstr>OPPOSans M</vt:lpstr>
      <vt:lpstr>宋体</vt:lpstr>
      <vt:lpstr>微软雅黑</vt:lpstr>
      <vt:lpstr>Arial</vt:lpstr>
      <vt:lpstr>Calibri</vt:lpstr>
      <vt:lpstr>Times New Roman</vt:lpstr>
      <vt:lpstr>ACcord Submission Template</vt:lpstr>
      <vt:lpstr>PowerPoint 演示文稿</vt:lpstr>
      <vt:lpstr> Background </vt:lpstr>
      <vt:lpstr> Discussion and Proposal</vt:lpstr>
      <vt:lpstr> Reference</vt:lpstr>
    </vt:vector>
  </TitlesOfParts>
  <Company>&lt;Company Name&gt;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&lt;Document Title&gt;</dc:title>
  <dc:creator>robert.stacey@intel.com</dc:creator>
  <cp:keywords>CTPClassification=:VisualMarkings=, CTPClassification=CTP_IC:VisualMarkings=, CTPClassification=CTP_IC</cp:keywords>
  <cp:lastModifiedBy>徐伟杰</cp:lastModifiedBy>
  <cp:revision>1739</cp:revision>
  <cp:lastPrinted>1998-02-10T13:28:06Z</cp:lastPrinted>
  <dcterms:created xsi:type="dcterms:W3CDTF">2009-12-02T19:05:24Z</dcterms:created>
  <dcterms:modified xsi:type="dcterms:W3CDTF">2023-02-10T07:01:59Z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5c159031-6120-4243-bbd1-ee5f1f2e96d1</vt:lpwstr>
  </property>
  <property fmtid="{D5CDD505-2E9C-101B-9397-08002B2CF9AE}" pid="4" name="CTP_BU">
    <vt:lpwstr>NEXT GEN AND STANDARDS GROUP</vt:lpwstr>
  </property>
  <property fmtid="{D5CDD505-2E9C-101B-9397-08002B2CF9AE}" pid="5" name="CTP_TimeStamp">
    <vt:lpwstr>2018-05-10 07:13:18Z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CTP_IC</vt:lpwstr>
  </property>
  <property fmtid="{D5CDD505-2E9C-101B-9397-08002B2CF9AE}" pid="9" name="_2015_ms_pID_725343">
    <vt:lpwstr>(3)dYjZlIMPNS1j1dqB6YP+lC/h/B/2pNPp3QOMNi78JruWsJCWfvOX7qOfqVmWapw5nAmNox2d
CepUHOcpyRPGxOrCF4f6Vm+bQd0a6PmeqnduPJBgJlDghSxD1avTFZ63x0RG46RNanxgx9xE
F6b37psHyh5fuVUFporEZMqQXqHBEypactmiYjvUeMxRaF03XE7S31+KHEROZafgT1HavpUh
nCZB99KB4/WSNUWkv0</vt:lpwstr>
  </property>
  <property fmtid="{D5CDD505-2E9C-101B-9397-08002B2CF9AE}" pid="10" name="_2015_ms_pID_7253431">
    <vt:lpwstr>0SXraQUmKnChBZ8aCVQGJMK6QJb2T9gmWfYivL7LSAq+XNuG8X7Xnk
ZVdgv1R/107n0QMg2bwSVk0XjgjCmTESK20xX3TJA65etUbDDk6Z9gBOACmis1hcjMZatQXm
Xng7Mb/2nLdPeqQsInuUJp7DZbD6Ozsn0e3xI0jgh97KDr5s7e/CgLe2gOTO+Gz7rGwQ7tvf
I1PSBBdCPI4H0IJPnwUWjQPraoJGijURx6me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1561287843</vt:lpwstr>
  </property>
  <property fmtid="{D5CDD505-2E9C-101B-9397-08002B2CF9AE}" pid="15" name="_2015_ms_pID_7253432">
    <vt:lpwstr>srCqHiAMW9tZQpMu87my+bQ=</vt:lpwstr>
  </property>
</Properties>
</file>