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1145" r:id="rId3"/>
    <p:sldId id="1132" r:id="rId4"/>
    <p:sldId id="257" r:id="rId5"/>
    <p:sldId id="1140" r:id="rId6"/>
    <p:sldId id="1139" r:id="rId7"/>
    <p:sldId id="1142" r:id="rId8"/>
    <p:sldId id="1143" r:id="rId9"/>
    <p:sldId id="1144" r:id="rId10"/>
    <p:sldId id="1146" r:id="rId11"/>
    <p:sldId id="1137" r:id="rId12"/>
    <p:sldId id="1138" r:id="rId13"/>
    <p:sldId id="1135" r:id="rId14"/>
    <p:sldId id="1136" r:id="rId15"/>
    <p:sldId id="258" r:id="rId16"/>
    <p:sldId id="1134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10D76-7441-4B24-907A-20A1A40A8A62}" v="1" dt="2023-02-06T09:38:59.9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70610D76-7441-4B24-907A-20A1A40A8A62}"/>
    <pc:docChg chg="modSld">
      <pc:chgData name="Alain Sultan" userId="2b0808dc-3530-4760-ae57-56aa48186e32" providerId="ADAL" clId="{70610D76-7441-4B24-907A-20A1A40A8A62}" dt="2023-02-06T09:39:07.389" v="10" actId="1076"/>
      <pc:docMkLst>
        <pc:docMk/>
      </pc:docMkLst>
      <pc:sldChg chg="addSp modSp mod">
        <pc:chgData name="Alain Sultan" userId="2b0808dc-3530-4760-ae57-56aa48186e32" providerId="ADAL" clId="{70610D76-7441-4B24-907A-20A1A40A8A62}" dt="2023-02-06T09:39:07.389" v="10" actId="1076"/>
        <pc:sldMkLst>
          <pc:docMk/>
          <pc:sldMk cId="1650806382" sldId="256"/>
        </pc:sldMkLst>
        <pc:spChg chg="add mod">
          <ac:chgData name="Alain Sultan" userId="2b0808dc-3530-4760-ae57-56aa48186e32" providerId="ADAL" clId="{70610D76-7441-4B24-907A-20A1A40A8A62}" dt="2023-02-06T09:39:07.389" v="10" actId="1076"/>
          <ac:spMkLst>
            <pc:docMk/>
            <pc:sldMk cId="1650806382" sldId="256"/>
            <ac:spMk id="4" creationId="{149A246E-690B-3B0F-CF95-0C531716C16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DEC2C-6C3A-4978-A668-BCF8D10D70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10C20-BF09-4071-9056-2C37A02B95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2E83DA-D75F-4DD9-AA4F-21491E629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DF1E0-3C5D-41C2-A80D-8EE49DACC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BA6C6-5A82-4F10-83DD-376D8A069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3834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2E82A-F765-4608-B6F5-1A42B27B3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B03EB-7468-4EEB-B2BA-28D9C5E9AF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16FA8-7E0E-4A6F-8F63-1191F1F35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24F18-97F4-45C2-B98A-B9940C582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490CB-F8B9-485C-B29B-70504213A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072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A5B77B-70E2-4FEB-B313-3E549A67B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D829D2-4BE4-408B-B54E-11A5CEB299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60F00-9813-49BC-BBDB-7713C4BD6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B6D07-208A-460E-8C79-4EA5EAF46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F6F54-25CB-49B9-A505-20AD66717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859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976AA-75C3-4BEE-985E-BCB12E415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6372-DECD-4D7E-98A7-D581278CE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94241-80A5-44F8-9738-CED7E4798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C352C-5C43-4C3F-A931-FEBAC50DF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7D738-3307-49AD-83AA-3E1D08C00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5959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C93BB-3BCB-41C9-9BF8-CAC8221D1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82F76-354B-49BE-A9CC-E098C1D12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346E9-87FA-46E4-A39C-BFEE9F3A4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15C4F-28C2-400E-8A46-9078BF235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CD4F1-A822-432B-9335-63C5659DA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0189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F1B30-6990-4560-9AFB-D43B4265F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C9CF0-A3E0-4B7F-8FC2-D5A58496AB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7146D2-DF43-4292-947C-9FB460042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9E5CD-BC61-4C02-A6AD-654612172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DE012-2D1E-4314-ACC7-CB7EB45AD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5735BB-81A2-45D6-839D-2FDE9D675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165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8BED6-52E5-49F6-BBE1-D55AB7E1A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993CA-A5BB-422D-85EA-E810DF5DE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11105C-5E70-490E-8651-90660C6E1E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2AE106-E383-4DFC-8B21-41BA7CA29D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F00526-0EF4-4281-BF9D-1040BF2979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2D26DB-2952-4DD3-8F72-8223E3A4F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20FD1D-FAAE-4393-A9A9-44B0F2F89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793FEC-2D79-48FC-BBD2-A0B085414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7869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69534-9FE2-454E-93EE-D7B33ED19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C1FD39-1BE0-4B69-9C6D-2825EA86B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91EF53-0DD2-44F8-B199-E77407F38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5C9430-1A4A-41F8-8EDF-E7839B34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7504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86DDDB-69F5-48B9-B3F3-1B875A84B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0CA256-6D22-456C-ADBE-9C9DA19F1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B326B-7993-44DE-92AC-FAF69DD5D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0657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92A4B-E5F7-49DC-8F98-B063578E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062D3-274C-48B5-9F53-9E53E5CF2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B935B6-8141-4526-8102-78AF4DA72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EC8803-CD32-4F95-A806-E4BD8F321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A741C1-C94B-4ED1-8251-D2131F550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56E28E-F31F-4051-91FB-F1082D5A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6178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BDC62-C42D-4EB4-A6C6-DE338CF4D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E93851-D73F-4A62-B5A3-98DD796F27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668A3C-A4B5-4A4C-A66B-E0B5079186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B3D01F-9E2C-46B9-9B82-84E8DA68F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BBD85-D132-4F45-B74F-B0EFDF72D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626AE-6FAD-40B9-9900-A4A0F6CE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600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C45409-4DD2-4175-B145-DDF194842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D04E2A-EAC8-40B9-A7E6-078609DF1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30846-C22E-4A60-9456-094B468C1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F97A1-0609-4F24-9336-771A22F878A8}" type="datetimeFigureOut">
              <a:rPr lang="nl-NL" smtClean="0"/>
              <a:t>6-2-2023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AEC8B3-DBD0-455F-80B6-AD03462B0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D87E5-3482-403C-9AE0-C55F461277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4EB45-6863-47B0-9446-D0AF4F5F879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999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439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79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445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447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1.jpeg"/><Relationship Id="rId3" Type="http://schemas.openxmlformats.org/officeDocument/2006/relationships/slide" Target="slide6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" Target="slide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5.xml"/><Relationship Id="rId5" Type="http://schemas.openxmlformats.org/officeDocument/2006/relationships/slide" Target="slide8.xml"/><Relationship Id="rId15" Type="http://schemas.openxmlformats.org/officeDocument/2006/relationships/image" Target="../media/image4.png"/><Relationship Id="rId10" Type="http://schemas.openxmlformats.org/officeDocument/2006/relationships/slide" Target="slide14.xml"/><Relationship Id="rId4" Type="http://schemas.openxmlformats.org/officeDocument/2006/relationships/slide" Target="slide7.xml"/><Relationship Id="rId9" Type="http://schemas.openxmlformats.org/officeDocument/2006/relationships/slide" Target="slide13.xml"/><Relationship Id="rId1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085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087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2.zip" TargetMode="External"/><Relationship Id="rId2" Type="http://schemas.openxmlformats.org/officeDocument/2006/relationships/hyperlink" Target="https://www.3gpp.org/dynareport/22877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73AF-C698-47D9-8445-5F51323B73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4237" y="1796132"/>
            <a:ext cx="9144000" cy="2387600"/>
          </a:xfrm>
        </p:spPr>
        <p:txBody>
          <a:bodyPr>
            <a:normAutofit/>
          </a:bodyPr>
          <a:lstStyle/>
          <a:p>
            <a:r>
              <a:rPr lang="nl-NL" sz="8000" dirty="0"/>
              <a:t>Rel-19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72EA53-53B3-4E21-9D13-612B0F8E42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4237" y="4275807"/>
            <a:ext cx="9144000" cy="1655762"/>
          </a:xfrm>
        </p:spPr>
        <p:txBody>
          <a:bodyPr/>
          <a:lstStyle/>
          <a:p>
            <a:r>
              <a:rPr lang="nl-NL" dirty="0"/>
              <a:t>SA1 chair &amp; Rapporteurs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9A246E-690B-3B0F-CF95-0C531716C16A}"/>
              </a:ext>
            </a:extLst>
          </p:cNvPr>
          <p:cNvSpPr txBox="1"/>
          <p:nvPr/>
        </p:nvSpPr>
        <p:spPr>
          <a:xfrm>
            <a:off x="9513116" y="377505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S1-230009</a:t>
            </a:r>
          </a:p>
        </p:txBody>
      </p:sp>
    </p:spTree>
    <p:extLst>
      <p:ext uri="{BB962C8B-B14F-4D97-AF65-F5344CB8AC3E}">
        <p14:creationId xmlns:p14="http://schemas.microsoft.com/office/powerpoint/2010/main" val="16508063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/>
              <a:t>FS_FRMCS_Ph5 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/>
              <a:t>SID planning</a:t>
            </a:r>
          </a:p>
          <a:p>
            <a:pPr lvl="1"/>
            <a:r>
              <a:rPr lang="en-GB" dirty="0"/>
              <a:t>SA1#101 (Feb 2023): 60%</a:t>
            </a:r>
          </a:p>
          <a:p>
            <a:pPr marL="914400" lvl="2" indent="0">
              <a:buNone/>
            </a:pPr>
            <a:r>
              <a:rPr lang="en-GB" dirty="0"/>
              <a:t>Objective: 1 new UC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GB" dirty="0"/>
              <a:t>SA1#102 (May 2023): 75%</a:t>
            </a:r>
          </a:p>
          <a:p>
            <a:pPr marL="914400" lvl="2" indent="0">
              <a:buNone/>
            </a:pPr>
            <a:r>
              <a:rPr lang="en-GB" dirty="0"/>
              <a:t>Objective: 2 UC updated + 1 new UC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GB" dirty="0"/>
              <a:t>SA1#103 (Aug 2023): 90%</a:t>
            </a:r>
          </a:p>
          <a:p>
            <a:pPr marL="914400" lvl="2" indent="0">
              <a:buNone/>
            </a:pPr>
            <a:r>
              <a:rPr lang="en-GB" dirty="0"/>
              <a:t>Objective: 4 UC updated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GB" dirty="0"/>
              <a:t>SA1#104 (Nov 2023): 100%</a:t>
            </a:r>
          </a:p>
          <a:p>
            <a:pPr marL="914400" lvl="2" indent="0">
              <a:buNone/>
            </a:pPr>
            <a:r>
              <a:rPr lang="en-GB" dirty="0"/>
              <a:t>Objective: SID objectives fully covered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497446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950007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Study on FRMCS Phase 5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FS_FRMCS_Ph5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01/09/2023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50%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SP-220088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800" b="1" dirty="0"/>
              <a:t>WID planning</a:t>
            </a:r>
          </a:p>
          <a:p>
            <a:pPr lvl="1"/>
            <a:r>
              <a:rPr lang="en-GB" dirty="0"/>
              <a:t>Intention of a following WID?</a:t>
            </a:r>
          </a:p>
          <a:p>
            <a:pPr lvl="2"/>
            <a:r>
              <a:rPr lang="en-GB" b="1" dirty="0"/>
              <a:t>Maybe</a:t>
            </a:r>
            <a:endParaRPr lang="en-GB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Others remarks:</a:t>
            </a:r>
          </a:p>
          <a:p>
            <a:pPr lvl="1"/>
            <a:r>
              <a:rPr lang="en-GB" sz="1600" dirty="0"/>
              <a:t>New UIC colleague starting in SA1#101 Athens meeting to contribute to FS_FRMCS_Ph5</a:t>
            </a:r>
          </a:p>
          <a:p>
            <a:pPr lvl="1"/>
            <a:r>
              <a:rPr lang="en-GB" sz="1600" dirty="0"/>
              <a:t>SID target completion plenary shifted from SA#101 (09/2023) to SA#102 (12/2023)</a:t>
            </a:r>
          </a:p>
          <a:p>
            <a:pPr lvl="1"/>
            <a:r>
              <a:rPr lang="en-GB" sz="1600" dirty="0"/>
              <a:t>If needed, WID to be performed in parallel 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686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/>
              <a:t>FS_AIML_MT_Ph2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85000" lnSpcReduction="20000"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SA1#101 (Feb 2023): 80%</a:t>
            </a:r>
          </a:p>
          <a:p>
            <a:pPr marL="914400" lvl="2" indent="0">
              <a:buNone/>
            </a:pPr>
            <a:r>
              <a:rPr lang="nl-NL" dirty="0"/>
              <a:t>Remarks: </a:t>
            </a:r>
            <a:r>
              <a:rPr lang="nl-NL" altLang="zh-CN" dirty="0"/>
              <a:t>Last meeting for new use case and updating. </a:t>
            </a:r>
            <a:r>
              <a:rPr lang="nl-NL" dirty="0"/>
              <a:t>And s</a:t>
            </a:r>
            <a:r>
              <a:rPr lang="en-US" altLang="zh-CN" dirty="0"/>
              <a:t>tart consolidation work.</a:t>
            </a:r>
            <a:r>
              <a:rPr lang="en-US" altLang="zh-CN" b="1" dirty="0"/>
              <a:t> Sent for information.</a:t>
            </a:r>
            <a:endParaRPr lang="nl-NL" b="1" dirty="0"/>
          </a:p>
          <a:p>
            <a:pPr lvl="1"/>
            <a:r>
              <a:rPr lang="nl-NL" dirty="0"/>
              <a:t>SA1#102 (May 2023): 100%</a:t>
            </a:r>
          </a:p>
          <a:p>
            <a:pPr marL="914400" lvl="2" indent="0">
              <a:buNone/>
            </a:pPr>
            <a:r>
              <a:rPr lang="nl-NL" dirty="0"/>
              <a:t>Remarks: Final consolidation of potential requirements. Propose WID. </a:t>
            </a:r>
            <a:r>
              <a:rPr lang="nl-NL" b="1" dirty="0"/>
              <a:t>Sent for approval.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SA1#103 (Aug 2023)</a:t>
            </a:r>
          </a:p>
          <a:p>
            <a:pPr marL="914400" lvl="2" indent="0">
              <a:buNone/>
            </a:pPr>
            <a:r>
              <a:rPr lang="nl-NL" dirty="0"/>
              <a:t>Remarks: </a:t>
            </a:r>
            <a:r>
              <a:rPr lang="nl-NL" altLang="zh-CN" dirty="0"/>
              <a:t>maintanance work if needed</a:t>
            </a:r>
            <a:endParaRPr lang="nl-NL" dirty="0"/>
          </a:p>
          <a:p>
            <a:pPr lvl="1"/>
            <a:r>
              <a:rPr lang="nl-NL" dirty="0"/>
              <a:t>SA1#104 (Nov 2023)</a:t>
            </a:r>
          </a:p>
          <a:p>
            <a:pPr marL="914400" lvl="2" indent="0">
              <a:buNone/>
            </a:pPr>
            <a:r>
              <a:rPr lang="nl-NL" dirty="0"/>
              <a:t>Remarks: </a:t>
            </a:r>
            <a:r>
              <a:rPr lang="nl-NL" altLang="zh-CN" dirty="0"/>
              <a:t>maintanance work if needed</a:t>
            </a: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042937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SP-220439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(May 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SA1#103 (08/2023)</a:t>
            </a:r>
          </a:p>
          <a:p>
            <a:pPr lvl="3"/>
            <a:r>
              <a:rPr lang="nl-NL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b="1" dirty="0"/>
              <a:t> </a:t>
            </a:r>
            <a:r>
              <a:rPr lang="nl-NL" sz="1600" dirty="0"/>
              <a:t>None</a:t>
            </a:r>
          </a:p>
          <a:p>
            <a:pPr lvl="1"/>
            <a:r>
              <a:rPr lang="nl-NL" sz="1600" dirty="0"/>
              <a:t>…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6397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FS_5GSAT_Ph3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/>
              <a:t>SID planning</a:t>
            </a:r>
          </a:p>
          <a:p>
            <a:pPr lvl="1"/>
            <a:r>
              <a:rPr lang="en-GB" dirty="0"/>
              <a:t>SA1#101 (Feb 2023): 80%</a:t>
            </a:r>
          </a:p>
          <a:p>
            <a:pPr marL="914400" lvl="2" indent="0">
              <a:buNone/>
            </a:pPr>
            <a:r>
              <a:rPr lang="en-GB" altLang="zh-CN" dirty="0"/>
              <a:t>Updated/Additional Use cases and potential requirements</a:t>
            </a:r>
          </a:p>
          <a:p>
            <a:pPr marL="914400" lvl="2" indent="0">
              <a:buNone/>
            </a:pPr>
            <a:r>
              <a:rPr lang="en-GB" altLang="zh-CN" dirty="0"/>
              <a:t>Clean up/Consolidation</a:t>
            </a:r>
          </a:p>
          <a:p>
            <a:pPr marL="914400" lvl="2" indent="0">
              <a:buNone/>
            </a:pPr>
            <a:r>
              <a:rPr lang="en-GB" altLang="zh-CN" dirty="0"/>
              <a:t>Send TR to SA for information </a:t>
            </a:r>
          </a:p>
          <a:p>
            <a:pPr marL="914400" lvl="2" indent="0">
              <a:buNone/>
            </a:pPr>
            <a:endParaRPr lang="en-GB" altLang="zh-CN" dirty="0"/>
          </a:p>
          <a:p>
            <a:pPr lvl="1"/>
            <a:r>
              <a:rPr lang="en-GB" dirty="0"/>
              <a:t>SA1#102 (May 2023): 100%</a:t>
            </a:r>
          </a:p>
          <a:p>
            <a:pPr marL="914400" lvl="2" indent="0">
              <a:buNone/>
            </a:pPr>
            <a:r>
              <a:rPr lang="en-GB" altLang="zh-CN" dirty="0"/>
              <a:t>Conclusion, Overview, TR corrections/clean-up</a:t>
            </a:r>
          </a:p>
          <a:p>
            <a:pPr marL="914400" lvl="2" indent="0">
              <a:buNone/>
            </a:pPr>
            <a:r>
              <a:rPr lang="en-GB" altLang="zh-CN" dirty="0"/>
              <a:t>Send TR to SA for Approval</a:t>
            </a:r>
          </a:p>
          <a:p>
            <a:pPr marL="914400" lvl="2" indent="0">
              <a:buNone/>
            </a:pPr>
            <a:r>
              <a:rPr lang="en-GB" altLang="zh-CN" dirty="0"/>
              <a:t>Final consolidation</a:t>
            </a:r>
          </a:p>
          <a:p>
            <a:pPr marL="914400" lvl="2" indent="0">
              <a:buNone/>
            </a:pPr>
            <a:r>
              <a:rPr lang="en-GB" altLang="zh-CN" dirty="0"/>
              <a:t>Propose WID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GB" dirty="0"/>
              <a:t>SA1#103 (Aug 2023)</a:t>
            </a:r>
          </a:p>
          <a:p>
            <a:pPr marL="914400" lvl="2" indent="0">
              <a:buNone/>
            </a:pPr>
            <a:r>
              <a:rPr lang="en-GB" altLang="zh-CN" dirty="0"/>
              <a:t>Remarks: corrections if needed</a:t>
            </a:r>
          </a:p>
          <a:p>
            <a:pPr lvl="2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482962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marL="0" algn="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960016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Study on satellite access - Phase 3 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FS_5GSAT_Ph3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JUN-23</a:t>
                      </a:r>
                      <a:endParaRPr lang="en-GB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55%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charset="0"/>
                          <a:hlinkClick r:id="rId2"/>
                        </a:rPr>
                        <a:t>SP-220679</a:t>
                      </a:r>
                      <a:endParaRPr lang="en-GB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(May/2023)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altLang="zh-CN" dirty="0"/>
              <a:t>80% normative ready – SA1#103 (08/2023)</a:t>
            </a:r>
          </a:p>
          <a:p>
            <a:pPr lvl="3"/>
            <a:r>
              <a:rPr lang="nl-NL" altLang="zh-CN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en-GB" sz="1600" dirty="0"/>
              <a:t>CC or email discussion will be scheduled for late Jan/early Feb</a:t>
            </a:r>
          </a:p>
          <a:p>
            <a:pPr marL="457200" lvl="1" indent="0">
              <a:buNone/>
            </a:pPr>
            <a:endParaRPr lang="nl-NL" sz="1600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7063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/>
              <a:t>FS_UAV_Ph3 Progress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70455"/>
            <a:ext cx="5399405" cy="4048760"/>
          </a:xfrm>
        </p:spPr>
        <p:txBody>
          <a:bodyPr>
            <a:normAutofit fontScale="70000" lnSpcReduction="20000"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SA1#101 (Feb 2023): </a:t>
            </a:r>
            <a:r>
              <a:rPr lang="en-US" altLang="nl-NL" dirty="0"/>
              <a:t>70</a:t>
            </a:r>
            <a:r>
              <a:rPr lang="nl-NL" dirty="0"/>
              <a:t>%</a:t>
            </a:r>
          </a:p>
          <a:p>
            <a:pPr marL="914400" lvl="2" indent="0">
              <a:buNone/>
            </a:pPr>
            <a:r>
              <a:rPr lang="nl-NL" dirty="0"/>
              <a:t>Remarks: </a:t>
            </a:r>
            <a:r>
              <a:rPr lang="en-US" altLang="nl-NL" dirty="0"/>
              <a:t>Input a</a:t>
            </a:r>
            <a:r>
              <a:rPr lang="nl-NL" dirty="0"/>
              <a:t>dditional new use cases</a:t>
            </a:r>
            <a:r>
              <a:rPr lang="en-US" altLang="nl-NL" dirty="0"/>
              <a:t> and u</a:t>
            </a:r>
            <a:r>
              <a:rPr lang="nl-NL" dirty="0"/>
              <a:t>pdate use cases and potential requirements</a:t>
            </a:r>
            <a:r>
              <a:rPr lang="en-US" altLang="zh-CN" dirty="0"/>
              <a:t>; </a:t>
            </a:r>
            <a:r>
              <a:rPr lang="en-US" altLang="nl-NL" b="1" dirty="0"/>
              <a:t>Last meeting for use case and new requirements; </a:t>
            </a:r>
            <a:r>
              <a:rPr lang="nl-NL" dirty="0"/>
              <a:t>Progress consolidation and initial consolidation if possible</a:t>
            </a:r>
            <a:r>
              <a:rPr lang="en-US" altLang="nl-NL" dirty="0"/>
              <a:t>;</a:t>
            </a:r>
          </a:p>
          <a:p>
            <a:pPr marL="914400" lvl="2" indent="0">
              <a:buNone/>
            </a:pPr>
            <a:r>
              <a:rPr lang="nl-NL" b="1" dirty="0">
                <a:sym typeface="+mn-ea"/>
              </a:rPr>
              <a:t>Send TR for information </a:t>
            </a:r>
            <a:endParaRPr lang="nl-NL" dirty="0"/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SA1#102 (May 2023): </a:t>
            </a:r>
            <a:r>
              <a:rPr lang="en-US" altLang="nl-NL" dirty="0"/>
              <a:t>90</a:t>
            </a:r>
            <a:r>
              <a:rPr lang="nl-NL" dirty="0"/>
              <a:t>%</a:t>
            </a:r>
          </a:p>
          <a:p>
            <a:pPr marL="914400" lvl="2" indent="0">
              <a:buNone/>
            </a:pPr>
            <a:r>
              <a:rPr lang="nl-NL" dirty="0"/>
              <a:t>Remarks: </a:t>
            </a:r>
            <a:r>
              <a:rPr lang="en-US" altLang="nl-NL" dirty="0"/>
              <a:t>Aim to c</a:t>
            </a:r>
            <a:r>
              <a:rPr lang="nl-NL" dirty="0"/>
              <a:t>omplete consolidation and conclusions</a:t>
            </a:r>
            <a:r>
              <a:rPr lang="en-US" altLang="nl-NL" dirty="0"/>
              <a:t> if possible.</a:t>
            </a:r>
          </a:p>
          <a:p>
            <a:pPr marL="914400" lvl="2" indent="0">
              <a:buNone/>
            </a:pPr>
            <a:r>
              <a:rPr lang="nl-NL" b="1" dirty="0"/>
              <a:t>Send </a:t>
            </a:r>
            <a:r>
              <a:rPr lang="en-US" altLang="nl-NL" b="1" dirty="0"/>
              <a:t> TR </a:t>
            </a:r>
            <a:r>
              <a:rPr lang="nl-NL" b="1" dirty="0"/>
              <a:t>for approval</a:t>
            </a:r>
            <a:endParaRPr lang="zh-CN" altLang="nl-NL" b="1" dirty="0"/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SA1#103 (Aug 2023): </a:t>
            </a:r>
            <a:r>
              <a:rPr lang="en-US" altLang="nl-NL" dirty="0"/>
              <a:t>100</a:t>
            </a:r>
            <a:r>
              <a:rPr lang="nl-NL" dirty="0"/>
              <a:t>%</a:t>
            </a:r>
          </a:p>
          <a:p>
            <a:pPr marL="914400" lvl="2" indent="0">
              <a:buNone/>
            </a:pPr>
            <a:r>
              <a:rPr lang="nl-NL" dirty="0"/>
              <a:t>Remarks:  </a:t>
            </a:r>
            <a:r>
              <a:rPr lang="nl-NL" dirty="0">
                <a:sym typeface="+mn-ea"/>
              </a:rPr>
              <a:t>Complete consolidation and conclusions</a:t>
            </a:r>
            <a:r>
              <a:rPr lang="en-US" altLang="nl-NL" dirty="0">
                <a:sym typeface="+mn-ea"/>
              </a:rPr>
              <a:t>; </a:t>
            </a:r>
            <a:endParaRPr lang="nl-NL" dirty="0"/>
          </a:p>
          <a:p>
            <a:pPr marL="914400" lvl="2" indent="0">
              <a:buNone/>
            </a:pPr>
            <a:r>
              <a:rPr lang="en-US" altLang="nl-NL" dirty="0"/>
              <a:t>F</a:t>
            </a:r>
            <a:r>
              <a:rPr lang="nl-NL" dirty="0"/>
              <a:t>inal</a:t>
            </a:r>
            <a:r>
              <a:rPr lang="en-US" altLang="nl-NL" dirty="0"/>
              <a:t> TR</a:t>
            </a:r>
            <a:r>
              <a:rPr lang="nl-NL" dirty="0"/>
              <a:t> clean </a:t>
            </a:r>
            <a:r>
              <a:rPr lang="en-US" altLang="nl-NL" dirty="0"/>
              <a:t>to</a:t>
            </a:r>
            <a:r>
              <a:rPr lang="nl-NL" dirty="0"/>
              <a:t> close all</a:t>
            </a:r>
            <a:r>
              <a:rPr lang="en-US" altLang="nl-NL" dirty="0"/>
              <a:t> remaining </a:t>
            </a:r>
            <a:r>
              <a:rPr lang="nl-NL" dirty="0"/>
              <a:t>ENs</a:t>
            </a:r>
            <a:r>
              <a:rPr lang="en-US" altLang="nl-NL" dirty="0"/>
              <a:t>;</a:t>
            </a:r>
            <a:r>
              <a:rPr lang="nl-NL" dirty="0"/>
              <a:t> 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SA1#104 (Nov 2023)</a:t>
            </a:r>
          </a:p>
          <a:p>
            <a:pPr marL="914400" lvl="2" indent="0">
              <a:buNone/>
            </a:pPr>
            <a:r>
              <a:rPr lang="nl-NL" dirty="0"/>
              <a:t>Remarks: maintanance</a:t>
            </a:r>
            <a:r>
              <a:rPr lang="nl-NL" altLang="zh-CN" dirty="0"/>
              <a:t> work</a:t>
            </a:r>
            <a:r>
              <a:rPr lang="nl-NL" dirty="0"/>
              <a:t> if needed</a:t>
            </a:r>
            <a:r>
              <a:rPr lang="en-US" altLang="nl-NL" dirty="0"/>
              <a:t>.</a:t>
            </a: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912871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960017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Study on UAV Phase 3 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FS_UAV_Ph3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dirty="0"/>
                        <a:t>22</a:t>
                      </a:r>
                      <a:r>
                        <a:rPr lang="en-GB" sz="800" dirty="0"/>
                        <a:t>/</a:t>
                      </a:r>
                      <a:r>
                        <a:rPr lang="en-US" altLang="en-GB" sz="800" dirty="0"/>
                        <a:t>09</a:t>
                      </a:r>
                      <a:r>
                        <a:rPr lang="en-GB" sz="800" dirty="0"/>
                        <a:t>/</a:t>
                      </a:r>
                      <a:r>
                        <a:rPr lang="en-US" altLang="en-GB" sz="800" dirty="0"/>
                        <a:t>2023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dirty="0"/>
                        <a:t>45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SP-220954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</a:t>
            </a:r>
            <a:r>
              <a:rPr lang="en-US" altLang="nl-NL" dirty="0"/>
              <a:t>102</a:t>
            </a:r>
            <a:r>
              <a:rPr lang="nl-NL" dirty="0"/>
              <a:t> (</a:t>
            </a:r>
            <a:r>
              <a:rPr lang="en-US" altLang="nl-NL" dirty="0"/>
              <a:t>05</a:t>
            </a:r>
            <a:r>
              <a:rPr lang="nl-NL" dirty="0"/>
              <a:t>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</a:t>
            </a:r>
            <a:r>
              <a:rPr lang="nl-NL" dirty="0">
                <a:sym typeface="+mn-ea"/>
              </a:rPr>
              <a:t> SA1#103 (08/2023)</a:t>
            </a:r>
            <a:endParaRPr lang="nl-NL" dirty="0"/>
          </a:p>
          <a:p>
            <a:pPr lvl="3"/>
            <a:r>
              <a:rPr lang="nl-NL" dirty="0"/>
              <a:t>100% normative ready –</a:t>
            </a:r>
            <a:r>
              <a:rPr lang="nl-NL" dirty="0">
                <a:sym typeface="+mn-ea"/>
              </a:rPr>
              <a:t> SA1#10</a:t>
            </a:r>
            <a:r>
              <a:rPr lang="en-US" altLang="nl-NL" dirty="0">
                <a:sym typeface="+mn-ea"/>
              </a:rPr>
              <a:t>4</a:t>
            </a:r>
            <a:r>
              <a:rPr lang="nl-NL" dirty="0">
                <a:sym typeface="+mn-ea"/>
              </a:rPr>
              <a:t> (</a:t>
            </a:r>
            <a:r>
              <a:rPr lang="en-US" altLang="nl-NL" dirty="0">
                <a:sym typeface="+mn-ea"/>
              </a:rPr>
              <a:t>11</a:t>
            </a:r>
            <a:r>
              <a:rPr lang="nl-NL" dirty="0">
                <a:sym typeface="+mn-ea"/>
              </a:rPr>
              <a:t>/2023)</a:t>
            </a:r>
            <a:r>
              <a:rPr lang="nl-NL" dirty="0"/>
              <a:t>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dirty="0"/>
              <a:t>CC or email discussion will be scheduled for late early Feb</a:t>
            </a:r>
            <a:r>
              <a:rPr lang="en-US" altLang="nl-NL" sz="1600" dirty="0"/>
              <a:t>.</a:t>
            </a:r>
            <a:endParaRPr lang="nl-NL" sz="1600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/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 err="1"/>
              <a:t>FS_DualSteer</a:t>
            </a:r>
            <a:r>
              <a:rPr lang="en-GB" b="1" dirty="0"/>
              <a:t>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85000" lnSpcReduction="20000"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SA1#101 (Feb 2023): 80%</a:t>
            </a:r>
          </a:p>
          <a:p>
            <a:pPr lvl="2">
              <a:defRPr/>
            </a:pPr>
            <a:r>
              <a:rPr lang="en-GB" dirty="0"/>
              <a:t>Updated/new Use Cases and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2">
              <a:defRPr/>
            </a:pPr>
            <a:r>
              <a:rPr lang="en-GB" dirty="0"/>
              <a:t>Send TR to SA for information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SA1#102 (May 2023): 100%</a:t>
            </a:r>
          </a:p>
          <a:p>
            <a:pPr lvl="2"/>
            <a:r>
              <a:rPr lang="nl-NL" dirty="0"/>
              <a:t>Finalize requirements and consolidation</a:t>
            </a:r>
          </a:p>
          <a:p>
            <a:pPr lvl="2"/>
            <a:r>
              <a:rPr lang="nl-NL" dirty="0"/>
              <a:t>Conclusions</a:t>
            </a:r>
          </a:p>
          <a:p>
            <a:pPr lvl="2"/>
            <a:r>
              <a:rPr lang="nl-NL" dirty="0"/>
              <a:t>Send TR for SA approval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SA1#103 (Aug 2023)</a:t>
            </a:r>
          </a:p>
          <a:p>
            <a:pPr lvl="2"/>
            <a:r>
              <a:rPr lang="nl-NL" dirty="0"/>
              <a:t>Potential clean-ups &amp; corrections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176027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SP-220445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</a:t>
            </a:r>
            <a:r>
              <a:rPr lang="nl-NL" sz="4000" b="1" dirty="0"/>
              <a:t>n</a:t>
            </a:r>
            <a:r>
              <a:rPr lang="nl-NL" sz="3800" b="1" dirty="0"/>
              <a:t>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(May/2023)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altLang="zh-CN" dirty="0"/>
              <a:t>80% normative ready – SA1#103 (08/2023)</a:t>
            </a:r>
          </a:p>
          <a:p>
            <a:pPr lvl="3"/>
            <a:r>
              <a:rPr lang="nl-NL" altLang="zh-CN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dirty="0"/>
              <a:t>Email discussion/coordination planned prior to Feb meeting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67633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7257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 err="1"/>
              <a:t>FS_EnergyServ</a:t>
            </a:r>
            <a:r>
              <a:rPr lang="en-GB" b="1" dirty="0"/>
              <a:t>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1"/>
            <a:ext cx="5174582" cy="3964477"/>
          </a:xfrm>
        </p:spPr>
        <p:txBody>
          <a:bodyPr>
            <a:normAutofit/>
          </a:bodyPr>
          <a:lstStyle/>
          <a:p>
            <a:r>
              <a:rPr lang="nl-NL" b="1" dirty="0"/>
              <a:t>SID planning</a:t>
            </a:r>
          </a:p>
          <a:p>
            <a:pPr lvl="1">
              <a:defRPr/>
            </a:pPr>
            <a:r>
              <a:rPr lang="en-GB" altLang="zh-CN" sz="1400" dirty="0">
                <a:sym typeface="+mn-ea"/>
              </a:rPr>
              <a:t>SA1#101 (Feb 2023): </a:t>
            </a:r>
            <a:r>
              <a:rPr lang="en-US" altLang="zh-CN" sz="1400" dirty="0">
                <a:sym typeface="+mn-ea"/>
              </a:rPr>
              <a:t>70</a:t>
            </a:r>
            <a:r>
              <a:rPr lang="en-GB" altLang="zh-CN" sz="1400" dirty="0">
                <a:sym typeface="+mn-ea"/>
              </a:rPr>
              <a:t>%</a:t>
            </a:r>
            <a:endParaRPr lang="en-GB" altLang="zh-CN" sz="1400" dirty="0"/>
          </a:p>
          <a:p>
            <a:pPr lvl="2">
              <a:defRPr/>
            </a:pPr>
            <a:r>
              <a:rPr lang="en-US" altLang="en-GB" sz="1400" dirty="0">
                <a:sym typeface="+mn-ea"/>
              </a:rPr>
              <a:t>Additional new use cases</a:t>
            </a:r>
          </a:p>
          <a:p>
            <a:pPr lvl="2">
              <a:defRPr/>
            </a:pPr>
            <a:r>
              <a:rPr lang="en-US" altLang="en-GB" sz="1400" dirty="0">
                <a:sym typeface="+mn-ea"/>
              </a:rPr>
              <a:t>Update</a:t>
            </a:r>
            <a:r>
              <a:rPr lang="en-GB" altLang="zh-CN" sz="1400" dirty="0">
                <a:sym typeface="+mn-ea"/>
              </a:rPr>
              <a:t> use cases and potential requirements</a:t>
            </a:r>
          </a:p>
          <a:p>
            <a:pPr lvl="2">
              <a:defRPr/>
            </a:pPr>
            <a:r>
              <a:rPr lang="en-GB" altLang="zh-CN" sz="1400" dirty="0">
                <a:sym typeface="+mn-ea"/>
              </a:rPr>
              <a:t>Progress</a:t>
            </a:r>
            <a:r>
              <a:rPr lang="en-US" altLang="en-GB" sz="1400" dirty="0">
                <a:sym typeface="+mn-ea"/>
              </a:rPr>
              <a:t> </a:t>
            </a:r>
            <a:r>
              <a:rPr lang="en-GB" altLang="zh-CN" sz="1400" dirty="0">
                <a:sym typeface="+mn-ea"/>
              </a:rPr>
              <a:t>consolidation</a:t>
            </a:r>
            <a:r>
              <a:rPr lang="en-US" altLang="en-GB" sz="1400" dirty="0">
                <a:sym typeface="+mn-ea"/>
              </a:rPr>
              <a:t> </a:t>
            </a:r>
          </a:p>
          <a:p>
            <a:pPr lvl="2">
              <a:defRPr/>
            </a:pPr>
            <a:r>
              <a:rPr lang="en-GB" altLang="zh-CN" sz="1400" b="1" dirty="0">
                <a:sym typeface="+mn-ea"/>
              </a:rPr>
              <a:t>Send TR for information </a:t>
            </a:r>
            <a:endParaRPr lang="en-GB" altLang="zh-CN" sz="1400" b="1" dirty="0"/>
          </a:p>
          <a:p>
            <a:pPr lvl="1">
              <a:defRPr/>
            </a:pPr>
            <a:r>
              <a:rPr lang="en-GB" altLang="zh-CN" sz="1400" dirty="0">
                <a:sym typeface="+mn-ea"/>
              </a:rPr>
              <a:t>SA1#102 (May 2023): 100%</a:t>
            </a:r>
            <a:endParaRPr lang="en-GB" altLang="zh-CN" sz="1400" dirty="0"/>
          </a:p>
          <a:p>
            <a:pPr lvl="2">
              <a:defRPr/>
            </a:pPr>
            <a:r>
              <a:rPr lang="en-GB" altLang="zh-CN" sz="1400" dirty="0">
                <a:sym typeface="+mn-ea"/>
              </a:rPr>
              <a:t>Complete consolidation and conclusions</a:t>
            </a:r>
            <a:r>
              <a:rPr lang="en-US" altLang="en-GB" sz="1400" dirty="0">
                <a:sym typeface="+mn-ea"/>
              </a:rPr>
              <a:t> and </a:t>
            </a:r>
            <a:r>
              <a:rPr lang="en-GB" altLang="zh-CN" sz="1400" dirty="0">
                <a:sym typeface="+mn-ea"/>
              </a:rPr>
              <a:t>TR clean-up</a:t>
            </a:r>
            <a:endParaRPr lang="en-GB" altLang="zh-CN" sz="1400" dirty="0"/>
          </a:p>
          <a:p>
            <a:pPr lvl="2">
              <a:defRPr/>
            </a:pPr>
            <a:r>
              <a:rPr lang="en-GB" altLang="zh-CN" sz="1400" b="1" dirty="0">
                <a:sym typeface="+mn-ea"/>
              </a:rPr>
              <a:t>Send </a:t>
            </a:r>
            <a:r>
              <a:rPr lang="en-US" altLang="en-GB" sz="1400" b="1" dirty="0">
                <a:sym typeface="+mn-ea"/>
              </a:rPr>
              <a:t>final </a:t>
            </a:r>
            <a:r>
              <a:rPr lang="en-GB" altLang="zh-CN" sz="1400" b="1" dirty="0">
                <a:sym typeface="+mn-ea"/>
              </a:rPr>
              <a:t>TR for Approval</a:t>
            </a:r>
          </a:p>
          <a:p>
            <a:pPr lvl="1"/>
            <a:r>
              <a:rPr lang="nl-NL" altLang="zh-CN" sz="1400" dirty="0"/>
              <a:t>SA1#103 (Aug 2023)</a:t>
            </a:r>
          </a:p>
          <a:p>
            <a:pPr marL="914400" lvl="2" indent="0">
              <a:buNone/>
            </a:pPr>
            <a:r>
              <a:rPr lang="nl-NL" altLang="zh-CN" sz="1400" dirty="0"/>
              <a:t>Remarks: maintanance work if needed</a:t>
            </a:r>
          </a:p>
          <a:p>
            <a:pPr lvl="1"/>
            <a:r>
              <a:rPr lang="nl-NL" altLang="zh-CN" sz="1400" dirty="0"/>
              <a:t>SA1#104 (Nov 2023)</a:t>
            </a:r>
          </a:p>
          <a:p>
            <a:pPr marL="914400" lvl="2" indent="0">
              <a:buNone/>
            </a:pPr>
            <a:r>
              <a:rPr lang="nl-NL" altLang="zh-CN" sz="1400" dirty="0"/>
              <a:t>Remarks: maintanance work if needed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281281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950005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Energy Efficiency as service criteria </a:t>
                      </a:r>
                      <a:endParaRPr lang="en-GB" sz="900" b="1" dirty="0"/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err="1"/>
                        <a:t>FS_EnergyServ</a:t>
                      </a:r>
                      <a:endParaRPr lang="en-GB" sz="800" dirty="0"/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21/06/23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40%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SP-220446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(05/2023)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SA1#103 (08/2023)</a:t>
            </a:r>
          </a:p>
          <a:p>
            <a:pPr lvl="3"/>
            <a:r>
              <a:rPr lang="nl-NL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8028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400" dirty="0"/>
              <a:t>CC or email discussion will be scheduled for </a:t>
            </a:r>
            <a:r>
              <a:rPr lang="en-US" altLang="zh-CN" sz="1400" dirty="0"/>
              <a:t>early Feb.</a:t>
            </a:r>
            <a:endParaRPr lang="nl-NL" sz="1400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148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/>
              <a:t>FS_SOBOT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40000" lnSpcReduction="20000"/>
          </a:bodyPr>
          <a:lstStyle/>
          <a:p>
            <a:r>
              <a:rPr lang="nl-NL" sz="3800" b="1" dirty="0"/>
              <a:t>SID planning</a:t>
            </a:r>
          </a:p>
          <a:p>
            <a:pPr lvl="1"/>
            <a:r>
              <a:rPr lang="nl-NL" sz="2900" dirty="0"/>
              <a:t>SA1#101 (Feb 2023): 70%</a:t>
            </a:r>
          </a:p>
          <a:p>
            <a:pPr marL="914400" lvl="2" indent="0">
              <a:buNone/>
            </a:pPr>
            <a:r>
              <a:rPr lang="nl-NL" sz="2700" dirty="0"/>
              <a:t>Remarks: add necessary terminology, add new use cases relating to (representative) application fields /scenarios with focus on collaborative operations of multiple robots (e.g., unstructured job site env., media communication for robotic applications, aerial/underwater and safety-critival env.)</a:t>
            </a:r>
          </a:p>
          <a:p>
            <a:pPr marL="914400" lvl="2" indent="0">
              <a:buNone/>
            </a:pPr>
            <a:r>
              <a:rPr lang="nl-NL" sz="2700" b="1" dirty="0"/>
              <a:t>TR sent for information </a:t>
            </a:r>
          </a:p>
          <a:p>
            <a:pPr lvl="1"/>
            <a:r>
              <a:rPr lang="nl-NL" sz="2700" dirty="0"/>
              <a:t>SA1#102 (May 2023): 90%</a:t>
            </a:r>
          </a:p>
          <a:p>
            <a:pPr marL="914400" lvl="2" indent="0">
              <a:buNone/>
            </a:pPr>
            <a:r>
              <a:rPr lang="nl-NL" sz="2700" dirty="0"/>
              <a:t>Remarks: last meeting for new use cases, input on relations between existing and ongoing studies/features;</a:t>
            </a:r>
          </a:p>
          <a:p>
            <a:pPr marL="914400" lvl="2" indent="0">
              <a:buNone/>
            </a:pPr>
            <a:r>
              <a:rPr lang="nl-NL" sz="2700" dirty="0"/>
              <a:t>last meeting for new questions to be opened which needs to be indicated as Editor’s Note</a:t>
            </a:r>
          </a:p>
          <a:p>
            <a:pPr marL="914400" lvl="2" indent="0">
              <a:buNone/>
            </a:pPr>
            <a:endParaRPr lang="nl-NL" sz="2700" dirty="0"/>
          </a:p>
          <a:p>
            <a:pPr lvl="1"/>
            <a:r>
              <a:rPr lang="nl-NL" sz="2700" dirty="0"/>
              <a:t>SA1#103 (Aug 2023): 100%</a:t>
            </a:r>
          </a:p>
          <a:p>
            <a:pPr marL="914400" lvl="2" indent="0">
              <a:buNone/>
            </a:pPr>
            <a:r>
              <a:rPr lang="nl-NL" sz="2700" dirty="0"/>
              <a:t>Remarks: clean-up, resolution of already identified issues only.</a:t>
            </a:r>
          </a:p>
          <a:p>
            <a:pPr marL="914400" lvl="2" indent="0">
              <a:buNone/>
            </a:pPr>
            <a:r>
              <a:rPr lang="nl-NL" sz="2700" b="1" dirty="0"/>
              <a:t>TR sent for approval</a:t>
            </a:r>
          </a:p>
          <a:p>
            <a:pPr lvl="2"/>
            <a:endParaRPr lang="nl-NL" sz="2700" dirty="0"/>
          </a:p>
          <a:p>
            <a:pPr lvl="1"/>
            <a:r>
              <a:rPr lang="nl-NL" sz="2700" dirty="0"/>
              <a:t>SA1#104 (Nov 2023)</a:t>
            </a:r>
          </a:p>
          <a:p>
            <a:pPr marL="914400" lvl="2" indent="0">
              <a:buNone/>
            </a:pPr>
            <a:r>
              <a:rPr lang="nl-NL" sz="2700" dirty="0"/>
              <a:t>Remarks: corrections if necessary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828950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SP-220447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Maybe (for a small set of key requirements)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SA1#103 (08/2023)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SA1#103 (08/2023)</a:t>
            </a:r>
          </a:p>
          <a:p>
            <a:pPr lvl="3"/>
            <a:r>
              <a:rPr lang="nl-NL" i="1" dirty="0"/>
              <a:t>100%</a:t>
            </a:r>
            <a:r>
              <a:rPr lang="nl-NL" dirty="0"/>
              <a:t>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dirty="0"/>
              <a:t>CC or email discussion will be scheduled for late Jan/early Feb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3522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AE781-A845-4B18-AABE-241654ED7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646194-FF96-4E98-82F9-CFE357E16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This set of slides aims to present the rapporteurs’ view regarding the planning for the remaining part of Rel-19 Stage 1 work</a:t>
            </a:r>
          </a:p>
          <a:p>
            <a:r>
              <a:rPr lang="nl-NL" dirty="0"/>
              <a:t>It takes into account: </a:t>
            </a:r>
          </a:p>
          <a:p>
            <a:pPr lvl="1"/>
            <a:r>
              <a:rPr lang="nl-NL" dirty="0"/>
              <a:t>the updates and planning from SA1 Rapporteurs </a:t>
            </a:r>
          </a:p>
          <a:p>
            <a:pPr lvl="1"/>
            <a:r>
              <a:rPr lang="nl-NL" dirty="0"/>
              <a:t>the information available at this time from the rest of 3GPP</a:t>
            </a:r>
          </a:p>
          <a:p>
            <a:r>
              <a:rPr lang="nl-NL" dirty="0"/>
              <a:t>SA1’s goal: SA1 normative work ready for the content package definition in Stage 2 (Sep-Dec 2023).</a:t>
            </a:r>
          </a:p>
        </p:txBody>
      </p:sp>
    </p:spTree>
    <p:extLst>
      <p:ext uri="{BB962C8B-B14F-4D97-AF65-F5344CB8AC3E}">
        <p14:creationId xmlns:p14="http://schemas.microsoft.com/office/powerpoint/2010/main" val="99217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BE47AD-1965-4C8F-B3B2-43D8909C50E9}"/>
              </a:ext>
            </a:extLst>
          </p:cNvPr>
          <p:cNvCxnSpPr/>
          <p:nvPr/>
        </p:nvCxnSpPr>
        <p:spPr bwMode="auto">
          <a:xfrm>
            <a:off x="1888068" y="820280"/>
            <a:ext cx="966681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0E3B8E1D-65BC-42F7-AD22-AD8B9FE8A3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39767" y="1576918"/>
            <a:ext cx="0" cy="483234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E07EC569-5A44-487E-AA76-2B0631D8A7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3917" y="1524000"/>
            <a:ext cx="0" cy="488526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9CEFAB39-D7A8-424D-A098-B0E8DE596CC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856318" y="1526118"/>
            <a:ext cx="19049" cy="488314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EE5A7FF-5EC4-49B4-90AA-A7114962E76D}"/>
              </a:ext>
            </a:extLst>
          </p:cNvPr>
          <p:cNvSpPr txBox="1">
            <a:spLocks/>
          </p:cNvSpPr>
          <p:nvPr/>
        </p:nvSpPr>
        <p:spPr bwMode="auto">
          <a:xfrm>
            <a:off x="577006" y="1378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3GPP Release 19 timeline</a:t>
            </a:r>
            <a:endParaRPr lang="en-US" sz="2667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5" name="TextBox 86">
            <a:extLst>
              <a:ext uri="{FF2B5EF4-FFF2-40B4-BE49-F238E27FC236}">
                <a16:creationId xmlns:a16="http://schemas.microsoft.com/office/drawing/2014/main" id="{571D26D8-B174-4C00-9AE2-4F76A8731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082" y="1126067"/>
            <a:ext cx="64953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TSG#93-e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8BE35F1B-9047-4305-B64D-436B91424A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2833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B94F2028-B86F-4BDC-9C87-2AEBAB7B69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54884" y="1581151"/>
            <a:ext cx="0" cy="5071533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DC268A45-8FEA-4C1F-850E-646DBE1CCBB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1984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E8F319AB-888D-4C81-AE11-8BADBC7B00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10233" y="1576918"/>
            <a:ext cx="0" cy="507576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CC5FEE8A-E2F8-4B9B-A9AB-6BEBCCE464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52884" y="1576917"/>
            <a:ext cx="0" cy="50038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43FF3087-4B05-4A4B-9CCF-67B9E28A551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9656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7BF1690-DFA1-400C-8FB7-7A029BCE14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25784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D79876D-5DE6-4B61-B6AC-FCAD8061AD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20167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41B0A609-24BE-4BE5-8AC2-0CF5F866B0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99933" y="1576918"/>
            <a:ext cx="0" cy="496570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54F68805-D820-4860-89D7-48586B389A8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621433" y="1581151"/>
            <a:ext cx="0" cy="5071533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85" name="Chevron 60">
            <a:extLst>
              <a:ext uri="{FF2B5EF4-FFF2-40B4-BE49-F238E27FC236}">
                <a16:creationId xmlns:a16="http://schemas.microsoft.com/office/drawing/2014/main" id="{124CB966-8C6A-4A76-9528-383906EC5C97}"/>
              </a:ext>
            </a:extLst>
          </p:cNvPr>
          <p:cNvSpPr/>
          <p:nvPr/>
        </p:nvSpPr>
        <p:spPr bwMode="auto">
          <a:xfrm>
            <a:off x="2239434" y="2810934"/>
            <a:ext cx="5956300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                       SA1 Stage 1                                                                         80%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9B97787-34C4-4203-84E0-1090372C7B5C}"/>
              </a:ext>
            </a:extLst>
          </p:cNvPr>
          <p:cNvSpPr/>
          <p:nvPr/>
        </p:nvSpPr>
        <p:spPr bwMode="auto">
          <a:xfrm>
            <a:off x="8015817" y="2810934"/>
            <a:ext cx="1151467" cy="296333"/>
          </a:xfrm>
          <a:prstGeom prst="chevron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021B643C-08A8-4447-8765-47DC6EA0B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04400" y="3814106"/>
            <a:ext cx="1829128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29" name="TextBox 86">
            <a:extLst>
              <a:ext uri="{FF2B5EF4-FFF2-40B4-BE49-F238E27FC236}">
                <a16:creationId xmlns:a16="http://schemas.microsoft.com/office/drawing/2014/main" id="{7839ABC6-CDE7-48D4-A850-69E472F4B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2974" y="1126067"/>
            <a:ext cx="64953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TSG#94-e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0" name="TextBox 86">
            <a:extLst>
              <a:ext uri="{FF2B5EF4-FFF2-40B4-BE49-F238E27FC236}">
                <a16:creationId xmlns:a16="http://schemas.microsoft.com/office/drawing/2014/main" id="{9FA0DCF9-63E6-4533-BC72-C3C004665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498" y="1126067"/>
            <a:ext cx="64953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TSG#95-e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6D8DD852-3E50-48EA-BE49-B83CEFECA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8439" y="1126067"/>
            <a:ext cx="55335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TSG#96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E022F6E-2DB8-43AC-AC13-1026878ED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398" y="1126067"/>
            <a:ext cx="64953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TSG#97-e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DA57E93C-7C4B-46CE-AB56-2B8C877BF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7606" y="1126067"/>
            <a:ext cx="55335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TSG#98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44F33A24-D0BC-4919-AF08-F63B12A61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606" y="1126067"/>
            <a:ext cx="55335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TSG#99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C04479F6-B221-45A4-AB6E-41F604344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5149" y="1126067"/>
            <a:ext cx="61427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TSG#100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3DFD4F75-67B5-4AD5-AB97-9BAEFDF2C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6699" y="1126067"/>
            <a:ext cx="61427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TSG#101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AC17B127-A96C-433B-A8AD-1B5B7E259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4899" y="1126067"/>
            <a:ext cx="61427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TSG#102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D0AF586C-F29C-4E08-9685-5B69A84C0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7265" y="1126067"/>
            <a:ext cx="61427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TSG#103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76AAFEE0-AB13-46FE-9AA6-2FB90863E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841" y="1126067"/>
            <a:ext cx="61427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TSG#104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648DA929-8043-4EFB-AE12-573C692FF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3083" y="1126067"/>
            <a:ext cx="61427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itchFamily="50" charset="0"/>
              </a:rPr>
              <a:t>TSG#105</a:t>
            </a:r>
            <a:endParaRPr lang="en-GB" altLang="en-US" sz="533">
              <a:latin typeface="Montserrat" pitchFamily="50" charset="0"/>
            </a:endParaRPr>
          </a:p>
        </p:txBody>
      </p:sp>
      <p:sp>
        <p:nvSpPr>
          <p:cNvPr id="17441" name="Chevron 60">
            <a:extLst>
              <a:ext uri="{FF2B5EF4-FFF2-40B4-BE49-F238E27FC236}">
                <a16:creationId xmlns:a16="http://schemas.microsoft.com/office/drawing/2014/main" id="{CEE92899-5854-417C-9BD1-B61186307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5851" y="3249085"/>
            <a:ext cx="1253067" cy="374649"/>
          </a:xfrm>
          <a:prstGeom prst="chevron">
            <a:avLst>
              <a:gd name="adj" fmla="val 50077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EC94F1A5-01DB-4136-95F1-2D49EA4FC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000" y="3249085"/>
            <a:ext cx="1583267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067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1067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1067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1067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B742-86C5-4577-81D7-ABC3EFBF4609}"/>
              </a:ext>
            </a:extLst>
          </p:cNvPr>
          <p:cNvSpPr txBox="1"/>
          <p:nvPr/>
        </p:nvSpPr>
        <p:spPr>
          <a:xfrm>
            <a:off x="3367618" y="657298"/>
            <a:ext cx="806631" cy="4616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61F3CE-9A69-4242-97F3-B060331B0F80}"/>
              </a:ext>
            </a:extLst>
          </p:cNvPr>
          <p:cNvSpPr txBox="1"/>
          <p:nvPr/>
        </p:nvSpPr>
        <p:spPr>
          <a:xfrm>
            <a:off x="6972301" y="657298"/>
            <a:ext cx="806631" cy="4616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45" name="TextBox 2">
            <a:extLst>
              <a:ext uri="{FF2B5EF4-FFF2-40B4-BE49-F238E27FC236}">
                <a16:creationId xmlns:a16="http://schemas.microsoft.com/office/drawing/2014/main" id="{2DCEC3D4-F463-4BBD-BE3A-4585F24D8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617" y="1263651"/>
            <a:ext cx="33374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Sep.</a:t>
            </a:r>
          </a:p>
        </p:txBody>
      </p:sp>
      <p:sp>
        <p:nvSpPr>
          <p:cNvPr id="17446" name="TextBox 59">
            <a:extLst>
              <a:ext uri="{FF2B5EF4-FFF2-40B4-BE49-F238E27FC236}">
                <a16:creationId xmlns:a16="http://schemas.microsoft.com/office/drawing/2014/main" id="{6A60F0A6-2E51-4B9C-9BBE-CD02DF03A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700" y="1246717"/>
            <a:ext cx="35137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Mar.</a:t>
            </a:r>
          </a:p>
        </p:txBody>
      </p:sp>
      <p:sp>
        <p:nvSpPr>
          <p:cNvPr id="17447" name="TextBox 60">
            <a:extLst>
              <a:ext uri="{FF2B5EF4-FFF2-40B4-BE49-F238E27FC236}">
                <a16:creationId xmlns:a16="http://schemas.microsoft.com/office/drawing/2014/main" id="{B04A89B7-6FDD-48A3-885F-6004EDE4B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6233" y="1263651"/>
            <a:ext cx="35137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Mar.</a:t>
            </a:r>
          </a:p>
        </p:txBody>
      </p:sp>
      <p:sp>
        <p:nvSpPr>
          <p:cNvPr id="17448" name="TextBox 61">
            <a:extLst>
              <a:ext uri="{FF2B5EF4-FFF2-40B4-BE49-F238E27FC236}">
                <a16:creationId xmlns:a16="http://schemas.microsoft.com/office/drawing/2014/main" id="{3CDF92C7-E36E-43C5-A464-DEB1E10CA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6584" y="1263651"/>
            <a:ext cx="351378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Mar.</a:t>
            </a:r>
          </a:p>
        </p:txBody>
      </p:sp>
      <p:sp>
        <p:nvSpPr>
          <p:cNvPr id="17449" name="TextBox 62">
            <a:extLst>
              <a:ext uri="{FF2B5EF4-FFF2-40B4-BE49-F238E27FC236}">
                <a16:creationId xmlns:a16="http://schemas.microsoft.com/office/drawing/2014/main" id="{5BB19FB9-0309-4E61-988E-55BA578AE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9217" y="1263651"/>
            <a:ext cx="322524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Jun.</a:t>
            </a:r>
          </a:p>
        </p:txBody>
      </p:sp>
      <p:sp>
        <p:nvSpPr>
          <p:cNvPr id="17450" name="TextBox 63">
            <a:extLst>
              <a:ext uri="{FF2B5EF4-FFF2-40B4-BE49-F238E27FC236}">
                <a16:creationId xmlns:a16="http://schemas.microsoft.com/office/drawing/2014/main" id="{A03D19C4-4B3E-4926-B012-76D399720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263651"/>
            <a:ext cx="322524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Jun.</a:t>
            </a:r>
          </a:p>
        </p:txBody>
      </p:sp>
      <p:sp>
        <p:nvSpPr>
          <p:cNvPr id="17451" name="TextBox 64">
            <a:extLst>
              <a:ext uri="{FF2B5EF4-FFF2-40B4-BE49-F238E27FC236}">
                <a16:creationId xmlns:a16="http://schemas.microsoft.com/office/drawing/2014/main" id="{99A1550E-23A6-4363-950C-6018C211A6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2467" y="1263651"/>
            <a:ext cx="322524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Jun.</a:t>
            </a:r>
          </a:p>
        </p:txBody>
      </p:sp>
      <p:sp>
        <p:nvSpPr>
          <p:cNvPr id="17452" name="TextBox 65">
            <a:extLst>
              <a:ext uri="{FF2B5EF4-FFF2-40B4-BE49-F238E27FC236}">
                <a16:creationId xmlns:a16="http://schemas.microsoft.com/office/drawing/2014/main" id="{19EA17E9-A262-44D0-BC9F-CA2AFF462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2151" y="1263651"/>
            <a:ext cx="33374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Sep.</a:t>
            </a:r>
          </a:p>
        </p:txBody>
      </p:sp>
      <p:sp>
        <p:nvSpPr>
          <p:cNvPr id="17453" name="TextBox 66">
            <a:extLst>
              <a:ext uri="{FF2B5EF4-FFF2-40B4-BE49-F238E27FC236}">
                <a16:creationId xmlns:a16="http://schemas.microsoft.com/office/drawing/2014/main" id="{ADFD1995-33B3-4C4C-9AE0-63D2BCB7E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4867" y="1263651"/>
            <a:ext cx="33374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Sep.</a:t>
            </a:r>
          </a:p>
        </p:txBody>
      </p:sp>
      <p:sp>
        <p:nvSpPr>
          <p:cNvPr id="17454" name="TextBox 67">
            <a:extLst>
              <a:ext uri="{FF2B5EF4-FFF2-40B4-BE49-F238E27FC236}">
                <a16:creationId xmlns:a16="http://schemas.microsoft.com/office/drawing/2014/main" id="{0A62717B-C768-486F-8580-7C42614F9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9351" y="1263651"/>
            <a:ext cx="333746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Sep.</a:t>
            </a:r>
          </a:p>
        </p:txBody>
      </p:sp>
      <p:sp>
        <p:nvSpPr>
          <p:cNvPr id="17455" name="TextBox 69">
            <a:extLst>
              <a:ext uri="{FF2B5EF4-FFF2-40B4-BE49-F238E27FC236}">
                <a16:creationId xmlns:a16="http://schemas.microsoft.com/office/drawing/2014/main" id="{1D0D3A15-DF16-43AD-B256-DB40C5749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3484" y="1263651"/>
            <a:ext cx="338554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Dec.</a:t>
            </a:r>
          </a:p>
        </p:txBody>
      </p:sp>
      <p:sp>
        <p:nvSpPr>
          <p:cNvPr id="17456" name="TextBox 70">
            <a:extLst>
              <a:ext uri="{FF2B5EF4-FFF2-40B4-BE49-F238E27FC236}">
                <a16:creationId xmlns:a16="http://schemas.microsoft.com/office/drawing/2014/main" id="{0B67C6CA-8FA0-46DD-9B7B-8BF56BF5C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667" y="1263651"/>
            <a:ext cx="338554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Dec.</a:t>
            </a:r>
          </a:p>
        </p:txBody>
      </p:sp>
      <p:sp>
        <p:nvSpPr>
          <p:cNvPr id="17457" name="TextBox 71">
            <a:extLst>
              <a:ext uri="{FF2B5EF4-FFF2-40B4-BE49-F238E27FC236}">
                <a16:creationId xmlns:a16="http://schemas.microsoft.com/office/drawing/2014/main" id="{49F73221-C6E6-48F4-8979-97049777C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00" y="1263651"/>
            <a:ext cx="338554" cy="19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itchFamily="50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9807AAE-6B2C-4574-85E8-A5D81820D741}"/>
              </a:ext>
            </a:extLst>
          </p:cNvPr>
          <p:cNvSpPr txBox="1"/>
          <p:nvPr/>
        </p:nvSpPr>
        <p:spPr>
          <a:xfrm>
            <a:off x="10297585" y="657298"/>
            <a:ext cx="806631" cy="4616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Montserrat" panose="00000500000000000000" pitchFamily="50" charset="0"/>
              </a:rPr>
              <a:t>2024</a:t>
            </a:r>
          </a:p>
        </p:txBody>
      </p:sp>
      <p:pic>
        <p:nvPicPr>
          <p:cNvPr id="17459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99B92EE-C42B-4E94-AF21-32EEA56E2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534" y="220134"/>
            <a:ext cx="687917" cy="40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0" name="Rectangle 12">
            <a:extLst>
              <a:ext uri="{FF2B5EF4-FFF2-40B4-BE49-F238E27FC236}">
                <a16:creationId xmlns:a16="http://schemas.microsoft.com/office/drawing/2014/main" id="{4D085FD8-350C-44E2-830E-53A2F25B5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4652" y="6224886"/>
            <a:ext cx="11599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78A76222-83FC-4B50-9A3A-F51442A4D6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75844" y="1541991"/>
            <a:ext cx="4233" cy="507365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462" name="Diamond 3">
            <a:extLst>
              <a:ext uri="{FF2B5EF4-FFF2-40B4-BE49-F238E27FC236}">
                <a16:creationId xmlns:a16="http://schemas.microsoft.com/office/drawing/2014/main" id="{01A9B6C8-1429-4FF7-B6AC-FF2F57174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8518" y="3189817"/>
            <a:ext cx="1195916" cy="522816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800"/>
          </a:p>
        </p:txBody>
      </p:sp>
      <p:sp>
        <p:nvSpPr>
          <p:cNvPr id="17463" name="TextBox 6">
            <a:extLst>
              <a:ext uri="{FF2B5EF4-FFF2-40B4-BE49-F238E27FC236}">
                <a16:creationId xmlns:a16="http://schemas.microsoft.com/office/drawing/2014/main" id="{FE77B1DC-A43F-486C-8D10-06FC94E322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8217" y="3299885"/>
            <a:ext cx="8784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800" b="1">
                <a:latin typeface="Montserrat" pitchFamily="50" charset="0"/>
                <a:cs typeface="Arial" panose="020B0604020202020204" pitchFamily="34" charset="0"/>
              </a:rPr>
              <a:t> </a:t>
            </a:r>
            <a:r>
              <a:rPr lang="fr-FR" altLang="en-US" sz="800">
                <a:latin typeface="Montserrat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64" name="Diamond 16">
            <a:extLst>
              <a:ext uri="{FF2B5EF4-FFF2-40B4-BE49-F238E27FC236}">
                <a16:creationId xmlns:a16="http://schemas.microsoft.com/office/drawing/2014/main" id="{CCFF1034-7983-4FDF-96DB-B8332C8B5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7351" y="3835401"/>
            <a:ext cx="1155700" cy="488951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2400"/>
          </a:p>
        </p:txBody>
      </p:sp>
      <p:sp>
        <p:nvSpPr>
          <p:cNvPr id="17465" name="TextBox 7">
            <a:extLst>
              <a:ext uri="{FF2B5EF4-FFF2-40B4-BE49-F238E27FC236}">
                <a16:creationId xmlns:a16="http://schemas.microsoft.com/office/drawing/2014/main" id="{F4D40200-64F0-400A-A5F3-1EFE3E727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0728" y="3871384"/>
            <a:ext cx="8595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800" dirty="0">
                <a:latin typeface="Montserrat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800" dirty="0">
                <a:latin typeface="Montserrat" pitchFamily="50" charset="0"/>
                <a:cs typeface="Arial" panose="020B0604020202020204" pitchFamily="34" charset="0"/>
              </a:rPr>
              <a:t>Workshop (TBC)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B665DE07-6D97-4BA3-B8A0-F7BD87C96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4984" y="4070351"/>
            <a:ext cx="2182283" cy="297646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Other Rel-19 milestones/timelines to be specified (latest June 2023 for SA/CT)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D4B9E85F-ADFC-47F4-9C6F-5BABD987F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717" y="3871385"/>
            <a:ext cx="1583267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067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1067" dirty="0">
                <a:latin typeface="Montserrat" panose="00000500000000000000" pitchFamily="50" charset="0"/>
                <a:cs typeface="Arial" panose="020B0604020202020204" pitchFamily="34" charset="0"/>
              </a:rPr>
              <a:t>SA St.2 Content </a:t>
            </a:r>
            <a:r>
              <a:rPr lang="fr-FR" altLang="en-US" sz="1067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1067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8874779-6CBE-4E10-9FED-C4C426975EE1}"/>
              </a:ext>
            </a:extLst>
          </p:cNvPr>
          <p:cNvSpPr/>
          <p:nvPr/>
        </p:nvSpPr>
        <p:spPr>
          <a:xfrm>
            <a:off x="344723" y="4659809"/>
            <a:ext cx="4949354" cy="1193002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882EDFE-761A-438C-A97B-9ACA2827D634}"/>
              </a:ext>
            </a:extLst>
          </p:cNvPr>
          <p:cNvSpPr/>
          <p:nvPr/>
        </p:nvSpPr>
        <p:spPr>
          <a:xfrm>
            <a:off x="364287" y="4717701"/>
            <a:ext cx="48299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SA1 expected completion dates:</a:t>
            </a:r>
          </a:p>
          <a:p>
            <a:endParaRPr lang="en-US" sz="1600" dirty="0"/>
          </a:p>
          <a:p>
            <a:r>
              <a:rPr lang="en-US" sz="1600" b="1" dirty="0"/>
              <a:t>SA1#103</a:t>
            </a:r>
            <a:r>
              <a:rPr lang="en-US" sz="1600" dirty="0"/>
              <a:t>	        21-25 Aug 2023	</a:t>
            </a:r>
            <a:r>
              <a:rPr lang="en-US" sz="1600" b="1" dirty="0"/>
              <a:t>80% normative ready</a:t>
            </a:r>
            <a:endParaRPr lang="nl-NL" sz="1600" b="1" dirty="0"/>
          </a:p>
          <a:p>
            <a:r>
              <a:rPr lang="en-US" sz="1600" b="1" dirty="0"/>
              <a:t>SA1#104</a:t>
            </a:r>
            <a:r>
              <a:rPr lang="en-US" sz="1600" dirty="0"/>
              <a:t>	        13-17 Nov 2023	</a:t>
            </a:r>
            <a:r>
              <a:rPr lang="en-US" sz="1600" b="1" dirty="0"/>
              <a:t>100% normative ready</a:t>
            </a:r>
          </a:p>
        </p:txBody>
      </p:sp>
    </p:spTree>
    <p:extLst>
      <p:ext uri="{BB962C8B-B14F-4D97-AF65-F5344CB8AC3E}">
        <p14:creationId xmlns:p14="http://schemas.microsoft.com/office/powerpoint/2010/main" val="27737465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BF5FFA7F-DA74-4CA5-94D3-F801E1BB14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41432"/>
              </p:ext>
            </p:extLst>
          </p:nvPr>
        </p:nvGraphicFramePr>
        <p:xfrm>
          <a:off x="735832" y="1624798"/>
          <a:ext cx="9601455" cy="418460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20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0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0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0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189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SA1#101</a:t>
                      </a:r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SA1#102</a:t>
                      </a:r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SA1#103</a:t>
                      </a:r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SA1#104</a:t>
                      </a:r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2" action="ppaction://hlinksldjump"/>
                        </a:rPr>
                        <a:t>Sensing 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3" action="ppaction://hlinksldjump"/>
                        </a:rPr>
                        <a:t>Ambient IoT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US" sz="1400" b="1" dirty="0">
                          <a:hlinkClick r:id="rId4" action="ppaction://hlinksldjump"/>
                        </a:rPr>
                        <a:t>Metaverse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US" sz="1400" b="1" dirty="0">
                          <a:hlinkClick r:id="rId5" action="ppaction://hlinksldjump"/>
                        </a:rPr>
                        <a:t>NetShare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6" action="ppaction://hlinksldjump"/>
                        </a:rPr>
                        <a:t>FRMCS_Ph5 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effectLst/>
                          <a:hlinkClick r:id="rId6" action="ppaction://hlinksldjump"/>
                        </a:rPr>
                        <a:t>RVAS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7" action="ppaction://hlinksldjump"/>
                        </a:rPr>
                        <a:t>AIML_MT_Ph2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8" action="ppaction://hlinksldjump"/>
                        </a:rPr>
                        <a:t>5GSAT_Ph3 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9" action="ppaction://hlinksldjump"/>
                        </a:rPr>
                        <a:t>UAV_Ph3 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 err="1">
                          <a:hlinkClick r:id="rId10" action="ppaction://hlinksldjump"/>
                        </a:rPr>
                        <a:t>DualSteer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 err="1">
                          <a:hlinkClick r:id="rId11" action="ppaction://hlinksldjump"/>
                        </a:rPr>
                        <a:t>EnergyServ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1893">
                <a:tc>
                  <a:txBody>
                    <a:bodyPr/>
                    <a:lstStyle/>
                    <a:p>
                      <a:r>
                        <a:rPr lang="en-GB" sz="1400" b="1" dirty="0">
                          <a:hlinkClick r:id="rId12" action="ppaction://hlinksldjump"/>
                        </a:rPr>
                        <a:t>SOBOT</a:t>
                      </a:r>
                      <a:endParaRPr lang="en-US" sz="1400" b="1" dirty="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75" marR="68575" marT="34288" marB="3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75" marR="68575" marT="34288" marB="34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C7140981-EC19-4920-95E5-888117C199E2}"/>
              </a:ext>
            </a:extLst>
          </p:cNvPr>
          <p:cNvSpPr/>
          <p:nvPr/>
        </p:nvSpPr>
        <p:spPr bwMode="auto">
          <a:xfrm>
            <a:off x="2682847" y="1970999"/>
            <a:ext cx="3792277" cy="11462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583DF7BA-1660-4BB3-873D-2BA5B26DE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2125363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03406661-EB47-45DA-BB5F-0B23EE56A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3361" y="6120429"/>
            <a:ext cx="907758" cy="178978"/>
          </a:xfrm>
          <a:prstGeom prst="rect">
            <a:avLst/>
          </a:prstGeom>
          <a:solidFill>
            <a:srgbClr val="FFC0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31" name="Rectangle 44">
            <a:extLst>
              <a:ext uri="{FF2B5EF4-FFF2-40B4-BE49-F238E27FC236}">
                <a16:creationId xmlns:a16="http://schemas.microsoft.com/office/drawing/2014/main" id="{CD86DCFF-14DF-4648-8A8C-A32B423FB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6958" y="6365619"/>
            <a:ext cx="897890" cy="190217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5D95EF8-7143-495A-9F0E-2A311345CE93}"/>
              </a:ext>
            </a:extLst>
          </p:cNvPr>
          <p:cNvSpPr txBox="1"/>
          <p:nvPr/>
        </p:nvSpPr>
        <p:spPr>
          <a:xfrm>
            <a:off x="5329732" y="6005630"/>
            <a:ext cx="978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SID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E71D791-09EB-4102-A6BE-26F25A15AD8C}"/>
              </a:ext>
            </a:extLst>
          </p:cNvPr>
          <p:cNvSpPr txBox="1"/>
          <p:nvPr/>
        </p:nvSpPr>
        <p:spPr>
          <a:xfrm>
            <a:off x="5297086" y="6276061"/>
            <a:ext cx="978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WID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75669EE-5CE5-4FC4-98F3-055438D77A6C}"/>
              </a:ext>
            </a:extLst>
          </p:cNvPr>
          <p:cNvSpPr/>
          <p:nvPr/>
        </p:nvSpPr>
        <p:spPr bwMode="auto">
          <a:xfrm>
            <a:off x="2682847" y="2295467"/>
            <a:ext cx="3792277" cy="11323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45" name="Rectangle 38">
            <a:extLst>
              <a:ext uri="{FF2B5EF4-FFF2-40B4-BE49-F238E27FC236}">
                <a16:creationId xmlns:a16="http://schemas.microsoft.com/office/drawing/2014/main" id="{AE0280BE-2687-4EEC-BE63-B73453232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2436259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030F77B-C373-46A4-93C9-A791DAAF1CC8}"/>
              </a:ext>
            </a:extLst>
          </p:cNvPr>
          <p:cNvSpPr/>
          <p:nvPr/>
        </p:nvSpPr>
        <p:spPr bwMode="auto">
          <a:xfrm>
            <a:off x="2682847" y="2637545"/>
            <a:ext cx="5707423" cy="12149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47" name="Rectangle 38">
            <a:extLst>
              <a:ext uri="{FF2B5EF4-FFF2-40B4-BE49-F238E27FC236}">
                <a16:creationId xmlns:a16="http://schemas.microsoft.com/office/drawing/2014/main" id="{2A374964-0902-490C-92FD-7BC0F1F5A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2786596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2A56BB9-0970-40E1-9D68-2A54E9FE554B}"/>
              </a:ext>
            </a:extLst>
          </p:cNvPr>
          <p:cNvSpPr/>
          <p:nvPr/>
        </p:nvSpPr>
        <p:spPr bwMode="auto">
          <a:xfrm>
            <a:off x="2682847" y="2935456"/>
            <a:ext cx="1985314" cy="12149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323BDB0B-DDA3-4D2B-BA7F-2CC35201A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5600" y="3096396"/>
            <a:ext cx="1985314" cy="84590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50" name="Rectangle 38">
            <a:extLst>
              <a:ext uri="{FF2B5EF4-FFF2-40B4-BE49-F238E27FC236}">
                <a16:creationId xmlns:a16="http://schemas.microsoft.com/office/drawing/2014/main" id="{D8D1D879-1EF6-4D6F-98DE-8C8E743C0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0602" y="3697175"/>
            <a:ext cx="2019835" cy="108497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67C48EB-C854-4597-8EC8-34D7A73A2AF0}"/>
              </a:ext>
            </a:extLst>
          </p:cNvPr>
          <p:cNvSpPr/>
          <p:nvPr/>
        </p:nvSpPr>
        <p:spPr bwMode="auto">
          <a:xfrm>
            <a:off x="2682847" y="3907105"/>
            <a:ext cx="3792277" cy="9424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52" name="Rectangle 38">
            <a:extLst>
              <a:ext uri="{FF2B5EF4-FFF2-40B4-BE49-F238E27FC236}">
                <a16:creationId xmlns:a16="http://schemas.microsoft.com/office/drawing/2014/main" id="{A58D591E-7B42-4768-8607-6ADF2953A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4028907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6D06606-637D-4E6F-A9D8-7D2E1183CDFF}"/>
              </a:ext>
            </a:extLst>
          </p:cNvPr>
          <p:cNvSpPr/>
          <p:nvPr/>
        </p:nvSpPr>
        <p:spPr bwMode="auto">
          <a:xfrm>
            <a:off x="2682847" y="4265049"/>
            <a:ext cx="3792277" cy="9424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54" name="Rectangle 38">
            <a:extLst>
              <a:ext uri="{FF2B5EF4-FFF2-40B4-BE49-F238E27FC236}">
                <a16:creationId xmlns:a16="http://schemas.microsoft.com/office/drawing/2014/main" id="{00B77DA3-05DE-4218-9DA8-3E611C3EE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4386851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D182031-7FDD-4A48-A217-971C3C44845C}"/>
              </a:ext>
            </a:extLst>
          </p:cNvPr>
          <p:cNvSpPr/>
          <p:nvPr/>
        </p:nvSpPr>
        <p:spPr bwMode="auto">
          <a:xfrm>
            <a:off x="2682847" y="4556881"/>
            <a:ext cx="5707423" cy="12149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56" name="Rectangle 38">
            <a:extLst>
              <a:ext uri="{FF2B5EF4-FFF2-40B4-BE49-F238E27FC236}">
                <a16:creationId xmlns:a16="http://schemas.microsoft.com/office/drawing/2014/main" id="{A3F3CCC2-774B-481F-BF43-7F1F471B5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4705932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53E3DFA-2131-4374-BFB4-9E1D8FC2D691}"/>
              </a:ext>
            </a:extLst>
          </p:cNvPr>
          <p:cNvSpPr/>
          <p:nvPr/>
        </p:nvSpPr>
        <p:spPr bwMode="auto">
          <a:xfrm>
            <a:off x="2682847" y="4917131"/>
            <a:ext cx="3792277" cy="9424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58" name="Rectangle 38">
            <a:extLst>
              <a:ext uri="{FF2B5EF4-FFF2-40B4-BE49-F238E27FC236}">
                <a16:creationId xmlns:a16="http://schemas.microsoft.com/office/drawing/2014/main" id="{552EFE7E-0096-46C7-9980-58B7255CD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5038933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0EDB49A-D971-4F85-ADB6-F3A4398121D0}"/>
              </a:ext>
            </a:extLst>
          </p:cNvPr>
          <p:cNvSpPr/>
          <p:nvPr/>
        </p:nvSpPr>
        <p:spPr bwMode="auto">
          <a:xfrm>
            <a:off x="2682847" y="5191633"/>
            <a:ext cx="3792277" cy="9424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60" name="Rectangle 38">
            <a:extLst>
              <a:ext uri="{FF2B5EF4-FFF2-40B4-BE49-F238E27FC236}">
                <a16:creationId xmlns:a16="http://schemas.microsoft.com/office/drawing/2014/main" id="{679142B8-06CA-46CE-A295-65E7F07CF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697" y="5313435"/>
            <a:ext cx="3830309" cy="94249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1DE257F-29C2-4EC9-B784-D2A2ACE6C868}"/>
              </a:ext>
            </a:extLst>
          </p:cNvPr>
          <p:cNvSpPr/>
          <p:nvPr/>
        </p:nvSpPr>
        <p:spPr bwMode="auto">
          <a:xfrm>
            <a:off x="2682847" y="5508463"/>
            <a:ext cx="5707423" cy="12149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62" name="Rectangle 38">
            <a:extLst>
              <a:ext uri="{FF2B5EF4-FFF2-40B4-BE49-F238E27FC236}">
                <a16:creationId xmlns:a16="http://schemas.microsoft.com/office/drawing/2014/main" id="{3D0B11C7-6C72-4811-B821-82E254D20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9533" y="5657514"/>
            <a:ext cx="1979473" cy="121499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67866" tIns="33338" rIns="67866" bIns="33338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</a:pPr>
            <a:endParaRPr lang="en-US" altLang="nl-NL" sz="210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68727E-7860-4D2A-8EB0-14362BE00316}"/>
              </a:ext>
            </a:extLst>
          </p:cNvPr>
          <p:cNvSpPr/>
          <p:nvPr/>
        </p:nvSpPr>
        <p:spPr bwMode="auto">
          <a:xfrm>
            <a:off x="2682847" y="3267344"/>
            <a:ext cx="7624766" cy="108173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67866" tIns="33338" rIns="67866" bIns="33338"/>
          <a:lstStyle/>
          <a:p>
            <a:pPr>
              <a:spcBef>
                <a:spcPct val="20000"/>
              </a:spcBef>
              <a:spcAft>
                <a:spcPts val="450"/>
              </a:spcAft>
              <a:buFontTx/>
              <a:buChar char="•"/>
              <a:defRPr/>
            </a:pPr>
            <a:endParaRPr lang="en-US" sz="750" dirty="0"/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7DC78650-62D4-4F99-A3F9-C8E272F4A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832" y="365755"/>
            <a:ext cx="9631304" cy="1325563"/>
          </a:xfrm>
        </p:spPr>
        <p:txBody>
          <a:bodyPr/>
          <a:lstStyle/>
          <a:p>
            <a:r>
              <a:rPr lang="nl-NL" b="1" dirty="0"/>
              <a:t>Rel-19 Stage1 work - General overview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73BD803-F908-4F4D-845D-2D2D7CA60195}"/>
              </a:ext>
            </a:extLst>
          </p:cNvPr>
          <p:cNvSpPr txBox="1"/>
          <p:nvPr/>
        </p:nvSpPr>
        <p:spPr>
          <a:xfrm>
            <a:off x="954086" y="6003576"/>
            <a:ext cx="3314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TR sent for approval</a:t>
            </a:r>
          </a:p>
          <a:p>
            <a:r>
              <a:rPr lang="nl-NL" dirty="0"/>
              <a:t>Normative WID presented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2371881-FB2D-49B6-A315-6CD2BF3AD5C8}"/>
              </a:ext>
            </a:extLst>
          </p:cNvPr>
          <p:cNvSpPr txBox="1"/>
          <p:nvPr/>
        </p:nvSpPr>
        <p:spPr>
          <a:xfrm>
            <a:off x="7644415" y="5946064"/>
            <a:ext cx="1562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b="1" dirty="0">
                <a:solidFill>
                  <a:schemeClr val="accent2"/>
                </a:solidFill>
              </a:rPr>
              <a:t>80% normative ready</a:t>
            </a:r>
          </a:p>
        </p:txBody>
      </p:sp>
      <p:sp>
        <p:nvSpPr>
          <p:cNvPr id="2" name="TextBox 86">
            <a:extLst>
              <a:ext uri="{FF2B5EF4-FFF2-40B4-BE49-F238E27FC236}">
                <a16:creationId xmlns:a16="http://schemas.microsoft.com/office/drawing/2014/main" id="{21BE3DE9-D10E-4B51-709B-B5AF2A294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3015" y="1409247"/>
            <a:ext cx="81304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itchFamily="50" charset="0"/>
              </a:rPr>
              <a:t>TSG#99 Mar.</a:t>
            </a:r>
            <a:endParaRPr lang="en-GB" altLang="en-US" sz="533" dirty="0">
              <a:latin typeface="Montserrat" pitchFamily="50" charset="0"/>
            </a:endParaRPr>
          </a:p>
        </p:txBody>
      </p:sp>
      <p:sp>
        <p:nvSpPr>
          <p:cNvPr id="3" name="TextBox 86">
            <a:extLst>
              <a:ext uri="{FF2B5EF4-FFF2-40B4-BE49-F238E27FC236}">
                <a16:creationId xmlns:a16="http://schemas.microsoft.com/office/drawing/2014/main" id="{AF71B529-0BF6-DB44-78F6-490348963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1886" y="1409247"/>
            <a:ext cx="8354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itchFamily="50" charset="0"/>
              </a:rPr>
              <a:t>TSG#100 Jun.</a:t>
            </a:r>
            <a:endParaRPr lang="en-GB" altLang="en-US" sz="533" dirty="0">
              <a:latin typeface="Montserrat" pitchFamily="50" charset="0"/>
            </a:endParaRPr>
          </a:p>
        </p:txBody>
      </p:sp>
      <p:sp>
        <p:nvSpPr>
          <p:cNvPr id="5" name="TextBox 86">
            <a:extLst>
              <a:ext uri="{FF2B5EF4-FFF2-40B4-BE49-F238E27FC236}">
                <a16:creationId xmlns:a16="http://schemas.microsoft.com/office/drawing/2014/main" id="{80C95433-8895-2C61-EE1A-5E6FAF73C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7076" y="1409247"/>
            <a:ext cx="8483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itchFamily="50" charset="0"/>
              </a:rPr>
              <a:t>TSG#101 Sep.</a:t>
            </a:r>
            <a:endParaRPr lang="en-GB" altLang="en-US" sz="533" dirty="0">
              <a:latin typeface="Montserrat" pitchFamily="50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7359C0DC-9759-52E5-FEC8-5931C6E6A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8973" y="1409247"/>
            <a:ext cx="85632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itchFamily="50" charset="0"/>
              </a:rPr>
              <a:t>TSG#102 Dec.</a:t>
            </a:r>
            <a:endParaRPr lang="en-GB" altLang="en-US" sz="533" dirty="0">
              <a:latin typeface="Montserrat" pitchFamily="50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616817-E919-8DAC-1CFB-5D66F9497734}"/>
              </a:ext>
            </a:extLst>
          </p:cNvPr>
          <p:cNvCxnSpPr/>
          <p:nvPr/>
        </p:nvCxnSpPr>
        <p:spPr>
          <a:xfrm>
            <a:off x="2495427" y="2262203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951D14-2550-0DE4-5890-D3D56F90B432}"/>
              </a:ext>
            </a:extLst>
          </p:cNvPr>
          <p:cNvCxnSpPr/>
          <p:nvPr/>
        </p:nvCxnSpPr>
        <p:spPr>
          <a:xfrm>
            <a:off x="2476747" y="2585681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FC83A78-C71E-984B-3C7B-3E31220D98A1}"/>
              </a:ext>
            </a:extLst>
          </p:cNvPr>
          <p:cNvCxnSpPr/>
          <p:nvPr/>
        </p:nvCxnSpPr>
        <p:spPr>
          <a:xfrm>
            <a:off x="2476743" y="2904240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AAF2E3D-5A5E-DD17-3983-AB1B6265479A}"/>
              </a:ext>
            </a:extLst>
          </p:cNvPr>
          <p:cNvCxnSpPr/>
          <p:nvPr/>
        </p:nvCxnSpPr>
        <p:spPr>
          <a:xfrm>
            <a:off x="2488547" y="3228710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6D1ED34-85B4-22E0-C72C-2AB2483A57E2}"/>
              </a:ext>
            </a:extLst>
          </p:cNvPr>
          <p:cNvCxnSpPr/>
          <p:nvPr/>
        </p:nvCxnSpPr>
        <p:spPr>
          <a:xfrm>
            <a:off x="2482648" y="3547274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7155568-7B37-2C3B-2190-6B3501EA145D}"/>
              </a:ext>
            </a:extLst>
          </p:cNvPr>
          <p:cNvCxnSpPr>
            <a:cxnSpLocks/>
          </p:cNvCxnSpPr>
          <p:nvPr/>
        </p:nvCxnSpPr>
        <p:spPr bwMode="auto">
          <a:xfrm>
            <a:off x="10332363" y="1607374"/>
            <a:ext cx="0" cy="4418763"/>
          </a:xfrm>
          <a:prstGeom prst="line">
            <a:avLst/>
          </a:prstGeom>
          <a:ln w="28575">
            <a:prstDash val="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E227951-42A9-2BE5-2AB0-7B560BDEE2F7}"/>
              </a:ext>
            </a:extLst>
          </p:cNvPr>
          <p:cNvSpPr txBox="1"/>
          <p:nvPr/>
        </p:nvSpPr>
        <p:spPr>
          <a:xfrm>
            <a:off x="9456605" y="5945081"/>
            <a:ext cx="1784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b="1" dirty="0">
                <a:solidFill>
                  <a:schemeClr val="accent2"/>
                </a:solidFill>
              </a:rPr>
              <a:t>100% normative ready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46AD7A2-1634-7648-E4A3-31DD38864D47}"/>
              </a:ext>
            </a:extLst>
          </p:cNvPr>
          <p:cNvCxnSpPr/>
          <p:nvPr/>
        </p:nvCxnSpPr>
        <p:spPr>
          <a:xfrm>
            <a:off x="2487564" y="3870755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75EB509-F3E5-3A91-3C2A-9A265F335824}"/>
              </a:ext>
            </a:extLst>
          </p:cNvPr>
          <p:cNvCxnSpPr/>
          <p:nvPr/>
        </p:nvCxnSpPr>
        <p:spPr>
          <a:xfrm>
            <a:off x="2504279" y="4200136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2870B3D-D3DE-7093-B6D0-78650A388E8A}"/>
              </a:ext>
            </a:extLst>
          </p:cNvPr>
          <p:cNvCxnSpPr/>
          <p:nvPr/>
        </p:nvCxnSpPr>
        <p:spPr>
          <a:xfrm>
            <a:off x="2515095" y="4523617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741977F-8AF2-3DD6-7DCA-147E885D1C77}"/>
              </a:ext>
            </a:extLst>
          </p:cNvPr>
          <p:cNvCxnSpPr/>
          <p:nvPr/>
        </p:nvCxnSpPr>
        <p:spPr>
          <a:xfrm>
            <a:off x="2476965" y="4841198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FB6CC91-E80F-54AF-7AA7-9C648D610A80}"/>
              </a:ext>
            </a:extLst>
          </p:cNvPr>
          <p:cNvCxnSpPr/>
          <p:nvPr/>
        </p:nvCxnSpPr>
        <p:spPr>
          <a:xfrm>
            <a:off x="2519028" y="5164680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BE71EF-6C8D-0997-72FB-80977789EEF3}"/>
              </a:ext>
            </a:extLst>
          </p:cNvPr>
          <p:cNvCxnSpPr/>
          <p:nvPr/>
        </p:nvCxnSpPr>
        <p:spPr>
          <a:xfrm>
            <a:off x="2500347" y="5482261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B96C126-3182-B2ED-1823-D4E38AA8459D}"/>
              </a:ext>
            </a:extLst>
          </p:cNvPr>
          <p:cNvCxnSpPr/>
          <p:nvPr/>
        </p:nvCxnSpPr>
        <p:spPr>
          <a:xfrm>
            <a:off x="2505263" y="5799842"/>
            <a:ext cx="785204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0BCF76C8-3EBC-A529-8EE6-4A38226C149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34516" y="6233378"/>
            <a:ext cx="308511" cy="28316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7FB3EB4-3249-6163-8F2C-41DF5C4461F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3143" y="6035300"/>
            <a:ext cx="283998" cy="26410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72AB9B79-2AEF-D50C-C395-E963FBFBB11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5015" y="6345467"/>
            <a:ext cx="321967" cy="313526"/>
          </a:xfrm>
          <a:prstGeom prst="rect">
            <a:avLst/>
          </a:prstGeom>
        </p:spPr>
      </p:pic>
      <p:sp>
        <p:nvSpPr>
          <p:cNvPr id="70" name="Right Brace 69">
            <a:extLst>
              <a:ext uri="{FF2B5EF4-FFF2-40B4-BE49-F238E27FC236}">
                <a16:creationId xmlns:a16="http://schemas.microsoft.com/office/drawing/2014/main" id="{EC823CEC-EF48-6EEB-A396-AD4E26F6CDF6}"/>
              </a:ext>
            </a:extLst>
          </p:cNvPr>
          <p:cNvSpPr/>
          <p:nvPr/>
        </p:nvSpPr>
        <p:spPr>
          <a:xfrm>
            <a:off x="3508469" y="6085895"/>
            <a:ext cx="155448" cy="5781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CC08AAD-B7DA-78BF-268B-9574C1ABF5F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87596" y="2303498"/>
            <a:ext cx="177788" cy="165336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9D160D1-34B7-9E28-95C8-673474B0416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19098" y="1966251"/>
            <a:ext cx="308511" cy="28316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0D57C21-EA0A-97B0-B493-A9105031428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57262" y="2406120"/>
            <a:ext cx="179223" cy="17452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A3978FA4-53DF-3F82-E8F9-72B1DB73904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24014" y="2608297"/>
            <a:ext cx="308511" cy="283169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0DB3A0B-36EE-3E43-2886-59166270B0F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19506" y="2921947"/>
            <a:ext cx="308511" cy="28316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C2CC2B-C5B5-D36D-2AF3-E581A104CC2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69323" y="3564977"/>
            <a:ext cx="177788" cy="165336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8E380EC-8D91-5AF6-B871-6DA42018C70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03881" y="3661699"/>
            <a:ext cx="179223" cy="174525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205A4E7B-0977-F277-EC0E-5362E1547E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4829" y="3911072"/>
            <a:ext cx="308511" cy="28316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65463C1-89C1-B319-6513-0730C63554E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3846" y="4228654"/>
            <a:ext cx="308511" cy="283169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4FA7BEF1-BC77-DE43-303A-335BFE44198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8763" y="4546238"/>
            <a:ext cx="308511" cy="28316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920EF43-B479-CB73-CD38-32E999C44E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7780" y="4857916"/>
            <a:ext cx="308511" cy="283169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90D4831-A570-8831-DBCA-95690A1CB6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30898" y="5187295"/>
            <a:ext cx="308511" cy="283169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1F550D9-B47B-40E6-AE2C-C8204AE5F089}"/>
              </a:ext>
            </a:extLst>
          </p:cNvPr>
          <p:cNvCxnSpPr>
            <a:cxnSpLocks/>
          </p:cNvCxnSpPr>
          <p:nvPr/>
        </p:nvCxnSpPr>
        <p:spPr bwMode="auto">
          <a:xfrm>
            <a:off x="8392459" y="1630972"/>
            <a:ext cx="0" cy="4396148"/>
          </a:xfrm>
          <a:prstGeom prst="line">
            <a:avLst/>
          </a:prstGeom>
          <a:ln w="28575">
            <a:prstDash val="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5" name="Picture 84">
            <a:extLst>
              <a:ext uri="{FF2B5EF4-FFF2-40B4-BE49-F238E27FC236}">
                <a16:creationId xmlns:a16="http://schemas.microsoft.com/office/drawing/2014/main" id="{D31AA947-F6FF-4D8A-94AB-51A6419C45C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30929" y="5507109"/>
            <a:ext cx="308511" cy="28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236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/>
              <a:t>FS_Sensing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70000" lnSpcReduction="20000"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SA1#101 (Feb 2023): 80%</a:t>
            </a:r>
          </a:p>
          <a:p>
            <a:pPr marL="914400" lvl="2" indent="0">
              <a:buNone/>
            </a:pPr>
            <a:r>
              <a:rPr lang="nl-NL" dirty="0"/>
              <a:t>Remarks: last meeting for new use cases, update existing ones for using common terminology (e.g. Sensing transmitter, sensing receiver), resolve EN. Initial consolidation. </a:t>
            </a:r>
            <a:r>
              <a:rPr lang="nl-NL" b="1" dirty="0"/>
              <a:t>Send TR for information</a:t>
            </a:r>
            <a:r>
              <a:rPr lang="nl-NL" dirty="0"/>
              <a:t>.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SA1#102 (May 2023): 100%</a:t>
            </a:r>
          </a:p>
          <a:p>
            <a:pPr marL="914400" lvl="2" indent="0">
              <a:buNone/>
            </a:pPr>
            <a:r>
              <a:rPr lang="nl-NL" dirty="0"/>
              <a:t>Remarks: consolidation, conclusions, resolve EN. </a:t>
            </a:r>
          </a:p>
          <a:p>
            <a:pPr marL="914400" lvl="2" indent="0">
              <a:buNone/>
            </a:pPr>
            <a:r>
              <a:rPr lang="nl-NL" b="1" dirty="0"/>
              <a:t>Send TR for approval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SA1#103 (Aug 2023)</a:t>
            </a:r>
          </a:p>
          <a:p>
            <a:pPr marL="914400" lvl="2" indent="0">
              <a:buNone/>
            </a:pPr>
            <a:r>
              <a:rPr lang="nl-NL" dirty="0"/>
              <a:t>Remarks: Corrections if needed</a:t>
            </a:r>
          </a:p>
          <a:p>
            <a:pPr lvl="2"/>
            <a:endParaRPr lang="nl-NL" dirty="0"/>
          </a:p>
          <a:p>
            <a:pPr lvl="1"/>
            <a:r>
              <a:rPr lang="nl-NL" dirty="0"/>
              <a:t>SA1#104 (Nov 2023)</a:t>
            </a:r>
          </a:p>
          <a:p>
            <a:pPr marL="914400" lvl="2" indent="0">
              <a:buNone/>
            </a:pPr>
            <a:r>
              <a:rPr lang="nl-NL" dirty="0"/>
              <a:t>Remarks: None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699054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>
                          <a:solidFill>
                            <a:schemeClr val="tx1"/>
                          </a:solidFill>
                        </a:rPr>
                        <a:t>950003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Study on Integrated Sensing and Communication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FS_Sensing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06/2023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65%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SP-220717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r>
              <a:rPr lang="nl-NL" dirty="0"/>
              <a:t>/No/Maybe</a:t>
            </a:r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(05/2023)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SA1#103 (08/2023)</a:t>
            </a:r>
          </a:p>
          <a:p>
            <a:pPr lvl="3"/>
            <a:r>
              <a:rPr lang="nl-NL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b="1" dirty="0"/>
              <a:t> </a:t>
            </a:r>
            <a:r>
              <a:rPr lang="nl-NL" sz="1600" dirty="0"/>
              <a:t>CC or email discussion would be scheduled for the end of </a:t>
            </a:r>
            <a:r>
              <a:rPr lang="nl-NL" sz="1600"/>
              <a:t>January.</a:t>
            </a:r>
            <a:endParaRPr lang="nl-NL" sz="1600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6553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US" altLang="zh-CN" b="1" dirty="0"/>
              <a:t>FS_</a:t>
            </a:r>
            <a:r>
              <a:rPr lang="en-GB" altLang="zh-CN" b="1" dirty="0" err="1"/>
              <a:t>AmbientIoT</a:t>
            </a:r>
            <a:r>
              <a:rPr lang="en-US" altLang="zh-CN" b="1" dirty="0"/>
              <a:t> </a:t>
            </a:r>
            <a:r>
              <a:rPr lang="en-GB" b="1" dirty="0"/>
              <a:t>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 fontScale="92500" lnSpcReduction="20000"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SA1#101 (Feb 2023): 80%</a:t>
            </a:r>
          </a:p>
          <a:p>
            <a:pPr marL="914400" lvl="2" indent="0">
              <a:buNone/>
            </a:pPr>
            <a:r>
              <a:rPr lang="nl-NL" altLang="zh-CN" dirty="0"/>
              <a:t>Remarks: Last meeting for new use case and updating. </a:t>
            </a:r>
            <a:r>
              <a:rPr lang="en-US" altLang="zh-CN" dirty="0"/>
              <a:t>KPI consolidation and requirement consolidation. </a:t>
            </a:r>
            <a:r>
              <a:rPr lang="en-US" altLang="zh-CN" b="1" dirty="0"/>
              <a:t>TR sent for approval.</a:t>
            </a:r>
            <a:endParaRPr lang="nl-NL" altLang="zh-CN" b="1" dirty="0"/>
          </a:p>
          <a:p>
            <a:pPr lvl="1"/>
            <a:r>
              <a:rPr lang="nl-NL" dirty="0"/>
              <a:t>SA1#102 (May 2023): 100%</a:t>
            </a:r>
          </a:p>
          <a:p>
            <a:pPr marL="914400" lvl="2" indent="0">
              <a:buNone/>
            </a:pPr>
            <a:r>
              <a:rPr lang="nl-NL" altLang="zh-CN" dirty="0"/>
              <a:t>Final consolidation. Propose WID.</a:t>
            </a:r>
            <a:endParaRPr lang="nl-NL" dirty="0"/>
          </a:p>
          <a:p>
            <a:pPr lvl="1"/>
            <a:r>
              <a:rPr lang="nl-NL" dirty="0"/>
              <a:t>SA1#103 (Aug 2023):</a:t>
            </a:r>
          </a:p>
          <a:p>
            <a:pPr marL="914400" lvl="2" indent="0">
              <a:buNone/>
            </a:pPr>
            <a:r>
              <a:rPr lang="nl-NL" altLang="zh-CN" dirty="0"/>
              <a:t>Remarks: maintanance work if needed</a:t>
            </a:r>
          </a:p>
          <a:p>
            <a:pPr lvl="2"/>
            <a:endParaRPr lang="nl-NL" dirty="0"/>
          </a:p>
          <a:p>
            <a:pPr lvl="1"/>
            <a:r>
              <a:rPr lang="nl-NL" dirty="0"/>
              <a:t>SA1#104 (Nov 2023):</a:t>
            </a:r>
          </a:p>
          <a:p>
            <a:pPr marL="914400" lvl="2" indent="0">
              <a:buNone/>
            </a:pPr>
            <a:r>
              <a:rPr lang="nl-NL" altLang="zh-CN" dirty="0"/>
              <a:t>Remarks: maintanance work if needed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929545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SP-220085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(May/2023)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altLang="zh-CN" dirty="0"/>
              <a:t>80% normative ready – SA1#103 (08/2023)</a:t>
            </a:r>
          </a:p>
          <a:p>
            <a:pPr lvl="3"/>
            <a:r>
              <a:rPr lang="nl-NL" altLang="zh-CN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dirty="0"/>
              <a:t>Schedule 2 conference calls before SA1#101 meeting (Feb meeting) to discuss consolidation and possible new use cases.</a:t>
            </a:r>
          </a:p>
          <a:p>
            <a:pPr lvl="1"/>
            <a:r>
              <a:rPr lang="nl-NL" sz="1600" dirty="0"/>
              <a:t> No new use cases in SA1#102.</a:t>
            </a:r>
          </a:p>
          <a:p>
            <a:pPr marL="457200" lvl="1" indent="0">
              <a:buNone/>
            </a:pPr>
            <a:endParaRPr lang="nl-NL" sz="1600" dirty="0"/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08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/>
          <a:lstStyle/>
          <a:p>
            <a:r>
              <a:rPr lang="en-GB" b="1" dirty="0" err="1"/>
              <a:t>FS_Metaverse</a:t>
            </a:r>
            <a:r>
              <a:rPr lang="en-GB" b="1" dirty="0"/>
              <a:t>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1"/>
            <a:ext cx="5174582" cy="3964477"/>
          </a:xfrm>
        </p:spPr>
        <p:txBody>
          <a:bodyPr>
            <a:normAutofit fontScale="70000" lnSpcReduction="20000"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SA1#101 (Feb 2023): 75%</a:t>
            </a:r>
          </a:p>
          <a:p>
            <a:pPr marL="914400" lvl="2" indent="0">
              <a:buNone/>
            </a:pPr>
            <a:r>
              <a:rPr lang="nl-NL" dirty="0"/>
              <a:t>Remarks: last meeting for use cases, last call for new requirements, initial consolidation. </a:t>
            </a:r>
            <a:r>
              <a:rPr lang="nl-NL" b="1" dirty="0"/>
              <a:t>Send for information</a:t>
            </a:r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SA1#102 (May 2023): 95%</a:t>
            </a:r>
          </a:p>
          <a:p>
            <a:pPr marL="914400" lvl="2" indent="0">
              <a:buNone/>
            </a:pPr>
            <a:r>
              <a:rPr lang="nl-NL" dirty="0"/>
              <a:t>Remarks: consolidation, resolve debated requirements / last chance for new requirements, close all ENs, aim for (partial) conclusions. </a:t>
            </a:r>
            <a:r>
              <a:rPr lang="nl-NL" b="1" dirty="0"/>
              <a:t>Send for approval</a:t>
            </a:r>
            <a:endParaRPr lang="nl-NL" dirty="0"/>
          </a:p>
          <a:p>
            <a:pPr marL="914400" lvl="2" indent="0">
              <a:buNone/>
            </a:pPr>
            <a:endParaRPr lang="nl-NL" dirty="0"/>
          </a:p>
          <a:p>
            <a:pPr lvl="1"/>
            <a:r>
              <a:rPr lang="nl-NL" dirty="0"/>
              <a:t>SA1#103 (Aug 2023): 100%</a:t>
            </a:r>
          </a:p>
          <a:p>
            <a:pPr marL="914400" lvl="2" indent="0">
              <a:buNone/>
            </a:pPr>
            <a:r>
              <a:rPr lang="nl-NL" dirty="0"/>
              <a:t>Remarks: final clean up &amp; last decisions (only for remaining open questions from SA1 102, captured in the FS_Metaverse Status Report). No new input to the study after this point.</a:t>
            </a:r>
            <a:br>
              <a:rPr lang="nl-NL" dirty="0"/>
            </a:br>
            <a:endParaRPr lang="nl-NL" dirty="0"/>
          </a:p>
          <a:p>
            <a:pPr lvl="1"/>
            <a:r>
              <a:rPr lang="nl-NL" dirty="0"/>
              <a:t>SA1#104 (Nov 2023)</a:t>
            </a:r>
          </a:p>
          <a:p>
            <a:pPr marL="914400" lvl="2" indent="0">
              <a:buNone/>
            </a:pPr>
            <a:r>
              <a:rPr lang="nl-NL" dirty="0"/>
              <a:t>Remarks: </a:t>
            </a:r>
            <a:r>
              <a:rPr lang="nl-NL" b="1" dirty="0"/>
              <a:t>corrections only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221300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950005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Localized Mobile </a:t>
                      </a:r>
                      <a:r>
                        <a:rPr lang="en-US" sz="900" b="1" dirty="0" err="1"/>
                        <a:t>Metaverse</a:t>
                      </a:r>
                      <a:r>
                        <a:rPr lang="en-US" sz="900" b="1" dirty="0"/>
                        <a:t> Services </a:t>
                      </a:r>
                      <a:endParaRPr lang="en-GB" sz="900" b="1" dirty="0"/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FS_Metaverse</a:t>
                      </a:r>
                      <a:endParaRPr lang="en-GB" sz="800" dirty="0"/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06/23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55%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/>
                        <a:t>SP</a:t>
                      </a:r>
                      <a:r>
                        <a:rPr lang="en-GB" sz="800" dirty="0"/>
                        <a:t>-220353</a:t>
                      </a:r>
                    </a:p>
                  </a:txBody>
                  <a:tcPr marL="9525" marR="9525" marT="951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expected by SA1#102 (05/2023)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SA1#103 (08/2023)</a:t>
            </a:r>
          </a:p>
          <a:p>
            <a:pPr lvl="3"/>
            <a:r>
              <a:rPr lang="nl-NL" dirty="0"/>
              <a:t>100% normative ready – SA1#104 (11/2023)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8028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dirty="0"/>
              <a:t>CC will be scheduled for late Jan to review input, and email discussion started 30.01</a:t>
            </a:r>
          </a:p>
          <a:p>
            <a:pPr lvl="1"/>
            <a:r>
              <a:rPr lang="nl-NL" sz="1600" dirty="0"/>
              <a:t>The effectively concluded study in May will allow some input to the June SA Rel-19 workshop (if one is scheduled)</a:t>
            </a:r>
          </a:p>
          <a:p>
            <a:pPr lvl="1"/>
            <a:r>
              <a:rPr lang="nl-NL" sz="1600" dirty="0"/>
              <a:t>Though at 55%, this progress was set due to lack of a cover sheet. Actual progress is ~65%.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1440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>
            <a:normAutofit/>
          </a:bodyPr>
          <a:lstStyle/>
          <a:p>
            <a:r>
              <a:rPr lang="en-GB" sz="4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FS_</a:t>
            </a:r>
            <a:r>
              <a:rPr lang="en-US" altLang="en-GB" sz="4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Netshare</a:t>
            </a:r>
            <a:r>
              <a:rPr lang="en-GB" b="1" dirty="0"/>
              <a:t> Progress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sz="2400" dirty="0">
                <a:sym typeface="+mn-ea"/>
              </a:rPr>
              <a:t>SA1#101 (Feb 2023): </a:t>
            </a:r>
            <a:r>
              <a:rPr lang="en-US" altLang="nl-NL" sz="2400" dirty="0">
                <a:sym typeface="+mn-ea"/>
              </a:rPr>
              <a:t>100</a:t>
            </a:r>
            <a:r>
              <a:rPr lang="nl-NL" sz="2400" dirty="0">
                <a:sym typeface="+mn-ea"/>
              </a:rPr>
              <a:t>%</a:t>
            </a:r>
            <a:endParaRPr lang="nl-NL" sz="2400" dirty="0"/>
          </a:p>
          <a:p>
            <a:pPr marL="914400" lvl="2" indent="0">
              <a:buNone/>
            </a:pPr>
            <a:r>
              <a:rPr lang="nl-NL" sz="2400" dirty="0">
                <a:sym typeface="+mn-ea"/>
              </a:rPr>
              <a:t>Remarks: </a:t>
            </a:r>
            <a:r>
              <a:rPr lang="en-US" altLang="nl-NL" sz="2400" dirty="0">
                <a:sym typeface="+mn-ea"/>
              </a:rPr>
              <a:t>Use cases Updates and consolidation work. </a:t>
            </a:r>
          </a:p>
          <a:p>
            <a:pPr marL="914400" lvl="2" indent="0">
              <a:buNone/>
            </a:pPr>
            <a:r>
              <a:rPr lang="en-US" altLang="nl-NL" sz="2400" b="1" dirty="0">
                <a:sym typeface="+mn-ea"/>
              </a:rPr>
              <a:t>Planning to send for approval on </a:t>
            </a:r>
            <a:r>
              <a:rPr lang="nl-NL" b="1" dirty="0">
                <a:sym typeface="+mn-ea"/>
              </a:rPr>
              <a:t>SA#</a:t>
            </a:r>
            <a:r>
              <a:rPr lang="en-US" altLang="nl-NL" b="1" dirty="0">
                <a:sym typeface="+mn-ea"/>
              </a:rPr>
              <a:t>99</a:t>
            </a:r>
            <a:r>
              <a:rPr lang="nl-NL" b="1" dirty="0">
                <a:sym typeface="+mn-ea"/>
              </a:rPr>
              <a:t> (</a:t>
            </a:r>
            <a:r>
              <a:rPr lang="en-US" altLang="nl-NL" b="1" dirty="0">
                <a:sym typeface="+mn-ea"/>
              </a:rPr>
              <a:t>Mar </a:t>
            </a:r>
            <a:r>
              <a:rPr lang="nl-NL" b="1" dirty="0">
                <a:sym typeface="+mn-ea"/>
              </a:rPr>
              <a:t>2023)</a:t>
            </a:r>
            <a:endParaRPr lang="nl-NL" sz="2400" b="1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593223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SP-220087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en-US" altLang="nl-NL" dirty="0"/>
              <a:t>First round of </a:t>
            </a:r>
            <a:r>
              <a:rPr lang="nl-NL" dirty="0"/>
              <a:t>WID and CR expected by SA1#101 (02/2023)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en-US" altLang="nl-NL" dirty="0"/>
              <a:t>30</a:t>
            </a:r>
            <a:r>
              <a:rPr lang="nl-NL" dirty="0"/>
              <a:t>% normative ready – SA1#101 (02/2023)</a:t>
            </a:r>
          </a:p>
          <a:p>
            <a:pPr lvl="3"/>
            <a:r>
              <a:rPr lang="nl-NL" dirty="0"/>
              <a:t>100% normative ready – SA1#102 (05/2023)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b="1" dirty="0"/>
              <a:t> </a:t>
            </a:r>
            <a:r>
              <a:rPr lang="nl-NL" sz="1600" dirty="0"/>
              <a:t>None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endParaRPr lang="nl-NL" dirty="0"/>
          </a:p>
          <a:p>
            <a:pPr algn="ctr"/>
            <a:endParaRPr lang="nl-NL" dirty="0"/>
          </a:p>
        </p:txBody>
      </p:sp>
      <p:sp>
        <p:nvSpPr>
          <p:cNvPr id="9" name="Rectangle 8"/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4109"/>
          </a:xfrm>
        </p:spPr>
        <p:txBody>
          <a:bodyPr>
            <a:normAutofit/>
          </a:bodyPr>
          <a:lstStyle/>
          <a:p>
            <a:r>
              <a:rPr lang="en-GB" sz="4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FS_RVAS</a:t>
            </a:r>
            <a:r>
              <a:rPr lang="en-GB" b="1" dirty="0"/>
              <a:t> Progress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370222"/>
            <a:ext cx="5174582" cy="3686426"/>
          </a:xfrm>
        </p:spPr>
        <p:txBody>
          <a:bodyPr>
            <a:normAutofit/>
          </a:bodyPr>
          <a:lstStyle/>
          <a:p>
            <a:r>
              <a:rPr lang="nl-NL" b="1" dirty="0"/>
              <a:t>SID planning</a:t>
            </a:r>
          </a:p>
          <a:p>
            <a:pPr lvl="1"/>
            <a:r>
              <a:rPr lang="nl-NL" dirty="0"/>
              <a:t>SID finalized,  TR </a:t>
            </a:r>
            <a:r>
              <a:rPr lang="en-SE" b="0" i="0" u="none" strike="noStrike" dirty="0">
                <a:solidFill>
                  <a:srgbClr val="76D920"/>
                </a:solidFill>
                <a:effectLst/>
                <a:latin typeface="Montserrat" panose="00000500000000000000" pitchFamily="2" charset="0"/>
                <a:hlinkClick r:id="rId2"/>
              </a:rPr>
              <a:t>22.877</a:t>
            </a:r>
            <a:r>
              <a:rPr lang="nl-NL" dirty="0"/>
              <a:t> approved by SA#98-e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726898F-EAD2-4C4B-A0EA-65CD56761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495857"/>
              </p:ext>
            </p:extLst>
          </p:nvPr>
        </p:nvGraphicFramePr>
        <p:xfrm>
          <a:off x="838199" y="1571266"/>
          <a:ext cx="10084267" cy="4841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4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FS_RVAS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SP-220442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956D7B-001A-4E05-9C4C-AE8D4972F1F9}"/>
              </a:ext>
            </a:extLst>
          </p:cNvPr>
          <p:cNvSpPr txBox="1">
            <a:spLocks/>
          </p:cNvSpPr>
          <p:nvPr/>
        </p:nvSpPr>
        <p:spPr>
          <a:xfrm>
            <a:off x="6441907" y="2370222"/>
            <a:ext cx="4555958" cy="20733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800" b="1" dirty="0"/>
              <a:t>WID planning</a:t>
            </a:r>
          </a:p>
          <a:p>
            <a:pPr lvl="1"/>
            <a:r>
              <a:rPr lang="nl-NL" dirty="0"/>
              <a:t>Intention of a following WID?</a:t>
            </a:r>
          </a:p>
          <a:p>
            <a:pPr lvl="2"/>
            <a:r>
              <a:rPr lang="nl-NL" b="1" dirty="0"/>
              <a:t>Yes</a:t>
            </a:r>
            <a:endParaRPr lang="nl-NL" dirty="0"/>
          </a:p>
          <a:p>
            <a:pPr marL="914400" lvl="2" indent="0">
              <a:buFont typeface="Arial" panose="020B0604020202020204" pitchFamily="34" charset="0"/>
              <a:buNone/>
            </a:pPr>
            <a:endParaRPr lang="nl-NL" dirty="0"/>
          </a:p>
          <a:p>
            <a:pPr lvl="1"/>
            <a:r>
              <a:rPr lang="nl-NL" dirty="0"/>
              <a:t>If </a:t>
            </a:r>
            <a:r>
              <a:rPr lang="nl-NL" b="1" dirty="0"/>
              <a:t>Yes</a:t>
            </a:r>
            <a:r>
              <a:rPr lang="nl-NL" dirty="0"/>
              <a:t>,</a:t>
            </a:r>
          </a:p>
          <a:p>
            <a:pPr lvl="2"/>
            <a:r>
              <a:rPr lang="nl-NL" dirty="0"/>
              <a:t>WID and CR expected by SA1#101 (02/2023)</a:t>
            </a:r>
          </a:p>
          <a:p>
            <a:pPr lvl="2"/>
            <a:r>
              <a:rPr lang="nl-NL" dirty="0"/>
              <a:t>Completion target </a:t>
            </a:r>
          </a:p>
          <a:p>
            <a:pPr lvl="3"/>
            <a:r>
              <a:rPr lang="nl-NL" dirty="0"/>
              <a:t>80% normative ready – SA1#101 (02/2023)</a:t>
            </a:r>
          </a:p>
          <a:p>
            <a:pPr lvl="3"/>
            <a:r>
              <a:rPr lang="nl-NL" dirty="0"/>
              <a:t>100% normative ready – SA1#102 (05/2023)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441907" y="4531822"/>
            <a:ext cx="4765508" cy="1712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b="1" dirty="0"/>
              <a:t>Others remarks:</a:t>
            </a:r>
          </a:p>
          <a:p>
            <a:pPr lvl="1"/>
            <a:r>
              <a:rPr lang="nl-NL" sz="1600" b="1" dirty="0"/>
              <a:t> </a:t>
            </a:r>
            <a:r>
              <a:rPr lang="nl-NL" sz="1600" dirty="0"/>
              <a:t>None</a:t>
            </a: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838199" y="2292017"/>
            <a:ext cx="5400174" cy="41268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28AA98-CC05-4F16-8CB2-8060EA309E99}"/>
              </a:ext>
            </a:extLst>
          </p:cNvPr>
          <p:cNvSpPr/>
          <p:nvPr/>
        </p:nvSpPr>
        <p:spPr>
          <a:xfrm>
            <a:off x="6441907" y="2294023"/>
            <a:ext cx="4911892" cy="209542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441907" y="4477681"/>
            <a:ext cx="4911892" cy="195319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7197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4244</TotalTime>
  <Words>2279</Words>
  <Application>Microsoft Office PowerPoint</Application>
  <PresentationFormat>Widescreen</PresentationFormat>
  <Paragraphs>573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Montserrat</vt:lpstr>
      <vt:lpstr>Office Theme</vt:lpstr>
      <vt:lpstr>Rel-19 Planning</vt:lpstr>
      <vt:lpstr>Introduction</vt:lpstr>
      <vt:lpstr>PowerPoint Presentation</vt:lpstr>
      <vt:lpstr>Rel-19 Stage1 work - General overview</vt:lpstr>
      <vt:lpstr>FS_Sensing Progress</vt:lpstr>
      <vt:lpstr>FS_AmbientIoT Progress</vt:lpstr>
      <vt:lpstr>FS_Metaverse Progress</vt:lpstr>
      <vt:lpstr>FS_Netshare Progress</vt:lpstr>
      <vt:lpstr>FS_RVAS Progress</vt:lpstr>
      <vt:lpstr>FS_FRMCS_Ph5 Progress</vt:lpstr>
      <vt:lpstr>FS_AIML_MT_Ph2 Progress</vt:lpstr>
      <vt:lpstr>FS_5GSAT_Ph3 Progress</vt:lpstr>
      <vt:lpstr>FS_UAV_Ph3 Progress</vt:lpstr>
      <vt:lpstr>FS_DualSteer Progress</vt:lpstr>
      <vt:lpstr>FS_EnergyServ Progress</vt:lpstr>
      <vt:lpstr>FS_SOBOT Progress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8036</cp:lastModifiedBy>
  <cp:revision>25</cp:revision>
  <dcterms:created xsi:type="dcterms:W3CDTF">2023-01-16T12:27:53Z</dcterms:created>
  <dcterms:modified xsi:type="dcterms:W3CDTF">2023-02-06T09:39:10Z</dcterms:modified>
</cp:coreProperties>
</file>