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1" r:id="rId3"/>
    <p:sldId id="272" r:id="rId4"/>
    <p:sldId id="273" r:id="rId5"/>
    <p:sldId id="274" r:id="rId6"/>
    <p:sldId id="275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93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93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43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24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82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FS_Metaverse</a:t>
            </a:r>
            <a:r>
              <a:rPr lang="en-US" dirty="0" smtClean="0"/>
              <a:t>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Study on Energy Efficiency as service criteria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/>
              <a:t>Xiaonan Shi</a:t>
            </a:r>
          </a:p>
          <a:p>
            <a:r>
              <a:rPr lang="en-US" altLang="zh-CN" dirty="0"/>
              <a:t>China Mobile</a:t>
            </a:r>
          </a:p>
          <a:p>
            <a:r>
              <a:rPr lang="en-US" altLang="zh-CN" dirty="0" err="1"/>
              <a:t>FS_EnergieServ</a:t>
            </a:r>
            <a:r>
              <a:rPr lang="en-US" altLang="zh-CN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S1-223674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0161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#100</a:t>
            </a:r>
            <a:endParaRPr lang="en-GB" sz="1200" b="1" dirty="0"/>
          </a:p>
          <a:p>
            <a:r>
              <a:rPr lang="en-GB" sz="1200" b="1" dirty="0" smtClean="0"/>
              <a:t>Toulouse, France, 14-18 November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FS_EnergyServ</a:t>
            </a:r>
            <a:r>
              <a:rPr lang="en-US" altLang="zh-CN" dirty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/>
              <a:t>Agreed on </a:t>
            </a:r>
            <a:r>
              <a:rPr lang="en-US" altLang="zh-CN" dirty="0"/>
              <a:t>four</a:t>
            </a:r>
            <a:r>
              <a:rPr lang="en-GB" altLang="zh-CN" dirty="0"/>
              <a:t> use case</a:t>
            </a:r>
          </a:p>
          <a:p>
            <a:pPr lvl="2">
              <a:defRPr/>
            </a:pPr>
            <a:r>
              <a:rPr lang="en-GB" altLang="zh-CN" sz="1600" dirty="0"/>
              <a:t>S1-223658 New Use Case on Service Energy Monitoring by an Application Server</a:t>
            </a:r>
          </a:p>
          <a:p>
            <a:pPr lvl="2">
              <a:defRPr/>
            </a:pPr>
            <a:r>
              <a:rPr lang="en-GB" altLang="zh-CN" sz="1600" dirty="0"/>
              <a:t>S1-223654 use case of supporting different energy efficiency modes in industrial campus</a:t>
            </a:r>
          </a:p>
          <a:p>
            <a:pPr lvl="2">
              <a:defRPr/>
            </a:pPr>
            <a:r>
              <a:rPr lang="en-GB" altLang="zh-CN" sz="1600" dirty="0"/>
              <a:t>S1-223656 </a:t>
            </a:r>
          </a:p>
          <a:p>
            <a:pPr lvl="2">
              <a:defRPr/>
            </a:pPr>
            <a:r>
              <a:rPr lang="en-GB" altLang="zh-CN" sz="1600" dirty="0"/>
              <a:t>S1-223657</a:t>
            </a:r>
          </a:p>
          <a:p>
            <a:pPr lvl="1">
              <a:defRPr/>
            </a:pPr>
            <a:r>
              <a:rPr lang="en-GB" altLang="zh-CN" dirty="0"/>
              <a:t>One use case update</a:t>
            </a:r>
          </a:p>
          <a:p>
            <a:pPr lvl="2">
              <a:defRPr/>
            </a:pPr>
            <a:r>
              <a:rPr lang="en-GB" altLang="zh-CN" dirty="0"/>
              <a:t>S1-223431 </a:t>
            </a:r>
            <a:r>
              <a:rPr lang="en-GB" altLang="zh-CN" dirty="0" err="1"/>
              <a:t>pCR</a:t>
            </a:r>
            <a:r>
              <a:rPr lang="en-GB" altLang="zh-CN" dirty="0"/>
              <a:t>: addressing ENs in 5.1 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Service level of Energy consumption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77167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 smtClean="0"/>
              <a:t>FS_EnergyServ</a:t>
            </a:r>
            <a:r>
              <a:rPr lang="en-US" altLang="zh-CN" dirty="0" smtClean="0"/>
              <a:t>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SA1#101 (Feb 2023): </a:t>
            </a:r>
            <a:r>
              <a:rPr lang="en-US" altLang="zh-CN" sz="2000" dirty="0">
                <a:sym typeface="+mn-ea"/>
              </a:rPr>
              <a:t>70</a:t>
            </a:r>
            <a:r>
              <a:rPr lang="en-GB" altLang="zh-CN" sz="2000" dirty="0">
                <a:sym typeface="+mn-ea"/>
              </a:rPr>
              <a:t>%</a:t>
            </a:r>
            <a:endParaRPr lang="en-GB" altLang="zh-CN" sz="2000" dirty="0"/>
          </a:p>
          <a:p>
            <a:pPr lvl="2">
              <a:defRPr/>
            </a:pPr>
            <a:r>
              <a:rPr lang="en-US" altLang="en-GB" dirty="0">
                <a:sym typeface="+mn-ea"/>
              </a:rPr>
              <a:t>Additional new use cases</a:t>
            </a:r>
          </a:p>
          <a:p>
            <a:pPr lvl="2">
              <a:defRPr/>
            </a:pPr>
            <a:r>
              <a:rPr lang="en-US" altLang="en-GB" dirty="0">
                <a:sym typeface="+mn-ea"/>
              </a:rPr>
              <a:t>Update</a:t>
            </a:r>
            <a:r>
              <a:rPr lang="en-GB" altLang="zh-CN" dirty="0">
                <a:sym typeface="+mn-ea"/>
              </a:rPr>
              <a:t> use cases and potential requirements</a:t>
            </a:r>
          </a:p>
          <a:p>
            <a:pPr lvl="2">
              <a:defRPr/>
            </a:pPr>
            <a:r>
              <a:rPr lang="en-GB" altLang="zh-CN" dirty="0">
                <a:sym typeface="+mn-ea"/>
              </a:rPr>
              <a:t>Progress</a:t>
            </a:r>
            <a:r>
              <a:rPr lang="en-US" altLang="en-GB" dirty="0">
                <a:sym typeface="+mn-ea"/>
              </a:rPr>
              <a:t> </a:t>
            </a:r>
            <a:r>
              <a:rPr lang="en-GB" altLang="zh-CN" dirty="0">
                <a:sym typeface="+mn-ea"/>
              </a:rPr>
              <a:t>consolidation</a:t>
            </a:r>
            <a:r>
              <a:rPr lang="en-US" altLang="en-GB" dirty="0">
                <a:sym typeface="+mn-ea"/>
              </a:rPr>
              <a:t> and s</a:t>
            </a:r>
            <a:r>
              <a:rPr lang="en-GB" altLang="zh-CN" dirty="0">
                <a:sym typeface="+mn-ea"/>
              </a:rPr>
              <a:t>end </a:t>
            </a:r>
            <a:r>
              <a:rPr lang="en-US" altLang="en-GB" dirty="0">
                <a:sym typeface="+mn-ea"/>
              </a:rPr>
              <a:t>study</a:t>
            </a:r>
            <a:r>
              <a:rPr lang="en-GB" altLang="zh-CN" dirty="0">
                <a:sym typeface="+mn-ea"/>
              </a:rPr>
              <a:t> for </a:t>
            </a:r>
            <a:r>
              <a:rPr lang="en-GB" altLang="zh-CN" dirty="0" err="1">
                <a:sym typeface="+mn-ea"/>
              </a:rPr>
              <a:t>infomation</a:t>
            </a:r>
            <a:r>
              <a:rPr lang="en-US" altLang="en-GB" dirty="0">
                <a:sym typeface="+mn-ea"/>
              </a:rPr>
              <a:t> if possible</a:t>
            </a:r>
            <a:endParaRPr lang="en-GB" altLang="zh-CN" dirty="0">
              <a:sym typeface="+mn-ea"/>
            </a:endParaRPr>
          </a:p>
          <a:p>
            <a:pPr lvl="2">
              <a:defRPr/>
            </a:pPr>
            <a:endParaRPr lang="en-GB" altLang="zh-CN" dirty="0"/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SA1#102 (May 2023): 100%</a:t>
            </a:r>
            <a:endParaRPr lang="en-GB" altLang="zh-CN" sz="2000" dirty="0"/>
          </a:p>
          <a:p>
            <a:pPr lvl="2">
              <a:defRPr/>
            </a:pPr>
            <a:r>
              <a:rPr lang="en-GB" altLang="zh-CN" dirty="0">
                <a:sym typeface="+mn-ea"/>
              </a:rPr>
              <a:t>Complete consolidation and conclusions</a:t>
            </a:r>
            <a:r>
              <a:rPr lang="en-US" altLang="en-GB" dirty="0">
                <a:sym typeface="+mn-ea"/>
              </a:rPr>
              <a:t> and </a:t>
            </a:r>
            <a:r>
              <a:rPr lang="en-GB" altLang="zh-CN" dirty="0">
                <a:sym typeface="+mn-ea"/>
              </a:rPr>
              <a:t>TR clean-up</a:t>
            </a:r>
            <a:endParaRPr lang="en-GB" altLang="zh-CN" dirty="0"/>
          </a:p>
          <a:p>
            <a:pPr lvl="2">
              <a:defRPr/>
            </a:pPr>
            <a:r>
              <a:rPr lang="en-GB" altLang="zh-CN" dirty="0">
                <a:sym typeface="+mn-ea"/>
              </a:rPr>
              <a:t>Send </a:t>
            </a:r>
            <a:r>
              <a:rPr lang="en-US" altLang="en-GB" dirty="0">
                <a:sym typeface="+mn-ea"/>
              </a:rPr>
              <a:t>final </a:t>
            </a:r>
            <a:r>
              <a:rPr lang="en-GB" altLang="zh-CN" dirty="0">
                <a:sym typeface="+mn-ea"/>
              </a:rPr>
              <a:t>TR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758362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Email discussion and pre-</a:t>
            </a:r>
            <a:r>
              <a:rPr lang="en-GB" altLang="zh-CN" dirty="0" err="1"/>
              <a:t>conf</a:t>
            </a:r>
            <a:r>
              <a:rPr lang="en-GB" altLang="zh-CN" dirty="0"/>
              <a:t> call</a:t>
            </a:r>
          </a:p>
          <a:p>
            <a:pPr lvl="1">
              <a:defRPr/>
            </a:pPr>
            <a:r>
              <a:rPr lang="en-GB" altLang="zh-CN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altLang="zh-CN" dirty="0"/>
              <a:t>Before </a:t>
            </a:r>
            <a:r>
              <a:rPr lang="en-US" altLang="en-GB" dirty="0"/>
              <a:t>next</a:t>
            </a:r>
            <a:r>
              <a:rPr lang="en-GB" altLang="zh-CN" dirty="0"/>
              <a:t> SA1 meeting</a:t>
            </a:r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altLang="zh-CN" dirty="0"/>
              <a:t>To be moderated by rapporteur </a:t>
            </a:r>
            <a:r>
              <a:rPr lang="en-GB" altLang="zh-CN" dirty="0" smtClean="0"/>
              <a:t> </a:t>
            </a:r>
            <a:endParaRPr lang="en-GB" altLang="zh-CN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273301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845945" cy="782637"/>
          </a:xfrm>
        </p:spPr>
        <p:txBody>
          <a:bodyPr/>
          <a:lstStyle/>
          <a:p>
            <a:r>
              <a:rPr lang="en-US" altLang="zh-CN" dirty="0" err="1"/>
              <a:t>FS_EnergyServ</a:t>
            </a:r>
            <a:r>
              <a:rPr lang="en-US" altLang="zh-CN" dirty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For information: SA#9</a:t>
            </a:r>
            <a:r>
              <a:rPr lang="en-US" altLang="en-GB" sz="2000" dirty="0">
                <a:sym typeface="+mn-ea"/>
              </a:rPr>
              <a:t>9</a:t>
            </a:r>
            <a:r>
              <a:rPr lang="en-GB" altLang="zh-CN" sz="2000" dirty="0">
                <a:sym typeface="+mn-ea"/>
              </a:rPr>
              <a:t> (</a:t>
            </a:r>
            <a:r>
              <a:rPr lang="en-US" altLang="en-GB" sz="2000" dirty="0">
                <a:sym typeface="+mn-ea"/>
              </a:rPr>
              <a:t>03</a:t>
            </a:r>
            <a:r>
              <a:rPr lang="en-GB" altLang="zh-CN" sz="2000" dirty="0">
                <a:sym typeface="+mn-ea"/>
              </a:rPr>
              <a:t>/202</a:t>
            </a:r>
            <a:r>
              <a:rPr lang="en-US" altLang="en-GB" sz="2000" dirty="0">
                <a:sym typeface="+mn-ea"/>
              </a:rPr>
              <a:t>3</a:t>
            </a:r>
            <a:r>
              <a:rPr lang="en-GB" altLang="zh-CN" sz="2000" dirty="0">
                <a:sym typeface="+mn-ea"/>
              </a:rPr>
              <a:t>)</a:t>
            </a:r>
            <a:endParaRPr lang="en-GB" altLang="zh-CN" sz="2000" dirty="0"/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For approval: SA#</a:t>
            </a:r>
            <a:r>
              <a:rPr lang="en-US" altLang="en-GB" sz="2000" dirty="0">
                <a:sym typeface="+mn-ea"/>
              </a:rPr>
              <a:t>100</a:t>
            </a:r>
            <a:r>
              <a:rPr lang="en-GB" altLang="zh-CN" sz="2000" dirty="0">
                <a:sym typeface="+mn-ea"/>
              </a:rPr>
              <a:t> (0</a:t>
            </a:r>
            <a:r>
              <a:rPr lang="en-US" altLang="en-GB" sz="2000" dirty="0">
                <a:sym typeface="+mn-ea"/>
              </a:rPr>
              <a:t>6</a:t>
            </a:r>
            <a:r>
              <a:rPr lang="en-GB" altLang="zh-CN" sz="2000" dirty="0">
                <a:sym typeface="+mn-ea"/>
              </a:rPr>
              <a:t>/2023)</a:t>
            </a:r>
            <a:endParaRPr lang="en-GB" altLang="zh-CN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Y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880163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err="1"/>
              <a:t>FS_EnergyServ</a:t>
            </a:r>
            <a:r>
              <a:rPr lang="en-US" altLang="zh-CN" dirty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&lt;SA1#98 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</a:t>
            </a:r>
            <a:r>
              <a:rPr lang="en-US" altLang="zh-CN" dirty="0"/>
              <a:t>S1-221232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SA1#98e (05/2022): 0%</a:t>
            </a:r>
          </a:p>
          <a:p>
            <a:pPr lvl="1"/>
            <a:r>
              <a:rPr lang="en-US" altLang="zh-CN" sz="2000" dirty="0" smtClean="0"/>
              <a:t>SA1#99e (08/2022): 10%</a:t>
            </a:r>
          </a:p>
          <a:p>
            <a:pPr lvl="1"/>
            <a:r>
              <a:rPr lang="en-US" altLang="zh-CN" sz="2000" dirty="0" smtClean="0"/>
              <a:t>SA1#100 (11/2022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40</a:t>
            </a:r>
            <a:r>
              <a:rPr lang="en-US" altLang="zh-CN" sz="2000" dirty="0"/>
              <a:t>%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5943425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</TotalTime>
  <Words>265</Words>
  <Application>Microsoft Office PowerPoint</Application>
  <PresentationFormat>全屏显示(4:3)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FS_Metaverse Status Update Study on Energy Efficiency as service criteria</vt:lpstr>
      <vt:lpstr>FS_EnergyServ Progress</vt:lpstr>
      <vt:lpstr>FS_EnergyServ Planning</vt:lpstr>
      <vt:lpstr>Work plan between meetings</vt:lpstr>
      <vt:lpstr>FS_EnergyServ Completion Date</vt:lpstr>
      <vt:lpstr>FS_EnergyServ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 Xiaonan 1118</cp:lastModifiedBy>
  <cp:revision>373</cp:revision>
  <cp:lastPrinted>2000-01-14T10:02:55Z</cp:lastPrinted>
  <dcterms:created xsi:type="dcterms:W3CDTF">1999-11-22T09:19:47Z</dcterms:created>
  <dcterms:modified xsi:type="dcterms:W3CDTF">2022-11-18T14:50:09Z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