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08" d="100"/>
          <a:sy n="108" d="100"/>
        </p:scale>
        <p:origin x="360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FS_Metaverse</a:t>
            </a:r>
            <a:r>
              <a:rPr lang="en-US" dirty="0" smtClean="0"/>
              <a:t>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</a:t>
            </a:r>
            <a:r>
              <a:rPr lang="en-US" dirty="0" smtClean="0">
                <a:solidFill>
                  <a:srgbClr val="FF0000"/>
                </a:solidFill>
              </a:rPr>
              <a:t>on Localized Mobile </a:t>
            </a:r>
            <a:r>
              <a:rPr lang="en-US" dirty="0" err="1" smtClean="0">
                <a:solidFill>
                  <a:srgbClr val="FF0000"/>
                </a:solidFill>
              </a:rPr>
              <a:t>Metaverse</a:t>
            </a:r>
            <a:r>
              <a:rPr lang="en-US" dirty="0" smtClean="0">
                <a:solidFill>
                  <a:srgbClr val="FF0000"/>
                </a:solidFill>
              </a:rPr>
              <a:t>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smtClean="0"/>
              <a:t>Erik Guttman</a:t>
            </a:r>
            <a:endParaRPr lang="en-US" dirty="0"/>
          </a:p>
          <a:p>
            <a:r>
              <a:rPr lang="en-US" dirty="0" smtClean="0"/>
              <a:t>Samsung</a:t>
            </a:r>
            <a:endParaRPr lang="en-US" dirty="0"/>
          </a:p>
          <a:p>
            <a:r>
              <a:rPr lang="en-US" dirty="0" err="1" smtClean="0"/>
              <a:t>FS_Metaverse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err="1" smtClean="0"/>
              <a:t>S1</a:t>
            </a:r>
            <a:r>
              <a:rPr lang="en-GB" b="1" dirty="0" smtClean="0"/>
              <a:t>-223666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0161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#100</a:t>
            </a:r>
            <a:endParaRPr lang="en-GB" sz="1200" b="1" dirty="0"/>
          </a:p>
          <a:p>
            <a:r>
              <a:rPr lang="en-GB" sz="1200" b="1" dirty="0" smtClean="0"/>
              <a:t>Toulouse, France</a:t>
            </a:r>
            <a:r>
              <a:rPr lang="en-GB" sz="1200" b="1" dirty="0" smtClean="0"/>
              <a:t>, 14-18 November </a:t>
            </a:r>
            <a:r>
              <a:rPr lang="en-GB" sz="1200" b="1" dirty="0" smtClean="0"/>
              <a:t>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FS_Metaverse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425184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At </a:t>
            </a:r>
            <a:r>
              <a:rPr lang="en-GB" sz="2000" dirty="0" err="1" smtClean="0"/>
              <a:t>SA1#100</a:t>
            </a:r>
            <a:endParaRPr lang="en-GB" sz="2000" dirty="0" smtClean="0"/>
          </a:p>
          <a:p>
            <a:pPr lvl="2">
              <a:defRPr/>
            </a:pPr>
            <a:r>
              <a:rPr lang="en-GB" sz="1000" dirty="0" err="1" smtClean="0"/>
              <a:t>S1</a:t>
            </a:r>
            <a:r>
              <a:rPr lang="en-GB" sz="1000" dirty="0" smtClean="0"/>
              <a:t>-223609 </a:t>
            </a:r>
            <a:r>
              <a:rPr lang="en-US" sz="1000" dirty="0"/>
              <a:t>22.856 </a:t>
            </a:r>
            <a:r>
              <a:rPr lang="en-US" sz="1000" dirty="0" err="1"/>
              <a:t>pCR</a:t>
            </a:r>
            <a:r>
              <a:rPr lang="en-US" sz="1000" dirty="0"/>
              <a:t>: Terminology for Mobile </a:t>
            </a:r>
            <a:r>
              <a:rPr lang="en-US" sz="1000" dirty="0" err="1"/>
              <a:t>Metaverse</a:t>
            </a:r>
            <a:r>
              <a:rPr lang="en-US" sz="1000" dirty="0"/>
              <a:t> </a:t>
            </a:r>
            <a:r>
              <a:rPr lang="en-US" sz="1000" dirty="0" smtClean="0"/>
              <a:t>Services</a:t>
            </a:r>
          </a:p>
          <a:p>
            <a:pPr lvl="2">
              <a:defRPr/>
            </a:pPr>
            <a:r>
              <a:rPr lang="en-US" sz="1000" dirty="0"/>
              <a:t>S1-223442	22.856 </a:t>
            </a:r>
            <a:r>
              <a:rPr lang="en-US" sz="1000" dirty="0" err="1"/>
              <a:t>pCR</a:t>
            </a:r>
            <a:r>
              <a:rPr lang="en-US" sz="1000" dirty="0"/>
              <a:t>: addressing </a:t>
            </a:r>
            <a:r>
              <a:rPr lang="en-US" sz="1000" dirty="0" err="1"/>
              <a:t>ENs</a:t>
            </a:r>
            <a:r>
              <a:rPr lang="en-US" sz="1000" dirty="0"/>
              <a:t> in 5.1 </a:t>
            </a:r>
            <a:endParaRPr lang="en-US" sz="1000" dirty="0" smtClean="0"/>
          </a:p>
          <a:p>
            <a:pPr lvl="2">
              <a:defRPr/>
            </a:pPr>
            <a:r>
              <a:rPr lang="en-US" sz="1000" dirty="0"/>
              <a:t>S1-223709	22.856 </a:t>
            </a:r>
            <a:r>
              <a:rPr lang="en-US" sz="1000" dirty="0" err="1"/>
              <a:t>pCR</a:t>
            </a:r>
            <a:r>
              <a:rPr lang="en-US" sz="1000" dirty="0"/>
              <a:t>: address an </a:t>
            </a:r>
            <a:r>
              <a:rPr lang="en-US" sz="1000" dirty="0" err="1"/>
              <a:t>EN</a:t>
            </a:r>
            <a:r>
              <a:rPr lang="en-US" sz="1000" dirty="0"/>
              <a:t> in 5.4 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-223611	</a:t>
            </a:r>
            <a:r>
              <a:rPr lang="en-US" sz="1000" dirty="0" err="1"/>
              <a:t>pCR</a:t>
            </a:r>
            <a:r>
              <a:rPr lang="en-US" sz="1000" dirty="0"/>
              <a:t> </a:t>
            </a:r>
            <a:r>
              <a:rPr lang="en-US" sz="1000" dirty="0" err="1"/>
              <a:t>Metaverse</a:t>
            </a:r>
            <a:r>
              <a:rPr lang="en-US" sz="1000" dirty="0"/>
              <a:t> updated use case 5.8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-223612	Pseudo-CR on updates to clause 5.3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-223613	Pseudo-CR on update the power consumption for Immersive AR Interactive Experience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-223249	Update use case on synchronized predictive avatars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-223614	Digital asset container, presentation, access and certification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-223615	Interconnection of mobile </a:t>
            </a:r>
            <a:r>
              <a:rPr lang="en-US" sz="1000" dirty="0" err="1"/>
              <a:t>metaverses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-223054	22.856 </a:t>
            </a:r>
            <a:r>
              <a:rPr lang="en-US" sz="1000" dirty="0" err="1"/>
              <a:t>pcR</a:t>
            </a:r>
            <a:r>
              <a:rPr lang="en-US" sz="1000" dirty="0"/>
              <a:t>: Digital Wallet Informative Annex</a:t>
            </a:r>
            <a:endParaRPr lang="en-US" sz="1000" dirty="0" smtClean="0"/>
          </a:p>
          <a:p>
            <a:pPr lvl="2">
              <a:defRPr/>
            </a:pPr>
            <a:r>
              <a:rPr lang="en-US" sz="1000" dirty="0"/>
              <a:t>S1-223464	22.856 </a:t>
            </a:r>
            <a:r>
              <a:rPr lang="en-US" sz="1000" dirty="0" err="1"/>
              <a:t>pCR</a:t>
            </a:r>
            <a:r>
              <a:rPr lang="en-US" sz="1000" dirty="0"/>
              <a:t>: New Use Case on IMS-based 3D Avatar Communication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 smtClean="0"/>
              <a:t>-223465</a:t>
            </a:r>
            <a:r>
              <a:rPr lang="en-US" sz="1000" dirty="0"/>
              <a:t>	use case on virtual humans in </a:t>
            </a:r>
            <a:r>
              <a:rPr lang="en-US" sz="1000" dirty="0" err="1"/>
              <a:t>metaverse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 smtClean="0"/>
              <a:t>-223617</a:t>
            </a:r>
            <a:r>
              <a:rPr lang="en-US" sz="1000" dirty="0"/>
              <a:t>	New Use Case on Access to Avatars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-223710	New use case of Work delegation to autonomous virtual alter ego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 smtClean="0"/>
              <a:t>-223677	Pseudo-CR </a:t>
            </a:r>
            <a:r>
              <a:rPr lang="en-US" sz="1000" dirty="0"/>
              <a:t>on Use case of virtual store in a </a:t>
            </a:r>
            <a:r>
              <a:rPr lang="en-US" sz="1000" dirty="0" err="1"/>
              <a:t>metaverse</a:t>
            </a:r>
            <a:r>
              <a:rPr lang="en-US" sz="1000" dirty="0"/>
              <a:t> marketplace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smtClean="0"/>
              <a:t>-223711 </a:t>
            </a:r>
            <a:r>
              <a:rPr lang="en-US" sz="1000">
                <a:solidFill>
                  <a:srgbClr val="FF0000"/>
                </a:solidFill>
              </a:rPr>
              <a:t> </a:t>
            </a:r>
            <a:r>
              <a:rPr lang="en-US" sz="1000" smtClean="0"/>
              <a:t>pCR</a:t>
            </a:r>
            <a:r>
              <a:rPr lang="en-US" sz="1000" dirty="0" smtClean="0"/>
              <a:t> </a:t>
            </a:r>
            <a:r>
              <a:rPr lang="en-US" sz="1000" dirty="0" err="1"/>
              <a:t>Metaverse</a:t>
            </a:r>
            <a:r>
              <a:rPr lang="en-US" sz="1000" dirty="0"/>
              <a:t> use case of supporting virtual meeting room of financial services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-223622	Pseudo-CR on communication power consumption analysis on mobile </a:t>
            </a:r>
            <a:r>
              <a:rPr lang="en-US" sz="1000" dirty="0" err="1"/>
              <a:t>metaverse</a:t>
            </a:r>
            <a:r>
              <a:rPr lang="en-US" sz="1000" dirty="0"/>
              <a:t> services</a:t>
            </a:r>
            <a:endParaRPr lang="en-US" sz="1000" dirty="0" smtClean="0"/>
          </a:p>
          <a:p>
            <a:pPr lvl="2">
              <a:defRPr/>
            </a:pPr>
            <a:r>
              <a:rPr lang="en-US" sz="1000" dirty="0" err="1" smtClean="0"/>
              <a:t>S1</a:t>
            </a:r>
            <a:r>
              <a:rPr lang="en-US" sz="1000" dirty="0"/>
              <a:t>-223712	Privacy-Aware Dynamic Network Exposure in Immersive Interactive Experiences</a:t>
            </a:r>
            <a:endParaRPr lang="en-GB" sz="1000" dirty="0" smtClean="0"/>
          </a:p>
          <a:p>
            <a:pPr>
              <a:defRPr/>
            </a:pPr>
            <a:r>
              <a:rPr lang="en-GB" sz="2400" dirty="0" smtClean="0"/>
              <a:t>Work/Study </a:t>
            </a:r>
            <a:r>
              <a:rPr lang="en-GB" sz="2400" dirty="0"/>
              <a:t>Item Completion: </a:t>
            </a:r>
            <a:r>
              <a:rPr lang="en-GB" sz="2400" dirty="0" smtClean="0">
                <a:solidFill>
                  <a:srgbClr val="FF66CC"/>
                </a:solidFill>
              </a:rPr>
              <a:t>40% </a:t>
            </a:r>
            <a:r>
              <a:rPr lang="en-GB" sz="2400" dirty="0" smtClean="0">
                <a:solidFill>
                  <a:srgbClr val="FF66CC"/>
                </a:solidFill>
              </a:rPr>
              <a:t>=&gt; </a:t>
            </a:r>
            <a:r>
              <a:rPr lang="en-GB" sz="2400" dirty="0" smtClean="0">
                <a:solidFill>
                  <a:srgbClr val="FF66CC"/>
                </a:solidFill>
              </a:rPr>
              <a:t>60%</a:t>
            </a:r>
            <a:endParaRPr lang="en-GB" sz="2400" dirty="0" smtClean="0">
              <a:solidFill>
                <a:srgbClr val="FF66CC"/>
              </a:solidFill>
            </a:endParaRPr>
          </a:p>
          <a:p>
            <a:pPr>
              <a:defRPr/>
            </a:pPr>
            <a:r>
              <a:rPr lang="en-GB" sz="2400" dirty="0" smtClean="0"/>
              <a:t>Controversial </a:t>
            </a:r>
            <a:r>
              <a:rPr lang="en-GB" sz="2400" dirty="0"/>
              <a:t>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FS_Metaverse</a:t>
            </a:r>
            <a:r>
              <a:rPr lang="en-US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The plan will be revisited at SA1 #</a:t>
            </a:r>
            <a:r>
              <a:rPr lang="en-GB" sz="2400" dirty="0" err="1" smtClean="0"/>
              <a:t>100ah</a:t>
            </a:r>
            <a:endParaRPr lang="en-GB" sz="2400" dirty="0"/>
          </a:p>
          <a:p>
            <a:pPr lvl="1">
              <a:defRPr/>
            </a:pPr>
            <a:r>
              <a:rPr lang="en-GB" sz="2000" dirty="0" smtClean="0">
                <a:solidFill>
                  <a:srgbClr val="0070C0"/>
                </a:solidFill>
              </a:rPr>
              <a:t>Any </a:t>
            </a:r>
            <a:r>
              <a:rPr lang="en-GB" sz="2000" dirty="0" err="1" smtClean="0">
                <a:solidFill>
                  <a:srgbClr val="0070C0"/>
                </a:solidFill>
              </a:rPr>
              <a:t>3GPP</a:t>
            </a:r>
            <a:r>
              <a:rPr lang="en-GB" sz="2000" dirty="0" smtClean="0">
                <a:solidFill>
                  <a:srgbClr val="0070C0"/>
                </a:solidFill>
              </a:rPr>
              <a:t> schedule changes will be taken into account.</a:t>
            </a:r>
            <a:endParaRPr lang="en-GB" sz="2000" dirty="0" smtClean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GB" sz="2400" dirty="0" smtClean="0"/>
              <a:t>Planning </a:t>
            </a:r>
            <a:r>
              <a:rPr lang="en-GB" sz="2400" dirty="0"/>
              <a:t>for subsequent meetings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0070C0"/>
                </a:solidFill>
              </a:rPr>
              <a:t>POST </a:t>
            </a:r>
            <a:r>
              <a:rPr lang="en-GB" sz="2000" dirty="0" err="1" smtClean="0">
                <a:solidFill>
                  <a:srgbClr val="0070C0"/>
                </a:solidFill>
              </a:rPr>
              <a:t>SA1#100</a:t>
            </a:r>
            <a:r>
              <a:rPr lang="en-GB" sz="2000" dirty="0" smtClean="0">
                <a:solidFill>
                  <a:srgbClr val="0070C0"/>
                </a:solidFill>
              </a:rPr>
              <a:t> </a:t>
            </a:r>
            <a:r>
              <a:rPr lang="en-GB" sz="2000" dirty="0" smtClean="0">
                <a:solidFill>
                  <a:srgbClr val="0070C0"/>
                </a:solidFill>
              </a:rPr>
              <a:t>(Nov 2022</a:t>
            </a:r>
            <a:r>
              <a:rPr lang="en-GB" sz="2000" dirty="0" smtClean="0">
                <a:solidFill>
                  <a:srgbClr val="0070C0"/>
                </a:solidFill>
              </a:rPr>
              <a:t>):</a:t>
            </a:r>
            <a:endParaRPr lang="en-GB" sz="2000" dirty="0" smtClean="0">
              <a:solidFill>
                <a:srgbClr val="0070C0"/>
              </a:solidFill>
            </a:endParaRPr>
          </a:p>
          <a:p>
            <a:pPr lvl="2">
              <a:defRPr/>
            </a:pPr>
            <a:r>
              <a:rPr lang="en-GB" sz="1800" dirty="0" smtClean="0">
                <a:solidFill>
                  <a:srgbClr val="0070C0"/>
                </a:solidFill>
              </a:rPr>
              <a:t>Rapporteur will provide a </a:t>
            </a:r>
            <a:r>
              <a:rPr lang="en-GB" sz="1800" dirty="0" err="1" smtClean="0">
                <a:solidFill>
                  <a:srgbClr val="0070C0"/>
                </a:solidFill>
              </a:rPr>
              <a:t>pCR</a:t>
            </a:r>
            <a:r>
              <a:rPr lang="en-GB" sz="1800" dirty="0" smtClean="0">
                <a:solidFill>
                  <a:srgbClr val="0070C0"/>
                </a:solidFill>
              </a:rPr>
              <a:t> with changes to </a:t>
            </a:r>
            <a:r>
              <a:rPr lang="en-GB" sz="1800" dirty="0" smtClean="0">
                <a:solidFill>
                  <a:srgbClr val="0070C0"/>
                </a:solidFill>
              </a:rPr>
              <a:t>revised terminology for off-line discussion</a:t>
            </a:r>
            <a:endParaRPr lang="en-GB" sz="1800" dirty="0">
              <a:solidFill>
                <a:srgbClr val="0070C0"/>
              </a:solidFill>
            </a:endParaRPr>
          </a:p>
          <a:p>
            <a:pPr lvl="2">
              <a:defRPr/>
            </a:pPr>
            <a:r>
              <a:rPr lang="en-GB" sz="1800" dirty="0" smtClean="0">
                <a:solidFill>
                  <a:srgbClr val="0070C0"/>
                </a:solidFill>
              </a:rPr>
              <a:t>It is recommended that submissions to 22.856 for SA1 </a:t>
            </a:r>
            <a:r>
              <a:rPr lang="en-GB" sz="1800" dirty="0" err="1" smtClean="0">
                <a:solidFill>
                  <a:srgbClr val="0070C0"/>
                </a:solidFill>
              </a:rPr>
              <a:t>100ah</a:t>
            </a:r>
            <a:r>
              <a:rPr lang="en-GB" sz="1800" dirty="0" smtClean="0">
                <a:solidFill>
                  <a:srgbClr val="0070C0"/>
                </a:solidFill>
              </a:rPr>
              <a:t> align with this ‘terminology alignment </a:t>
            </a:r>
            <a:r>
              <a:rPr lang="en-GB" sz="1800" dirty="0" err="1" smtClean="0">
                <a:solidFill>
                  <a:srgbClr val="0070C0"/>
                </a:solidFill>
              </a:rPr>
              <a:t>pCR</a:t>
            </a:r>
            <a:r>
              <a:rPr lang="en-GB" sz="1800" dirty="0" smtClean="0">
                <a:solidFill>
                  <a:srgbClr val="0070C0"/>
                </a:solidFill>
              </a:rPr>
              <a:t>’</a:t>
            </a:r>
            <a:endParaRPr lang="en-GB" sz="1800" dirty="0">
              <a:solidFill>
                <a:srgbClr val="0070C0"/>
              </a:solidFill>
            </a:endParaRPr>
          </a:p>
          <a:p>
            <a:pPr lvl="1">
              <a:defRPr/>
            </a:pPr>
            <a:r>
              <a:rPr lang="en-GB" sz="2000" dirty="0" smtClean="0"/>
              <a:t>SA1#100ah (Jan 2023): 80%</a:t>
            </a:r>
          </a:p>
          <a:p>
            <a:pPr lvl="2">
              <a:defRPr/>
            </a:pPr>
            <a:r>
              <a:rPr lang="en-GB" sz="1800" dirty="0" smtClean="0"/>
              <a:t>Improvements to </a:t>
            </a:r>
            <a:r>
              <a:rPr lang="en-GB" sz="1800" dirty="0" smtClean="0"/>
              <a:t>use cases and potential requirements</a:t>
            </a:r>
          </a:p>
          <a:p>
            <a:pPr lvl="2">
              <a:defRPr/>
            </a:pPr>
            <a:r>
              <a:rPr lang="en-GB" sz="1800" dirty="0" smtClean="0"/>
              <a:t>Initial input for requirements consolidation</a:t>
            </a:r>
            <a:r>
              <a:rPr lang="en-GB" sz="1800" dirty="0" smtClean="0"/>
              <a:t>.</a:t>
            </a:r>
          </a:p>
          <a:p>
            <a:pPr lvl="1">
              <a:defRPr/>
            </a:pPr>
            <a:r>
              <a:rPr lang="en-GB" sz="2000" dirty="0" smtClean="0"/>
              <a:t>SA1#101 (Feb 2023): 100%</a:t>
            </a:r>
          </a:p>
          <a:p>
            <a:pPr lvl="2">
              <a:defRPr/>
            </a:pPr>
            <a:r>
              <a:rPr lang="en-GB" sz="1800" dirty="0"/>
              <a:t>Updated use cases and potential requirements</a:t>
            </a:r>
          </a:p>
          <a:p>
            <a:pPr lvl="2">
              <a:defRPr/>
            </a:pPr>
            <a:r>
              <a:rPr lang="en-GB" sz="1800" dirty="0"/>
              <a:t>Complete consolidation and conclusions</a:t>
            </a:r>
          </a:p>
          <a:p>
            <a:pPr lvl="2">
              <a:defRPr/>
            </a:pPr>
            <a:r>
              <a:rPr lang="en-GB" sz="1800" dirty="0"/>
              <a:t>Final </a:t>
            </a:r>
            <a:r>
              <a:rPr lang="en-GB" sz="1800" dirty="0" err="1"/>
              <a:t>TR</a:t>
            </a:r>
            <a:r>
              <a:rPr lang="en-GB" sz="1800" dirty="0"/>
              <a:t> </a:t>
            </a:r>
            <a:r>
              <a:rPr lang="en-GB" sz="1800" dirty="0" smtClean="0"/>
              <a:t>clean-up </a:t>
            </a:r>
            <a:endParaRPr lang="en-GB" sz="18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</a:t>
            </a:r>
            <a:r>
              <a:rPr lang="en-GB" dirty="0" smtClean="0"/>
              <a:t>. is encouraged</a:t>
            </a:r>
            <a:endParaRPr lang="en-GB" dirty="0"/>
          </a:p>
          <a:p>
            <a:pPr lvl="1">
              <a:defRPr/>
            </a:pPr>
            <a:r>
              <a:rPr lang="en-GB" dirty="0"/>
              <a:t>Before </a:t>
            </a:r>
            <a:r>
              <a:rPr lang="en-GB" dirty="0" smtClean="0"/>
              <a:t>SA1 </a:t>
            </a:r>
            <a:r>
              <a:rPr lang="en-GB" dirty="0" smtClean="0"/>
              <a:t>100 ah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The agreed terminology (in SA1 #100) will be proposed in a draft </a:t>
            </a:r>
            <a:r>
              <a:rPr lang="en-GB" dirty="0" err="1" smtClean="0"/>
              <a:t>pCR</a:t>
            </a:r>
            <a:r>
              <a:rPr lang="en-GB" dirty="0"/>
              <a:t> </a:t>
            </a:r>
            <a:r>
              <a:rPr lang="en-GB" dirty="0" smtClean="0"/>
              <a:t>applying the terminology to all of </a:t>
            </a:r>
            <a:r>
              <a:rPr lang="en-GB" dirty="0" err="1" smtClean="0"/>
              <a:t>TR</a:t>
            </a:r>
            <a:r>
              <a:rPr lang="en-GB" dirty="0" smtClean="0"/>
              <a:t> 22.856 </a:t>
            </a:r>
            <a:r>
              <a:rPr lang="en-GB" dirty="0" err="1" smtClean="0"/>
              <a:t>v050</a:t>
            </a:r>
            <a:r>
              <a:rPr lang="en-GB" dirty="0"/>
              <a:t>.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Discussion may arise regarding rapporteur recommendations.</a:t>
            </a:r>
          </a:p>
          <a:p>
            <a:pPr lvl="2">
              <a:defRPr/>
            </a:pPr>
            <a:r>
              <a:rPr lang="en-GB" dirty="0" smtClean="0"/>
              <a:t>Submissions to SA1 #</a:t>
            </a:r>
            <a:r>
              <a:rPr lang="en-GB" dirty="0" err="1" smtClean="0"/>
              <a:t>100ah</a:t>
            </a:r>
            <a:r>
              <a:rPr lang="en-GB" dirty="0" smtClean="0"/>
              <a:t> should use the </a:t>
            </a:r>
            <a:r>
              <a:rPr lang="en-GB" dirty="0" err="1" smtClean="0"/>
              <a:t>pCR</a:t>
            </a:r>
            <a:r>
              <a:rPr lang="en-GB" dirty="0" smtClean="0"/>
              <a:t> with new terminology as a basis to avoid </a:t>
            </a:r>
            <a:r>
              <a:rPr lang="en-GB" dirty="0" smtClean="0"/>
              <a:t>requiring alignment work at the e-meeting.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 err="1" smtClean="0"/>
              <a:t>FS_Metaverse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SA#99 (03/2023)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FS_Metaverse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</a:t>
            </a:r>
            <a:r>
              <a:rPr lang="en-GB" sz="2400" dirty="0" smtClean="0"/>
              <a:t>Study Item was agreed </a:t>
            </a:r>
            <a:r>
              <a:rPr lang="en-GB" sz="2400" dirty="0"/>
              <a:t>at </a:t>
            </a:r>
            <a:r>
              <a:rPr lang="en-GB" sz="2400" dirty="0" smtClean="0"/>
              <a:t>SA1#97e</a:t>
            </a:r>
          </a:p>
          <a:p>
            <a:pPr lvl="1"/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SP-220353</a:t>
            </a:r>
            <a:endParaRPr lang="en-GB" sz="2000" dirty="0"/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SA1#96e – SID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S1-214247 was noted</a:t>
            </a:r>
          </a:p>
          <a:p>
            <a:pPr lvl="1">
              <a:defRPr/>
            </a:pPr>
            <a:r>
              <a:rPr lang="en-GB" sz="2000" dirty="0" smtClean="0"/>
              <a:t>SA1#97e – SID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S1-220195 was agreed</a:t>
            </a:r>
          </a:p>
          <a:p>
            <a:pPr lvl="1">
              <a:defRPr/>
            </a:pPr>
            <a:r>
              <a:rPr lang="en-GB" sz="2000" dirty="0" smtClean="0"/>
              <a:t>SA1#98e – </a:t>
            </a:r>
            <a:r>
              <a:rPr lang="en-GB" sz="2000" dirty="0" err="1" smtClean="0"/>
              <a:t>TR</a:t>
            </a:r>
            <a:r>
              <a:rPr lang="en-GB" sz="2000" dirty="0"/>
              <a:t> </a:t>
            </a:r>
            <a:r>
              <a:rPr lang="en-GB" sz="2000" dirty="0" smtClean="0"/>
              <a:t>skeleton and 5 </a:t>
            </a:r>
            <a:r>
              <a:rPr lang="en-GB" sz="2000" dirty="0" err="1" smtClean="0"/>
              <a:t>pCRs</a:t>
            </a:r>
            <a:r>
              <a:rPr lang="en-GB" sz="2000" dirty="0" smtClean="0"/>
              <a:t> were agreed</a:t>
            </a:r>
          </a:p>
          <a:p>
            <a:pPr lvl="1">
              <a:defRPr/>
            </a:pPr>
            <a:r>
              <a:rPr lang="en-GB" sz="2000" dirty="0" err="1" smtClean="0"/>
              <a:t>SA1#99e</a:t>
            </a:r>
            <a:r>
              <a:rPr lang="en-GB" sz="2000" dirty="0" smtClean="0"/>
              <a:t> – 12 </a:t>
            </a:r>
            <a:r>
              <a:rPr lang="en-GB" sz="2000" dirty="0" err="1" smtClean="0"/>
              <a:t>pCRs</a:t>
            </a:r>
            <a:r>
              <a:rPr lang="en-GB" sz="2000" dirty="0" smtClean="0"/>
              <a:t> were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 err="1" smtClean="0"/>
              <a:t>SA1#100</a:t>
            </a:r>
            <a:r>
              <a:rPr lang="en-GB" sz="2000" dirty="0"/>
              <a:t> – </a:t>
            </a:r>
            <a:r>
              <a:rPr lang="en-GB" sz="2000" dirty="0" smtClean="0"/>
              <a:t>18 </a:t>
            </a:r>
            <a:r>
              <a:rPr lang="en-GB" sz="2000" dirty="0" err="1" smtClean="0"/>
              <a:t>pCRs</a:t>
            </a:r>
            <a:r>
              <a:rPr lang="en-GB" sz="2000" dirty="0" smtClean="0"/>
              <a:t> were agreed</a:t>
            </a:r>
            <a:endParaRPr lang="en-GB" sz="2000" dirty="0" smtClean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508</Words>
  <Application>Microsoft Office PowerPoint</Application>
  <PresentationFormat>On-screen Show (4:3)</PresentationFormat>
  <Paragraphs>80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FS_Metaverse Status Update Study on Localized Mobile Metaverse Services</vt:lpstr>
      <vt:lpstr>FS_Metaverse Progress</vt:lpstr>
      <vt:lpstr>FS_Metaverse Planning</vt:lpstr>
      <vt:lpstr>Work plan between meetings</vt:lpstr>
      <vt:lpstr>FS_Metaverse Completion Date</vt:lpstr>
      <vt:lpstr>FS_Metaverse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S1-223709</cp:lastModifiedBy>
  <cp:revision>369</cp:revision>
  <cp:lastPrinted>2000-01-14T10:02:55Z</cp:lastPrinted>
  <dcterms:created xsi:type="dcterms:W3CDTF">1999-11-22T09:19:47Z</dcterms:created>
  <dcterms:modified xsi:type="dcterms:W3CDTF">2022-11-18T14:01:43Z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