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71" r:id="rId3"/>
    <p:sldId id="273" r:id="rId4"/>
    <p:sldId id="272" r:id="rId5"/>
    <p:sldId id="269" r:id="rId6"/>
    <p:sldId id="270" r:id="rId7"/>
    <p:sldId id="261" r:id="rId8"/>
    <p:sldId id="268" r:id="rId9"/>
    <p:sldId id="264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weijie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003399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8" d="100"/>
          <a:sy n="68" d="100"/>
        </p:scale>
        <p:origin x="1204" y="4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9741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9770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2163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1567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4791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6323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E:\TSGS1_100_Toulouse\docs\S1-223207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E:\TSGS1_100_Toulouse\_Drafting\docs\S1-223321.zip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</a:t>
            </a:r>
            <a:r>
              <a:rPr lang="en-GB" altLang="zh-CN" dirty="0" err="1"/>
              <a:t>AmbientIoT</a:t>
            </a:r>
            <a:r>
              <a:rPr lang="en-US" dirty="0"/>
              <a:t> Status Update</a:t>
            </a:r>
            <a:br>
              <a:rPr lang="en-US" dirty="0"/>
            </a:br>
            <a:r>
              <a:rPr lang="en-GB" altLang="zh-CN" dirty="0">
                <a:solidFill>
                  <a:srgbClr val="FF0000"/>
                </a:solidFill>
              </a:rPr>
              <a:t>Study on Ambient power-enabled Internet of Things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dirty="0" err="1"/>
              <a:t>Weijie</a:t>
            </a:r>
            <a:r>
              <a:rPr lang="en-US" dirty="0"/>
              <a:t> Xu</a:t>
            </a:r>
          </a:p>
          <a:p>
            <a:r>
              <a:rPr lang="en-US" dirty="0"/>
              <a:t>OPPO</a:t>
            </a:r>
          </a:p>
          <a:p>
            <a:r>
              <a:rPr lang="en-US" dirty="0" err="1"/>
              <a:t>FS_AmbientIoT</a:t>
            </a:r>
            <a:r>
              <a:rPr lang="en-US" dirty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S1-22</a:t>
            </a:r>
            <a:r>
              <a:rPr lang="en-US" altLang="zh-CN" b="1" dirty="0"/>
              <a:t>3665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611560" y="5928660"/>
            <a:ext cx="8206680" cy="82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zh-CN" sz="2400" b="1" dirty="0"/>
              <a:t>3GPP TSG SA WG 1 Meeting #100	</a:t>
            </a:r>
            <a:endParaRPr lang="zh-CN" altLang="zh-CN" sz="2400" b="1" dirty="0"/>
          </a:p>
          <a:p>
            <a:r>
              <a:rPr lang="en-GB" altLang="zh-CN" sz="2400" b="1" dirty="0"/>
              <a:t>Toulouse, France, 14 – 18 November 2022</a:t>
            </a:r>
            <a:endParaRPr lang="en-GB" sz="105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262112" y="-131810"/>
            <a:ext cx="6910387" cy="782637"/>
          </a:xfrm>
        </p:spPr>
        <p:txBody>
          <a:bodyPr/>
          <a:lstStyle/>
          <a:p>
            <a:r>
              <a:rPr lang="en-GB" sz="3200" dirty="0"/>
              <a:t>FS_</a:t>
            </a:r>
            <a:r>
              <a:rPr lang="en-GB" altLang="zh-CN" sz="3200" dirty="0"/>
              <a:t> </a:t>
            </a:r>
            <a:r>
              <a:rPr lang="en-GB" altLang="zh-CN" sz="3200" dirty="0" err="1"/>
              <a:t>AmbientIoT</a:t>
            </a:r>
            <a:r>
              <a:rPr lang="en-GB" sz="3200" dirty="0"/>
              <a:t> Progress</a:t>
            </a:r>
            <a:r>
              <a:rPr lang="zh-CN" altLang="en-US" sz="3200" dirty="0"/>
              <a:t>（</a:t>
            </a:r>
            <a:r>
              <a:rPr lang="en-US" altLang="zh-CN" sz="3200" dirty="0"/>
              <a:t>1</a:t>
            </a:r>
            <a:r>
              <a:rPr lang="zh-CN" altLang="en-US" sz="3200" dirty="0"/>
              <a:t>）</a:t>
            </a:r>
            <a:endParaRPr lang="en-GB" sz="3200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2208" y="548680"/>
            <a:ext cx="8353425" cy="5184998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Progress made at this meeting(1)</a:t>
            </a:r>
          </a:p>
          <a:p>
            <a:pPr lvl="1">
              <a:defRPr/>
            </a:pPr>
            <a:r>
              <a:rPr lang="en-GB" sz="2000" dirty="0"/>
              <a:t>At SA1#100e</a:t>
            </a:r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r>
              <a:rPr lang="en-GB" sz="1000" dirty="0"/>
              <a:t>	</a:t>
            </a:r>
            <a:endParaRPr lang="en-GB" dirty="0"/>
          </a:p>
          <a:p>
            <a:pPr>
              <a:defRPr/>
            </a:pPr>
            <a:endParaRPr lang="en-GB" sz="2400" dirty="0"/>
          </a:p>
          <a:p>
            <a:pPr>
              <a:defRPr/>
            </a:pPr>
            <a:endParaRPr lang="en-GB" sz="2400" dirty="0"/>
          </a:p>
          <a:p>
            <a:pPr>
              <a:defRPr/>
            </a:pPr>
            <a:endParaRPr lang="en-GB" sz="2400" dirty="0"/>
          </a:p>
          <a:p>
            <a:pPr>
              <a:defRPr/>
            </a:pPr>
            <a:endParaRPr lang="en-GB" sz="2400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6AC6133A-F668-49B5-8E14-A999713BF4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3634568"/>
              </p:ext>
            </p:extLst>
          </p:nvPr>
        </p:nvGraphicFramePr>
        <p:xfrm>
          <a:off x="467544" y="1334434"/>
          <a:ext cx="8208912" cy="55585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6184">
                  <a:extLst>
                    <a:ext uri="{9D8B030D-6E8A-4147-A177-3AD203B41FA5}">
                      <a16:colId xmlns:a16="http://schemas.microsoft.com/office/drawing/2014/main" val="2231343530"/>
                    </a:ext>
                  </a:extLst>
                </a:gridCol>
                <a:gridCol w="6552728">
                  <a:extLst>
                    <a:ext uri="{9D8B030D-6E8A-4147-A177-3AD203B41FA5}">
                      <a16:colId xmlns:a16="http://schemas.microsoft.com/office/drawing/2014/main" val="2313362351"/>
                    </a:ext>
                  </a:extLst>
                </a:gridCol>
              </a:tblGrid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S1-223207</a:t>
                      </a: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Clean up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FS_Ambient</a:t>
                      </a: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IoT TR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9541962"/>
                  </a:ext>
                </a:extLst>
              </a:tr>
              <a:tr h="347105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S1-223321</a:t>
                      </a: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Pseudo-CR on definition and scope for Ambient IoT 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158864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S1-223698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Pseudo-CR on Ambient power and energy storage for Ambient IoT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6593489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S1-223699 TR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Discussion on remaining issue on KPI table template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2930373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S1-223166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Pseudo-CR to update the KPI tables in TR 22840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8908960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S1-223545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to remove editor’s notes in clause 5.11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589624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S1-223546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to remove editor’s notes in clause 5.2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9754869"/>
                  </a:ext>
                </a:extLst>
              </a:tr>
              <a:tr h="337252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S1-223356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to Clause 5.8 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5458806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S1-223357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to Clause 5.7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7022930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S1-223360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KPI update for Ambient IoT in personal belongings finding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7291718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S1-223361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Pseudo-CR on updates to clause 5.14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947701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S1-223480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update service requirements for use case: Ambient IoT for Base Station Machine Room Environmental Supervision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5328143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S1-223481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Update service requirements for use case-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Ambient_IoT</a:t>
                      </a: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for automated warehousing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5276800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S1-223363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to Use case on LCS of Ambient IoT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7132152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S1-223364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to Use case on Ranging of Ambient IoT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5471252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S1-223583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Pseudo-CR to remove editor’s notes in clause 5.6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5827187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S1-223556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of KPI values in traffic scenario 6.1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1551814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S1-223582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to traffic scenario 6_2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3852773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S1-223235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Update to Device Activation and Deactivation use case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42714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S1-223571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use case: Fresh Food Supply Chain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26471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697207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262112" y="-131810"/>
            <a:ext cx="6910387" cy="782637"/>
          </a:xfrm>
        </p:spPr>
        <p:txBody>
          <a:bodyPr/>
          <a:lstStyle/>
          <a:p>
            <a:r>
              <a:rPr lang="en-GB" sz="3200" dirty="0"/>
              <a:t>FS_</a:t>
            </a:r>
            <a:r>
              <a:rPr lang="en-GB" altLang="zh-CN" sz="3200" dirty="0"/>
              <a:t> </a:t>
            </a:r>
            <a:r>
              <a:rPr lang="en-GB" altLang="zh-CN" sz="3200" dirty="0" err="1"/>
              <a:t>AmbientIoT</a:t>
            </a:r>
            <a:r>
              <a:rPr lang="en-GB" sz="3200" dirty="0"/>
              <a:t> Progress</a:t>
            </a:r>
            <a:r>
              <a:rPr lang="zh-CN" altLang="en-US" sz="3200" dirty="0"/>
              <a:t>（</a:t>
            </a:r>
            <a:r>
              <a:rPr lang="en-US" altLang="zh-CN" sz="3200" dirty="0"/>
              <a:t>2</a:t>
            </a:r>
            <a:r>
              <a:rPr lang="zh-CN" altLang="en-US" sz="3200" dirty="0"/>
              <a:t>）</a:t>
            </a:r>
            <a:endParaRPr lang="en-GB" sz="3200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2208" y="548680"/>
            <a:ext cx="8353425" cy="5184998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Progress made at this meeting(2)</a:t>
            </a:r>
          </a:p>
          <a:p>
            <a:pPr lvl="1">
              <a:defRPr/>
            </a:pPr>
            <a:r>
              <a:rPr lang="en-GB" sz="2000" dirty="0"/>
              <a:t>At SA1#100e</a:t>
            </a:r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r>
              <a:rPr lang="en-GB" sz="1000" dirty="0"/>
              <a:t>	</a:t>
            </a:r>
            <a:endParaRPr lang="en-GB" dirty="0"/>
          </a:p>
          <a:p>
            <a:pPr>
              <a:defRPr/>
            </a:pPr>
            <a:endParaRPr lang="en-GB" sz="2400" dirty="0"/>
          </a:p>
          <a:p>
            <a:pPr>
              <a:defRPr/>
            </a:pPr>
            <a:endParaRPr lang="en-GB" sz="2400" dirty="0"/>
          </a:p>
          <a:p>
            <a:pPr>
              <a:defRPr/>
            </a:pPr>
            <a:endParaRPr lang="en-GB" sz="2400" dirty="0"/>
          </a:p>
          <a:p>
            <a:pPr>
              <a:defRPr/>
            </a:pPr>
            <a:endParaRPr lang="en-GB" sz="2400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6AC6133A-F668-49B5-8E14-A999713BF4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2171685"/>
              </p:ext>
            </p:extLst>
          </p:nvPr>
        </p:nvGraphicFramePr>
        <p:xfrm>
          <a:off x="467544" y="1334434"/>
          <a:ext cx="8208912" cy="37288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6184">
                  <a:extLst>
                    <a:ext uri="{9D8B030D-6E8A-4147-A177-3AD203B41FA5}">
                      <a16:colId xmlns:a16="http://schemas.microsoft.com/office/drawing/2014/main" val="2231343530"/>
                    </a:ext>
                  </a:extLst>
                </a:gridCol>
                <a:gridCol w="6552728">
                  <a:extLst>
                    <a:ext uri="{9D8B030D-6E8A-4147-A177-3AD203B41FA5}">
                      <a16:colId xmlns:a16="http://schemas.microsoft.com/office/drawing/2014/main" val="2313362351"/>
                    </a:ext>
                  </a:extLst>
                </a:gridCol>
              </a:tblGrid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S1-223700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 case on Applications requiring Fault-tolerant and Time bound Reliable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ambientIoT</a:t>
                      </a: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communication.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9541962"/>
                  </a:ext>
                </a:extLst>
              </a:tr>
              <a:tr h="347105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S1-223573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use case: Ambient IoT in Smart Agriculture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158864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S1-223562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 Case on Ambient IoT for Museum Guide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6593489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S1-223702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 case-grazing dairy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farm_was</a:t>
                      </a: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S1-222185_pCR-22840-Ambient_IoT in smart livestock farming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2930373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S1-223703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smart pig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farm_was</a:t>
                      </a: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S1-222185_pCR-22840-Ambient_IoT in smart livestock farming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8908960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S1-223704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 case smart monitoring of manhole cover using Ambient IoT 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589624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S1-223705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Use case smart bridge health monitoring using Ambient IoT 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9754869"/>
                  </a:ext>
                </a:extLst>
              </a:tr>
              <a:tr h="337252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S1-223706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Use case on end-to-end logistics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5458806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S1-223707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Use case on pressure powered switch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7022930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S1-223708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Annex for considerations when choosing harvesting source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7291718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S1-223229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Pseudo-CR on Annex A: Ambient IoT availability scenarios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947701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S1-223737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Cover sheet of the TR22.840 for information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5328143"/>
                  </a:ext>
                </a:extLst>
              </a:tr>
              <a:tr h="261777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S1-223508 </a:t>
                      </a:r>
                      <a:r>
                        <a:rPr lang="en-GB" altLang="zh-CN" sz="1100" b="1" u="none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pCR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100" b="1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 22.840v0.3.0 Study on Ambient power-enabled Internet of Things</a:t>
                      </a:r>
                      <a:endParaRPr lang="zh-CN" altLang="en-US" sz="1100" b="1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52768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947339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133797" y="188640"/>
            <a:ext cx="6910387" cy="782637"/>
          </a:xfrm>
        </p:spPr>
        <p:txBody>
          <a:bodyPr/>
          <a:lstStyle/>
          <a:p>
            <a:r>
              <a:rPr lang="en-GB" sz="3200" dirty="0"/>
              <a:t>FS_</a:t>
            </a:r>
            <a:r>
              <a:rPr lang="en-GB" altLang="zh-CN" sz="3200" dirty="0"/>
              <a:t> </a:t>
            </a:r>
            <a:r>
              <a:rPr lang="en-GB" altLang="zh-CN" sz="3200" dirty="0" err="1"/>
              <a:t>AmbientIoT</a:t>
            </a:r>
            <a:r>
              <a:rPr lang="en-GB" sz="3200" dirty="0"/>
              <a:t> Progress</a:t>
            </a:r>
            <a:r>
              <a:rPr lang="zh-CN" altLang="en-US" sz="3200" dirty="0"/>
              <a:t>（</a:t>
            </a:r>
            <a:r>
              <a:rPr lang="en-US" altLang="zh-CN" sz="3200" dirty="0"/>
              <a:t>2</a:t>
            </a:r>
            <a:r>
              <a:rPr lang="zh-CN" altLang="en-US" sz="3200" dirty="0"/>
              <a:t>）</a:t>
            </a:r>
            <a:endParaRPr lang="en-GB" sz="3200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2208" y="404664"/>
            <a:ext cx="8353425" cy="5329014"/>
          </a:xfrm>
        </p:spPr>
        <p:txBody>
          <a:bodyPr/>
          <a:lstStyle/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 lvl="2">
              <a:defRPr/>
            </a:pPr>
            <a:endParaRPr lang="en-GB" sz="1000" dirty="0"/>
          </a:p>
          <a:p>
            <a:pPr>
              <a:defRPr/>
            </a:pPr>
            <a:r>
              <a:rPr lang="en-GB" sz="2400" dirty="0"/>
              <a:t>Work/Study Item Completion: </a:t>
            </a:r>
            <a:r>
              <a:rPr lang="en-US" sz="2400" dirty="0">
                <a:solidFill>
                  <a:srgbClr val="FF66CC"/>
                </a:solidFill>
              </a:rPr>
              <a:t>65</a:t>
            </a:r>
            <a:r>
              <a:rPr lang="en-GB" sz="2400" dirty="0">
                <a:solidFill>
                  <a:srgbClr val="FF66CC"/>
                </a:solidFill>
              </a:rPr>
              <a:t>%</a:t>
            </a:r>
          </a:p>
          <a:p>
            <a:pPr>
              <a:defRPr/>
            </a:pPr>
            <a:r>
              <a:rPr lang="en-GB" sz="2400" dirty="0"/>
              <a:t>Controversial issues</a:t>
            </a:r>
          </a:p>
          <a:p>
            <a:pPr lvl="1">
              <a:defRPr/>
            </a:pPr>
            <a:r>
              <a:rPr lang="en-US" sz="2000" dirty="0"/>
              <a:t>None</a:t>
            </a:r>
            <a:endParaRPr lang="en-GB" altLang="zh-CN" sz="2000" dirty="0"/>
          </a:p>
          <a:p>
            <a:pPr lvl="1"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63503179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</a:t>
            </a:r>
            <a:r>
              <a:rPr lang="en-GB" altLang="zh-CN" dirty="0" err="1"/>
              <a:t>AmbientIoT</a:t>
            </a:r>
            <a:r>
              <a:rPr lang="en-US" dirty="0"/>
              <a:t>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SA1#1</a:t>
            </a:r>
            <a:r>
              <a:rPr lang="en-GB" baseline="30000" dirty="0"/>
              <a:t>st</a:t>
            </a:r>
            <a:r>
              <a:rPr lang="en-GB" dirty="0"/>
              <a:t> Ad-hoc 2023 (Jan 2023): 80%</a:t>
            </a:r>
          </a:p>
          <a:p>
            <a:pPr lvl="2">
              <a:defRPr/>
            </a:pPr>
            <a:r>
              <a:rPr lang="en-GB" dirty="0"/>
              <a:t>Final work on use cases and potential requirements</a:t>
            </a:r>
          </a:p>
          <a:p>
            <a:pPr lvl="2">
              <a:defRPr/>
            </a:pPr>
            <a:r>
              <a:rPr lang="en-GB" altLang="zh-CN" dirty="0"/>
              <a:t>Focus on consolidation  and conclusions</a:t>
            </a:r>
          </a:p>
          <a:p>
            <a:pPr lvl="2">
              <a:defRPr/>
            </a:pPr>
            <a:r>
              <a:rPr lang="en-GB" dirty="0"/>
              <a:t>Further TR clean-up </a:t>
            </a:r>
          </a:p>
          <a:p>
            <a:pPr lvl="2">
              <a:defRPr/>
            </a:pPr>
            <a:r>
              <a:rPr lang="en-GB" altLang="zh-CN" dirty="0"/>
              <a:t>Remove remaining FFS</a:t>
            </a:r>
          </a:p>
          <a:p>
            <a:pPr lvl="1">
              <a:defRPr/>
            </a:pPr>
            <a:r>
              <a:rPr lang="en-GB" altLang="zh-CN" dirty="0"/>
              <a:t>SA1#101 (Feb 2023): 95% </a:t>
            </a:r>
          </a:p>
          <a:p>
            <a:pPr lvl="2">
              <a:defRPr/>
            </a:pPr>
            <a:r>
              <a:rPr lang="en-GB" altLang="zh-CN" dirty="0"/>
              <a:t>Remove remaining FFS</a:t>
            </a:r>
          </a:p>
          <a:p>
            <a:pPr lvl="2">
              <a:defRPr/>
            </a:pPr>
            <a:r>
              <a:rPr lang="en-GB" altLang="zh-CN" dirty="0"/>
              <a:t>Complete consolidation(requirements and KPIs) and conclusions</a:t>
            </a:r>
          </a:p>
          <a:p>
            <a:pPr lvl="2">
              <a:defRPr/>
            </a:pPr>
            <a:r>
              <a:rPr lang="en-GB" altLang="zh-CN" dirty="0"/>
              <a:t>TR clean-up </a:t>
            </a:r>
          </a:p>
          <a:p>
            <a:pPr lvl="2">
              <a:defRPr/>
            </a:pPr>
            <a:r>
              <a:rPr lang="en-GB" altLang="zh-CN" dirty="0"/>
              <a:t>Agree on the WID</a:t>
            </a:r>
          </a:p>
          <a:p>
            <a:pPr lvl="2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45567711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4558" y="980728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coordination </a:t>
            </a:r>
          </a:p>
          <a:p>
            <a:pPr lvl="1">
              <a:defRPr/>
            </a:pPr>
            <a:r>
              <a:rPr lang="en-GB" sz="2000" dirty="0"/>
              <a:t>Coordination among interested/contributing companies, about potential requirements, consolidation and conclusion etc.</a:t>
            </a:r>
          </a:p>
          <a:p>
            <a:pPr lvl="1">
              <a:defRPr/>
            </a:pPr>
            <a:r>
              <a:rPr lang="en-GB" dirty="0"/>
              <a:t>Before 1</a:t>
            </a:r>
            <a:r>
              <a:rPr lang="en-GB" baseline="30000" dirty="0"/>
              <a:t>st</a:t>
            </a:r>
            <a:r>
              <a:rPr lang="en-GB" dirty="0"/>
              <a:t> Ad-hoc(e) 2023</a:t>
            </a:r>
          </a:p>
          <a:p>
            <a:pPr lvl="2">
              <a:defRPr/>
            </a:pPr>
            <a:r>
              <a:rPr lang="en-GB" dirty="0"/>
              <a:t>2 [~2 hour] calls proposed, to be moderated by the rapporteur/Chair</a:t>
            </a:r>
          </a:p>
          <a:p>
            <a:pPr lvl="2">
              <a:defRPr/>
            </a:pPr>
            <a:r>
              <a:rPr lang="en-GB" dirty="0"/>
              <a:t>Proposed agenda</a:t>
            </a:r>
          </a:p>
          <a:p>
            <a:pPr lvl="3">
              <a:defRPr/>
            </a:pPr>
            <a:r>
              <a:rPr lang="en-GB" dirty="0"/>
              <a:t>Consolidation of function requirements</a:t>
            </a:r>
          </a:p>
          <a:p>
            <a:pPr lvl="3">
              <a:defRPr/>
            </a:pPr>
            <a:r>
              <a:rPr lang="en-US" altLang="zh-CN" dirty="0"/>
              <a:t>Consolidation of KPI</a:t>
            </a:r>
            <a:r>
              <a:rPr lang="en-GB" dirty="0"/>
              <a:t>.</a:t>
            </a:r>
          </a:p>
          <a:p>
            <a:pPr lvl="2">
              <a:defRPr/>
            </a:pPr>
            <a:r>
              <a:rPr lang="en-GB" dirty="0"/>
              <a:t>Proposed times [exact dates TBD, doodle to follow]:</a:t>
            </a:r>
          </a:p>
          <a:p>
            <a:pPr marL="1371600" lvl="3" indent="0">
              <a:buNone/>
              <a:defRPr/>
            </a:pPr>
            <a:r>
              <a:rPr lang="en-GB" dirty="0"/>
              <a:t>Call 1: last week Dec (~2 weeks before submission deadline)</a:t>
            </a:r>
          </a:p>
          <a:p>
            <a:pPr marL="1371600" lvl="3" indent="0">
              <a:buNone/>
              <a:defRPr/>
            </a:pPr>
            <a:r>
              <a:rPr lang="en-GB" dirty="0"/>
              <a:t>Call 2: 1</a:t>
            </a:r>
            <a:r>
              <a:rPr lang="en-GB" baseline="30000" dirty="0"/>
              <a:t>st</a:t>
            </a:r>
            <a:r>
              <a:rPr lang="en-GB" dirty="0"/>
              <a:t> week Jan (~1 week before submission deadline)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296325757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179513" y="476672"/>
            <a:ext cx="7776864" cy="782637"/>
          </a:xfrm>
        </p:spPr>
        <p:txBody>
          <a:bodyPr/>
          <a:lstStyle/>
          <a:p>
            <a:r>
              <a:rPr lang="en-GB" dirty="0"/>
              <a:t>FS_</a:t>
            </a:r>
            <a:r>
              <a:rPr lang="en-GB" altLang="zh-CN" dirty="0"/>
              <a:t> </a:t>
            </a:r>
            <a:r>
              <a:rPr lang="en-GB" altLang="zh-CN" dirty="0" err="1"/>
              <a:t>AmbientIoT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approval: SA#99 (03/2023) </a:t>
            </a:r>
          </a:p>
          <a:p>
            <a:pPr>
              <a:defRPr/>
            </a:pPr>
            <a:endParaRPr lang="en-GB" sz="24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Yes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</a:t>
            </a:r>
            <a:r>
              <a:rPr lang="en-GB" altLang="zh-CN" dirty="0"/>
              <a:t> </a:t>
            </a:r>
            <a:r>
              <a:rPr lang="en-GB" altLang="zh-CN" dirty="0" err="1"/>
              <a:t>AmbientIoT</a:t>
            </a:r>
            <a:r>
              <a:rPr lang="en-GB" dirty="0"/>
              <a:t>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r>
              <a:rPr lang="en-GB" sz="2400" dirty="0"/>
              <a:t>This Study Item was agreed at SA1#97e</a:t>
            </a:r>
          </a:p>
          <a:p>
            <a:pPr lvl="1"/>
            <a:r>
              <a:rPr lang="en-GB" altLang="zh-CN" sz="2000" dirty="0"/>
              <a:t>Agreed WID </a:t>
            </a:r>
            <a:r>
              <a:rPr lang="en-GB" sz="2000" dirty="0"/>
              <a:t>is in </a:t>
            </a:r>
            <a:r>
              <a:rPr lang="en-GB" sz="2000" dirty="0" err="1"/>
              <a:t>tdoc</a:t>
            </a:r>
            <a:r>
              <a:rPr lang="en-GB" sz="2000" dirty="0"/>
              <a:t> S1-220192</a:t>
            </a:r>
          </a:p>
          <a:p>
            <a:endParaRPr lang="en-GB" sz="2400" dirty="0"/>
          </a:p>
          <a:p>
            <a:pPr lvl="1">
              <a:defRPr/>
            </a:pPr>
            <a:r>
              <a:rPr lang="en-GB" altLang="zh-CN" sz="2000" dirty="0"/>
              <a:t>SA1#94e – SID in </a:t>
            </a:r>
            <a:r>
              <a:rPr lang="en-GB" altLang="zh-CN" sz="2000" dirty="0" err="1"/>
              <a:t>tdoc</a:t>
            </a:r>
            <a:r>
              <a:rPr lang="en-GB" altLang="zh-CN" sz="2000" dirty="0"/>
              <a:t> S1-211120 was noted</a:t>
            </a:r>
          </a:p>
          <a:p>
            <a:pPr lvl="1">
              <a:defRPr/>
            </a:pPr>
            <a:r>
              <a:rPr lang="en-GB" sz="2000" dirty="0"/>
              <a:t>SA1#95e</a:t>
            </a:r>
            <a:r>
              <a:rPr lang="en-GB" altLang="zh-CN" sz="2000" dirty="0"/>
              <a:t> – SID in </a:t>
            </a:r>
            <a:r>
              <a:rPr lang="en-GB" altLang="zh-CN" sz="2000" dirty="0" err="1"/>
              <a:t>tdoc</a:t>
            </a:r>
            <a:r>
              <a:rPr lang="en-GB" altLang="zh-CN" sz="2000" dirty="0"/>
              <a:t> S1-213046 was noted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SA1#96e – SID in </a:t>
            </a:r>
            <a:r>
              <a:rPr lang="en-GB" sz="2000" dirty="0" err="1"/>
              <a:t>tdoc</a:t>
            </a:r>
            <a:r>
              <a:rPr lang="en-GB" sz="2000" dirty="0"/>
              <a:t> S1-214134 was noted</a:t>
            </a:r>
          </a:p>
          <a:p>
            <a:pPr lvl="1">
              <a:defRPr/>
            </a:pPr>
            <a:r>
              <a:rPr lang="en-GB" sz="2000" dirty="0"/>
              <a:t>SA1#97e – SID in </a:t>
            </a:r>
            <a:r>
              <a:rPr lang="en-GB" sz="2000" dirty="0" err="1"/>
              <a:t>tdoc</a:t>
            </a:r>
            <a:r>
              <a:rPr lang="en-GB" sz="2000" dirty="0"/>
              <a:t> S1-220192 was agreed</a:t>
            </a:r>
          </a:p>
          <a:p>
            <a:pPr lvl="1">
              <a:defRPr/>
            </a:pPr>
            <a:r>
              <a:rPr lang="en-GB" sz="2000" dirty="0"/>
              <a:t>SA1#98e – TR and 8 </a:t>
            </a:r>
            <a:r>
              <a:rPr lang="en-GB" sz="2000" dirty="0" err="1"/>
              <a:t>pCRs</a:t>
            </a:r>
            <a:r>
              <a:rPr lang="en-GB" sz="2000" dirty="0"/>
              <a:t> were approved</a:t>
            </a:r>
          </a:p>
          <a:p>
            <a:pPr lvl="1">
              <a:defRPr/>
            </a:pPr>
            <a:r>
              <a:rPr lang="en-GB" altLang="zh-CN" sz="2000" dirty="0"/>
              <a:t>SA1#99e – TR and 20 </a:t>
            </a:r>
            <a:r>
              <a:rPr lang="en-GB" altLang="zh-CN" sz="2000" dirty="0" err="1"/>
              <a:t>pCRs</a:t>
            </a:r>
            <a:r>
              <a:rPr lang="en-GB" altLang="zh-CN" sz="2000" dirty="0"/>
              <a:t> were approved</a:t>
            </a:r>
          </a:p>
          <a:p>
            <a:pPr lvl="1">
              <a:defRPr/>
            </a:pPr>
            <a:r>
              <a:rPr lang="en-GB" altLang="zh-CN" sz="2000" dirty="0"/>
              <a:t>SA1#100 – TR and 32 </a:t>
            </a:r>
            <a:r>
              <a:rPr lang="en-GB" altLang="zh-CN" sz="2000" dirty="0" err="1"/>
              <a:t>pCRs</a:t>
            </a:r>
            <a:r>
              <a:rPr lang="en-GB" altLang="zh-CN" sz="2000" dirty="0"/>
              <a:t> were approved</a:t>
            </a:r>
          </a:p>
          <a:p>
            <a:pPr lvl="1">
              <a:defRPr/>
            </a:pPr>
            <a:endParaRPr lang="en-GB" altLang="zh-CN" sz="2000" dirty="0"/>
          </a:p>
          <a:p>
            <a:pPr lvl="1">
              <a:defRPr/>
            </a:pPr>
            <a:endParaRPr lang="en-GB" sz="2000" dirty="0"/>
          </a:p>
          <a:p>
            <a:pPr lvl="1">
              <a:defRPr/>
            </a:pPr>
            <a:endParaRPr lang="en-GB" sz="2000" dirty="0"/>
          </a:p>
          <a:p>
            <a:pPr lvl="1">
              <a:defRPr/>
            </a:pPr>
            <a:endParaRPr lang="en-GB" sz="2000" dirty="0"/>
          </a:p>
          <a:p>
            <a:pPr marL="457200" lvl="1" indent="0">
              <a:buNone/>
              <a:defRPr/>
            </a:pPr>
            <a:endParaRPr lang="en-GB" sz="2000" dirty="0"/>
          </a:p>
          <a:p>
            <a:pPr lvl="1">
              <a:defRPr/>
            </a:pPr>
            <a:endParaRPr lang="en-GB" sz="2000" dirty="0"/>
          </a:p>
          <a:p>
            <a:pPr lvl="0"/>
            <a:endParaRPr lang="en-GB" sz="24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8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149419137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</a:t>
            </a:r>
            <a:r>
              <a:rPr lang="en-GB" altLang="zh-CN" dirty="0"/>
              <a:t> </a:t>
            </a:r>
            <a:r>
              <a:rPr lang="en-GB" altLang="zh-CN" dirty="0" err="1"/>
              <a:t>AmbientIoT</a:t>
            </a:r>
            <a:r>
              <a:rPr lang="en-GB" dirty="0"/>
              <a:t>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approved at SA#95e</a:t>
            </a:r>
          </a:p>
          <a:p>
            <a:pPr lvl="1">
              <a:defRPr/>
            </a:pPr>
            <a:r>
              <a:rPr lang="en-GB" sz="2000" dirty="0"/>
              <a:t>Approved WID is in </a:t>
            </a:r>
            <a:r>
              <a:rPr lang="en-GB" sz="2000" dirty="0" err="1"/>
              <a:t>tdoc</a:t>
            </a:r>
            <a:r>
              <a:rPr lang="en-GB" sz="2000" dirty="0"/>
              <a:t> SP-220085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altLang="zh-CN" sz="2000" dirty="0"/>
              <a:t>SA1#</a:t>
            </a:r>
            <a:r>
              <a:rPr lang="en-US" altLang="en-GB" sz="2000" dirty="0"/>
              <a:t>98e</a:t>
            </a:r>
            <a:r>
              <a:rPr lang="en-GB" altLang="zh-CN" sz="2000" dirty="0"/>
              <a:t> (9 – 19 May 2022): </a:t>
            </a:r>
            <a:r>
              <a:rPr lang="en-US" altLang="en-GB" sz="2000" dirty="0"/>
              <a:t>25%</a:t>
            </a:r>
          </a:p>
          <a:p>
            <a:pPr lvl="1">
              <a:defRPr/>
            </a:pPr>
            <a:r>
              <a:rPr lang="en-GB" altLang="zh-CN" sz="2000" dirty="0"/>
              <a:t>SA1#</a:t>
            </a:r>
            <a:r>
              <a:rPr lang="en-US" altLang="en-GB" sz="2000" dirty="0"/>
              <a:t>99e</a:t>
            </a:r>
            <a:r>
              <a:rPr lang="en-GB" altLang="zh-CN" sz="2000" dirty="0"/>
              <a:t> (22 Aug – 1 Sept 2022): </a:t>
            </a:r>
            <a:r>
              <a:rPr lang="en-US" altLang="en-GB" sz="2000" dirty="0"/>
              <a:t>50%</a:t>
            </a:r>
          </a:p>
          <a:p>
            <a:pPr lvl="1">
              <a:defRPr/>
            </a:pPr>
            <a:r>
              <a:rPr lang="en-GB" altLang="zh-CN" sz="2000" dirty="0"/>
              <a:t>SA1#</a:t>
            </a:r>
            <a:r>
              <a:rPr lang="en-US" altLang="zh-CN" sz="2000" dirty="0"/>
              <a:t>100</a:t>
            </a:r>
            <a:r>
              <a:rPr lang="en-GB" altLang="zh-CN" sz="2000" dirty="0"/>
              <a:t> (14 Nov. – 18 Nov. 2022): </a:t>
            </a:r>
            <a:r>
              <a:rPr lang="en-US" altLang="en-GB" sz="2000" dirty="0"/>
              <a:t>65%</a:t>
            </a:r>
            <a:endParaRPr lang="en-GB" altLang="zh-CN" sz="2000" dirty="0"/>
          </a:p>
          <a:p>
            <a:pPr lvl="1">
              <a:defRPr/>
            </a:pPr>
            <a:endParaRPr lang="en-GB" altLang="zh-CN" sz="2000" dirty="0"/>
          </a:p>
          <a:p>
            <a:pPr lvl="1">
              <a:defRPr/>
            </a:pPr>
            <a:endParaRPr lang="en-GB" altLang="zh-CN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9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1266</TotalTime>
  <Words>787</Words>
  <Application>Microsoft Office PowerPoint</Application>
  <PresentationFormat>全屏显示(4:3)</PresentationFormat>
  <Paragraphs>195</Paragraphs>
  <Slides>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Arial</vt:lpstr>
      <vt:lpstr>Bookman Old Style</vt:lpstr>
      <vt:lpstr>Times New Roman</vt:lpstr>
      <vt:lpstr>Blank Presentation</vt:lpstr>
      <vt:lpstr>FS_AmbientIoT Status Update Study on Ambient power-enabled Internet of Things</vt:lpstr>
      <vt:lpstr>FS_ AmbientIoT Progress（1）</vt:lpstr>
      <vt:lpstr>FS_ AmbientIoT Progress（2）</vt:lpstr>
      <vt:lpstr>FS_ AmbientIoT Progress（2）</vt:lpstr>
      <vt:lpstr>FS_AmbientIoT Planning</vt:lpstr>
      <vt:lpstr>Work plan between meetings</vt:lpstr>
      <vt:lpstr>FS_ AmbientIoT Completion Date</vt:lpstr>
      <vt:lpstr>FS_ AmbientIoT History</vt:lpstr>
      <vt:lpstr>FS_ AmbientIoT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徐伟杰</cp:lastModifiedBy>
  <cp:revision>376</cp:revision>
  <cp:lastPrinted>2000-01-14T10:02:55Z</cp:lastPrinted>
  <dcterms:created xsi:type="dcterms:W3CDTF">1999-11-22T09:19:47Z</dcterms:created>
  <dcterms:modified xsi:type="dcterms:W3CDTF">2022-11-29T13:14:16Z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