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
  </p:notesMasterIdLst>
  <p:handoutMasterIdLst>
    <p:handoutMasterId r:id="rId9"/>
  </p:handoutMasterIdLst>
  <p:sldIdLst>
    <p:sldId id="275" r:id="rId2"/>
    <p:sldId id="276" r:id="rId3"/>
    <p:sldId id="278" r:id="rId4"/>
    <p:sldId id="279" r:id="rId5"/>
    <p:sldId id="281" r:id="rId6"/>
    <p:sldId id="398" r:id="rId7"/>
  </p:sldIdLst>
  <p:sldSz cx="9144000" cy="6858000" type="screen4x3"/>
  <p:notesSz cx="6934200" cy="9280525"/>
  <p:defaultTextStyle>
    <a:defPPr>
      <a:defRPr lang="en-US"/>
    </a:defPPr>
    <a:lvl1pPr algn="l" rtl="0" eaLnBrk="0" fontAlgn="base" hangingPunct="0">
      <a:spcBef>
        <a:spcPct val="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Times New Roman" pitchFamily="18" charset="0"/>
        <a:ea typeface="+mn-ea"/>
        <a:cs typeface="+mn-cs"/>
      </a:defRPr>
    </a:lvl6pPr>
    <a:lvl7pPr marL="2743200" algn="l" defTabSz="914400" rtl="0" eaLnBrk="1" latinLnBrk="0" hangingPunct="1">
      <a:defRPr sz="1200" kern="1200">
        <a:solidFill>
          <a:schemeClr val="tx1"/>
        </a:solidFill>
        <a:latin typeface="Times New Roman" pitchFamily="18" charset="0"/>
        <a:ea typeface="+mn-ea"/>
        <a:cs typeface="+mn-cs"/>
      </a:defRPr>
    </a:lvl7pPr>
    <a:lvl8pPr marL="3200400" algn="l" defTabSz="914400" rtl="0" eaLnBrk="1" latinLnBrk="0" hangingPunct="1">
      <a:defRPr sz="1200" kern="1200">
        <a:solidFill>
          <a:schemeClr val="tx1"/>
        </a:solidFill>
        <a:latin typeface="Times New Roman" pitchFamily="18" charset="0"/>
        <a:ea typeface="+mn-ea"/>
        <a:cs typeface="+mn-cs"/>
      </a:defRPr>
    </a:lvl8pPr>
    <a:lvl9pPr marL="3657600" algn="l" defTabSz="914400" rtl="0" eaLnBrk="1" latinLnBrk="0" hangingPunct="1">
      <a:defRPr sz="12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iou, Laurent" initials="CL" lastIdx="1" clrIdx="0">
    <p:extLst>
      <p:ext uri="{19B8F6BF-5375-455C-9EA6-DF929625EA0E}">
        <p15:presenceInfo xmlns:p15="http://schemas.microsoft.com/office/powerpoint/2012/main" userId="S-1-5-21-725345543-602162358-527237240-2944557" providerId="AD"/>
      </p:ext>
    </p:extLst>
  </p:cmAuthor>
  <p:cmAuthor id="2" name="Hanxiao (Tony, CT Lab)" initials="H(CL" lastIdx="3" clrIdx="1">
    <p:extLst>
      <p:ext uri="{19B8F6BF-5375-455C-9EA6-DF929625EA0E}">
        <p15:presenceInfo xmlns:p15="http://schemas.microsoft.com/office/powerpoint/2012/main" userId="S-1-5-21-147214757-305610072-1517763936-29765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90" autoAdjust="0"/>
    <p:restoredTop sz="81910" autoAdjust="0"/>
  </p:normalViewPr>
  <p:slideViewPr>
    <p:cSldViewPr>
      <p:cViewPr varScale="1">
        <p:scale>
          <a:sx n="66" d="100"/>
          <a:sy n="66" d="100"/>
        </p:scale>
        <p:origin x="1432"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5597525" y="177800"/>
            <a:ext cx="641350" cy="212725"/>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lgn="r" defTabSz="933450">
              <a:defRPr sz="1400" b="1" smtClean="0"/>
            </a:lvl1pPr>
          </a:lstStyle>
          <a:p>
            <a:pPr>
              <a:defRPr/>
            </a:pPr>
            <a:r>
              <a:rPr lang="en-US"/>
              <a:t>Doc Title</a:t>
            </a:r>
            <a:endParaRPr lang="en-US" dirty="0"/>
          </a:p>
        </p:txBody>
      </p:sp>
      <p:sp>
        <p:nvSpPr>
          <p:cNvPr id="3075" name="Rectangle 3"/>
          <p:cNvSpPr>
            <a:spLocks noGrp="1" noChangeArrowheads="1"/>
          </p:cNvSpPr>
          <p:nvPr>
            <p:ph type="dt" sz="quarter" idx="1"/>
          </p:nvPr>
        </p:nvSpPr>
        <p:spPr bwMode="auto">
          <a:xfrm>
            <a:off x="695325" y="177800"/>
            <a:ext cx="827088" cy="212725"/>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defTabSz="933450">
              <a:defRPr sz="1400" b="1" smtClean="0"/>
            </a:lvl1pPr>
          </a:lstStyle>
          <a:p>
            <a:pPr>
              <a:defRPr/>
            </a:pPr>
            <a:r>
              <a:rPr lang="en-US" dirty="0"/>
              <a:t>Month Year</a:t>
            </a:r>
          </a:p>
        </p:txBody>
      </p:sp>
      <p:sp>
        <p:nvSpPr>
          <p:cNvPr id="3076" name="Rectangle 4"/>
          <p:cNvSpPr>
            <a:spLocks noGrp="1" noChangeArrowheads="1"/>
          </p:cNvSpPr>
          <p:nvPr>
            <p:ph type="ftr" sz="quarter" idx="2"/>
          </p:nvPr>
        </p:nvSpPr>
        <p:spPr bwMode="auto">
          <a:xfrm>
            <a:off x="5851525" y="8982075"/>
            <a:ext cx="466725"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defTabSz="933450">
              <a:defRPr smtClean="0"/>
            </a:lvl1pPr>
          </a:lstStyle>
          <a:p>
            <a:pPr>
              <a:defRPr/>
            </a:pPr>
            <a:r>
              <a:rPr lang="en-US" dirty="0"/>
              <a:t>John Doe, Some Company</a:t>
            </a:r>
          </a:p>
        </p:txBody>
      </p:sp>
      <p:sp>
        <p:nvSpPr>
          <p:cNvPr id="3077" name="Rectangle 5"/>
          <p:cNvSpPr>
            <a:spLocks noGrp="1" noChangeArrowheads="1"/>
          </p:cNvSpPr>
          <p:nvPr>
            <p:ph type="sldNum" sz="quarter" idx="3"/>
          </p:nvPr>
        </p:nvSpPr>
        <p:spPr bwMode="auto">
          <a:xfrm>
            <a:off x="3133725" y="8982075"/>
            <a:ext cx="512763"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ctr" defTabSz="933450">
              <a:defRPr smtClean="0"/>
            </a:lvl1pPr>
          </a:lstStyle>
          <a:p>
            <a:pPr>
              <a:defRPr/>
            </a:pPr>
            <a:r>
              <a:rPr lang="en-US" dirty="0"/>
              <a:t>Page </a:t>
            </a:r>
            <a:fld id="{3F99EF29-387F-42BB-8A81-132E16DF8442}" type="slidenum">
              <a:rPr lang="en-US"/>
              <a:pPr>
                <a:defRPr/>
              </a:pPr>
              <a:t>‹#›</a:t>
            </a:fld>
            <a:endParaRPr lang="en-US" dirty="0"/>
          </a:p>
        </p:txBody>
      </p:sp>
      <p:sp>
        <p:nvSpPr>
          <p:cNvPr id="3078" name="Line 6"/>
          <p:cNvSpPr>
            <a:spLocks noChangeShapeType="1"/>
          </p:cNvSpPr>
          <p:nvPr/>
        </p:nvSpPr>
        <p:spPr bwMode="auto">
          <a:xfrm>
            <a:off x="693738" y="387350"/>
            <a:ext cx="5546725"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
        <p:nvSpPr>
          <p:cNvPr id="3079" name="Rectangle 7"/>
          <p:cNvSpPr>
            <a:spLocks noChangeArrowheads="1"/>
          </p:cNvSpPr>
          <p:nvPr/>
        </p:nvSpPr>
        <p:spPr bwMode="auto">
          <a:xfrm>
            <a:off x="693738" y="8982075"/>
            <a:ext cx="711200" cy="182563"/>
          </a:xfrm>
          <a:prstGeom prst="rect">
            <a:avLst/>
          </a:prstGeom>
          <a:noFill/>
          <a:ln w="9525">
            <a:noFill/>
            <a:miter lim="800000"/>
            <a:headEnd/>
            <a:tailEnd/>
          </a:ln>
          <a:effectLst/>
        </p:spPr>
        <p:txBody>
          <a:bodyPr wrap="none" lIns="0" tIns="0" rIns="0" bIns="0">
            <a:spAutoFit/>
          </a:bodyPr>
          <a:lstStyle/>
          <a:p>
            <a:pPr defTabSz="933450">
              <a:defRPr/>
            </a:pPr>
            <a:r>
              <a:rPr lang="en-US" dirty="0"/>
              <a:t>Submission</a:t>
            </a:r>
          </a:p>
        </p:txBody>
      </p:sp>
      <p:sp>
        <p:nvSpPr>
          <p:cNvPr id="3080" name="Line 8"/>
          <p:cNvSpPr>
            <a:spLocks noChangeShapeType="1"/>
          </p:cNvSpPr>
          <p:nvPr/>
        </p:nvSpPr>
        <p:spPr bwMode="auto">
          <a:xfrm>
            <a:off x="693738" y="8970963"/>
            <a:ext cx="5700712"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Tree>
    <p:extLst>
      <p:ext uri="{BB962C8B-B14F-4D97-AF65-F5344CB8AC3E}">
        <p14:creationId xmlns:p14="http://schemas.microsoft.com/office/powerpoint/2010/main" val="25583798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5640388" y="98425"/>
            <a:ext cx="641350" cy="212725"/>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lgn="r" defTabSz="933450">
              <a:defRPr sz="1400" b="1" smtClean="0"/>
            </a:lvl1pPr>
          </a:lstStyle>
          <a:p>
            <a:pPr>
              <a:defRPr/>
            </a:pPr>
            <a:r>
              <a:rPr lang="en-US"/>
              <a:t>Doc Title</a:t>
            </a:r>
            <a:endParaRPr lang="en-US" dirty="0"/>
          </a:p>
        </p:txBody>
      </p:sp>
      <p:sp>
        <p:nvSpPr>
          <p:cNvPr id="2051" name="Rectangle 3"/>
          <p:cNvSpPr>
            <a:spLocks noGrp="1" noChangeArrowheads="1"/>
          </p:cNvSpPr>
          <p:nvPr>
            <p:ph type="dt" idx="1"/>
          </p:nvPr>
        </p:nvSpPr>
        <p:spPr bwMode="auto">
          <a:xfrm>
            <a:off x="654050" y="98425"/>
            <a:ext cx="827088" cy="212725"/>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defTabSz="933450">
              <a:defRPr sz="1400" b="1" smtClean="0"/>
            </a:lvl1pPr>
          </a:lstStyle>
          <a:p>
            <a:pPr>
              <a:defRPr/>
            </a:pPr>
            <a:r>
              <a:rPr lang="en-US" dirty="0"/>
              <a:t>Month Year</a:t>
            </a:r>
          </a:p>
        </p:txBody>
      </p:sp>
      <p:sp>
        <p:nvSpPr>
          <p:cNvPr id="9220" name="Rectangle 4"/>
          <p:cNvSpPr>
            <a:spLocks noGrp="1" noRot="1" noChangeAspect="1" noChangeArrowheads="1" noTextEdit="1"/>
          </p:cNvSpPr>
          <p:nvPr>
            <p:ph type="sldImg" idx="2"/>
          </p:nvPr>
        </p:nvSpPr>
        <p:spPr bwMode="auto">
          <a:xfrm>
            <a:off x="1152525" y="701675"/>
            <a:ext cx="4629150" cy="3468688"/>
          </a:xfrm>
          <a:prstGeom prst="rect">
            <a:avLst/>
          </a:prstGeom>
          <a:noFill/>
          <a:ln w="12700">
            <a:solidFill>
              <a:schemeClr val="tx1"/>
            </a:solidFill>
            <a:miter lim="800000"/>
            <a:headEnd/>
            <a:tailEnd/>
          </a:ln>
        </p:spPr>
      </p:sp>
      <p:sp>
        <p:nvSpPr>
          <p:cNvPr id="2053" name="Rectangle 5"/>
          <p:cNvSpPr>
            <a:spLocks noGrp="1" noChangeArrowheads="1"/>
          </p:cNvSpPr>
          <p:nvPr>
            <p:ph type="body" sz="quarter" idx="3"/>
          </p:nvPr>
        </p:nvSpPr>
        <p:spPr bwMode="auto">
          <a:xfrm>
            <a:off x="923925" y="4408488"/>
            <a:ext cx="5086350" cy="4176712"/>
          </a:xfrm>
          <a:prstGeom prst="rect">
            <a:avLst/>
          </a:prstGeom>
          <a:noFill/>
          <a:ln w="9525">
            <a:noFill/>
            <a:miter lim="800000"/>
            <a:headEnd/>
            <a:tailEnd/>
          </a:ln>
          <a:effectLst/>
        </p:spPr>
        <p:txBody>
          <a:bodyPr vert="horz" wrap="square" lIns="93662" tIns="46038" rIns="93662" bIns="4603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4" name="Rectangle 6"/>
          <p:cNvSpPr>
            <a:spLocks noGrp="1" noChangeArrowheads="1"/>
          </p:cNvSpPr>
          <p:nvPr>
            <p:ph type="ftr" sz="quarter" idx="4"/>
          </p:nvPr>
        </p:nvSpPr>
        <p:spPr bwMode="auto">
          <a:xfrm>
            <a:off x="5357813" y="8985250"/>
            <a:ext cx="923925"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5pPr marL="457200" lvl="4" algn="r" defTabSz="933450">
              <a:defRPr smtClean="0"/>
            </a:lvl5pPr>
          </a:lstStyle>
          <a:p>
            <a:pPr lvl="4">
              <a:defRPr/>
            </a:pPr>
            <a:r>
              <a:rPr lang="en-US" dirty="0"/>
              <a:t>John Doe, Some Company</a:t>
            </a:r>
          </a:p>
        </p:txBody>
      </p:sp>
      <p:sp>
        <p:nvSpPr>
          <p:cNvPr id="2055" name="Rectangle 7"/>
          <p:cNvSpPr>
            <a:spLocks noGrp="1" noChangeArrowheads="1"/>
          </p:cNvSpPr>
          <p:nvPr>
            <p:ph type="sldNum" sz="quarter" idx="5"/>
          </p:nvPr>
        </p:nvSpPr>
        <p:spPr bwMode="auto">
          <a:xfrm>
            <a:off x="3222625" y="8985250"/>
            <a:ext cx="512763"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defTabSz="933450">
              <a:defRPr smtClean="0"/>
            </a:lvl1pPr>
          </a:lstStyle>
          <a:p>
            <a:pPr>
              <a:defRPr/>
            </a:pPr>
            <a:r>
              <a:rPr lang="en-US" dirty="0"/>
              <a:t>Page </a:t>
            </a:r>
            <a:fld id="{870C1BA4-1CEE-4CD8-8532-343A8D2B3155}" type="slidenum">
              <a:rPr lang="en-US"/>
              <a:pPr>
                <a:defRPr/>
              </a:pPr>
              <a:t>‹#›</a:t>
            </a:fld>
            <a:endParaRPr lang="en-US" dirty="0"/>
          </a:p>
        </p:txBody>
      </p:sp>
      <p:sp>
        <p:nvSpPr>
          <p:cNvPr id="2056" name="Rectangle 8"/>
          <p:cNvSpPr>
            <a:spLocks noChangeArrowheads="1"/>
          </p:cNvSpPr>
          <p:nvPr/>
        </p:nvSpPr>
        <p:spPr bwMode="auto">
          <a:xfrm>
            <a:off x="723900" y="8985250"/>
            <a:ext cx="711200" cy="182563"/>
          </a:xfrm>
          <a:prstGeom prst="rect">
            <a:avLst/>
          </a:prstGeom>
          <a:noFill/>
          <a:ln w="9525">
            <a:noFill/>
            <a:miter lim="800000"/>
            <a:headEnd/>
            <a:tailEnd/>
          </a:ln>
          <a:effectLst/>
        </p:spPr>
        <p:txBody>
          <a:bodyPr wrap="none" lIns="0" tIns="0" rIns="0" bIns="0">
            <a:spAutoFit/>
          </a:bodyPr>
          <a:lstStyle/>
          <a:p>
            <a:pPr>
              <a:defRPr/>
            </a:pPr>
            <a:r>
              <a:rPr lang="en-US" dirty="0"/>
              <a:t>Submission</a:t>
            </a:r>
          </a:p>
        </p:txBody>
      </p:sp>
      <p:sp>
        <p:nvSpPr>
          <p:cNvPr id="2057" name="Line 9"/>
          <p:cNvSpPr>
            <a:spLocks noChangeShapeType="1"/>
          </p:cNvSpPr>
          <p:nvPr/>
        </p:nvSpPr>
        <p:spPr bwMode="auto">
          <a:xfrm>
            <a:off x="723900" y="8983663"/>
            <a:ext cx="5486400"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
        <p:nvSpPr>
          <p:cNvPr id="2058" name="Line 10"/>
          <p:cNvSpPr>
            <a:spLocks noChangeShapeType="1"/>
          </p:cNvSpPr>
          <p:nvPr/>
        </p:nvSpPr>
        <p:spPr bwMode="auto">
          <a:xfrm>
            <a:off x="647700" y="296863"/>
            <a:ext cx="5638800"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Tree>
    <p:extLst>
      <p:ext uri="{BB962C8B-B14F-4D97-AF65-F5344CB8AC3E}">
        <p14:creationId xmlns:p14="http://schemas.microsoft.com/office/powerpoint/2010/main" val="1551092022"/>
      </p:ext>
    </p:extLst>
  </p:cSld>
  <p:clrMap bg1="lt1" tx1="dk1" bg2="lt2" tx2="dk2" accent1="accent1" accent2="accent2" accent3="accent3" accent4="accent4" accent5="accent5" accent6="accent6" hlink="hlink" folHlink="folHlink"/>
  <p:hf/>
  <p:notesStyle>
    <a:lvl1pPr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1143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2286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3429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4572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4113" y="701675"/>
            <a:ext cx="4625975" cy="3468688"/>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Doc Title</a:t>
            </a:r>
            <a:endParaRPr lang="en-US" dirty="0"/>
          </a:p>
        </p:txBody>
      </p:sp>
      <p:sp>
        <p:nvSpPr>
          <p:cNvPr id="5" name="Date Placeholder 4"/>
          <p:cNvSpPr>
            <a:spLocks noGrp="1"/>
          </p:cNvSpPr>
          <p:nvPr>
            <p:ph type="dt" idx="11"/>
          </p:nvPr>
        </p:nvSpPr>
        <p:spPr/>
        <p:txBody>
          <a:bodyPr/>
          <a:lstStyle/>
          <a:p>
            <a:pPr>
              <a:defRPr/>
            </a:pPr>
            <a:r>
              <a:rPr lang="en-US"/>
              <a:t>Month Year</a:t>
            </a:r>
            <a:endParaRPr lang="en-US" dirty="0"/>
          </a:p>
        </p:txBody>
      </p:sp>
      <p:sp>
        <p:nvSpPr>
          <p:cNvPr id="6" name="Footer Placeholder 5"/>
          <p:cNvSpPr>
            <a:spLocks noGrp="1"/>
          </p:cNvSpPr>
          <p:nvPr>
            <p:ph type="ftr" sz="quarter" idx="12"/>
          </p:nvPr>
        </p:nvSpPr>
        <p:spPr/>
        <p:txBody>
          <a:bodyPr/>
          <a:lstStyle/>
          <a:p>
            <a:pPr lvl="4">
              <a:defRPr/>
            </a:pPr>
            <a:r>
              <a:rPr lang="en-US"/>
              <a:t>John Doe, Some Company</a:t>
            </a:r>
            <a:endParaRPr lang="en-US" dirty="0"/>
          </a:p>
        </p:txBody>
      </p:sp>
      <p:sp>
        <p:nvSpPr>
          <p:cNvPr id="7" name="Slide Number Placeholder 6"/>
          <p:cNvSpPr>
            <a:spLocks noGrp="1"/>
          </p:cNvSpPr>
          <p:nvPr>
            <p:ph type="sldNum" sz="quarter" idx="13"/>
          </p:nvPr>
        </p:nvSpPr>
        <p:spPr/>
        <p:txBody>
          <a:bodyPr/>
          <a:lstStyle/>
          <a:p>
            <a:pPr>
              <a:defRPr/>
            </a:pPr>
            <a:r>
              <a:rPr lang="en-US"/>
              <a:t>Page </a:t>
            </a:r>
            <a:fld id="{870C1BA4-1CEE-4CD8-8532-343A8D2B3155}" type="slidenum">
              <a:rPr lang="en-US" smtClean="0"/>
              <a:pPr>
                <a:defRPr/>
              </a:pPr>
              <a:t>6</a:t>
            </a:fld>
            <a:endParaRPr lang="en-US" dirty="0"/>
          </a:p>
        </p:txBody>
      </p:sp>
    </p:spTree>
    <p:extLst>
      <p:ext uri="{BB962C8B-B14F-4D97-AF65-F5344CB8AC3E}">
        <p14:creationId xmlns:p14="http://schemas.microsoft.com/office/powerpoint/2010/main" val="2802479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normAutofit/>
          </a:bodyPr>
          <a:lstStyle>
            <a:lvl1pPr algn="r">
              <a:defRPr sz="3300" b="1">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副标题 2"/>
          <p:cNvSpPr>
            <a:spLocks noGrp="1"/>
          </p:cNvSpPr>
          <p:nvPr>
            <p:ph type="subTitle" idx="1"/>
          </p:nvPr>
        </p:nvSpPr>
        <p:spPr>
          <a:xfrm>
            <a:off x="1143000" y="3602037"/>
            <a:ext cx="6858000" cy="1655763"/>
          </a:xfrm>
        </p:spPr>
        <p:txBody>
          <a:bodyPr/>
          <a:lstStyle>
            <a:lvl1pPr marL="0" indent="0" algn="r">
              <a:buNone/>
              <a:defRPr sz="1800">
                <a:latin typeface="微软雅黑" panose="020B0503020204020204" pitchFamily="34" charset="-122"/>
                <a:ea typeface="微软雅黑" panose="020B0503020204020204" pitchFamily="34" charset="-122"/>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3DD46E11-6E5A-47FE-969B-655CE5075A27}" type="datetimeFigureOut">
              <a:rPr lang="zh-CN" altLang="en-US" smtClean="0">
                <a:solidFill>
                  <a:prstClr val="black">
                    <a:tint val="75000"/>
                  </a:prstClr>
                </a:solidFill>
              </a:rPr>
              <a:pPr/>
              <a:t>2022/11/17</a:t>
            </a:fld>
            <a:endParaRPr lang="zh-CN" altLang="en-US">
              <a:solidFill>
                <a:prstClr val="black">
                  <a:tint val="75000"/>
                </a:prstClr>
              </a:solidFill>
            </a:endParaRPr>
          </a:p>
        </p:txBody>
      </p:sp>
      <p:sp>
        <p:nvSpPr>
          <p:cNvPr id="5" name="页脚占位符 4"/>
          <p:cNvSpPr>
            <a:spLocks noGrp="1"/>
          </p:cNvSpPr>
          <p:nvPr>
            <p:ph type="ftr" sz="quarter" idx="11"/>
          </p:nvPr>
        </p:nvSpPr>
        <p:spPr>
          <a:xfrm flipH="1">
            <a:off x="5791199" y="6475413"/>
            <a:ext cx="2752661" cy="184666"/>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4520332" y="6475413"/>
            <a:ext cx="179536" cy="184666"/>
          </a:xfrm>
          <a:prstGeom prst="rect">
            <a:avLst/>
          </a:prstGeom>
        </p:spPr>
        <p:txBody>
          <a:bodyPr/>
          <a:lstStyle/>
          <a:p>
            <a:fld id="{4CF0A001-8AAE-4FF4-AF18-D00CB4721864}"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图片 9"/>
          <p:cNvPicPr>
            <a:picLocks noChangeAspect="1"/>
          </p:cNvPicPr>
          <p:nvPr userDrawn="1"/>
        </p:nvPicPr>
        <p:blipFill rotWithShape="1">
          <a:blip r:embed="rId2">
            <a:duotone>
              <a:schemeClr val="accent1">
                <a:shade val="45000"/>
                <a:satMod val="135000"/>
              </a:schemeClr>
              <a:prstClr val="white"/>
            </a:duotone>
          </a:blip>
          <a:srcRect l="6683" t="2597" r="-4086"/>
          <a:stretch>
            <a:fillRect/>
          </a:stretch>
        </p:blipFill>
        <p:spPr>
          <a:xfrm>
            <a:off x="1" y="0"/>
            <a:ext cx="8663335" cy="6858000"/>
          </a:xfrm>
          <a:prstGeom prst="rect">
            <a:avLst/>
          </a:prstGeom>
        </p:spPr>
      </p:pic>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71254" y="549169"/>
            <a:ext cx="1377440" cy="436671"/>
          </a:xfrm>
          <a:prstGeom prst="rect">
            <a:avLst/>
          </a:prstGeom>
        </p:spPr>
      </p:pic>
    </p:spTree>
    <p:extLst>
      <p:ext uri="{BB962C8B-B14F-4D97-AF65-F5344CB8AC3E}">
        <p14:creationId xmlns:p14="http://schemas.microsoft.com/office/powerpoint/2010/main" val="23140446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85800"/>
            <a:ext cx="7772400" cy="10668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dirty="0"/>
              <a:t>Click to edit Master title style</a:t>
            </a:r>
          </a:p>
        </p:txBody>
      </p:sp>
      <p:sp>
        <p:nvSpPr>
          <p:cNvPr id="614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2" name="Line 8"/>
          <p:cNvSpPr>
            <a:spLocks noChangeShapeType="1"/>
          </p:cNvSpPr>
          <p:nvPr/>
        </p:nvSpPr>
        <p:spPr bwMode="auto">
          <a:xfrm>
            <a:off x="685800" y="609600"/>
            <a:ext cx="7772400"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Lst>
  <p:hf hdr="0"/>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Times New Roman" pitchFamily="18" charset="0"/>
        </a:defRPr>
      </a:lvl2pPr>
      <a:lvl3pPr algn="ctr" rtl="0" eaLnBrk="0" fontAlgn="base" hangingPunct="0">
        <a:spcBef>
          <a:spcPct val="0"/>
        </a:spcBef>
        <a:spcAft>
          <a:spcPct val="0"/>
        </a:spcAft>
        <a:defRPr sz="3200" b="1">
          <a:solidFill>
            <a:schemeClr val="tx2"/>
          </a:solidFill>
          <a:latin typeface="Times New Roman" pitchFamily="18" charset="0"/>
        </a:defRPr>
      </a:lvl3pPr>
      <a:lvl4pPr algn="ctr" rtl="0" eaLnBrk="0" fontAlgn="base" hangingPunct="0">
        <a:spcBef>
          <a:spcPct val="0"/>
        </a:spcBef>
        <a:spcAft>
          <a:spcPct val="0"/>
        </a:spcAft>
        <a:defRPr sz="3200" b="1">
          <a:solidFill>
            <a:schemeClr val="tx2"/>
          </a:solidFill>
          <a:latin typeface="Times New Roman" pitchFamily="18" charset="0"/>
        </a:defRPr>
      </a:lvl4pPr>
      <a:lvl5pPr algn="ctr" rtl="0" eaLnBrk="0" fontAlgn="base" hangingPunct="0">
        <a:spcBef>
          <a:spcPct val="0"/>
        </a:spcBef>
        <a:spcAft>
          <a:spcPct val="0"/>
        </a:spcAft>
        <a:defRPr sz="3200" b="1">
          <a:solidFill>
            <a:schemeClr val="tx2"/>
          </a:solidFill>
          <a:latin typeface="Times New Roman" pitchFamily="18" charset="0"/>
        </a:defRPr>
      </a:lvl5pPr>
      <a:lvl6pPr marL="457200" algn="ctr" rtl="0" eaLnBrk="0" fontAlgn="base" hangingPunct="0">
        <a:spcBef>
          <a:spcPct val="0"/>
        </a:spcBef>
        <a:spcAft>
          <a:spcPct val="0"/>
        </a:spcAft>
        <a:defRPr sz="3200" b="1">
          <a:solidFill>
            <a:schemeClr val="tx2"/>
          </a:solidFill>
          <a:latin typeface="Times New Roman" pitchFamily="18" charset="0"/>
        </a:defRPr>
      </a:lvl6pPr>
      <a:lvl7pPr marL="914400" algn="ctr" rtl="0" eaLnBrk="0" fontAlgn="base" hangingPunct="0">
        <a:spcBef>
          <a:spcPct val="0"/>
        </a:spcBef>
        <a:spcAft>
          <a:spcPct val="0"/>
        </a:spcAft>
        <a:defRPr sz="3200" b="1">
          <a:solidFill>
            <a:schemeClr val="tx2"/>
          </a:solidFill>
          <a:latin typeface="Times New Roman" pitchFamily="18" charset="0"/>
        </a:defRPr>
      </a:lvl7pPr>
      <a:lvl8pPr marL="1371600" algn="ctr" rtl="0" eaLnBrk="0" fontAlgn="base" hangingPunct="0">
        <a:spcBef>
          <a:spcPct val="0"/>
        </a:spcBef>
        <a:spcAft>
          <a:spcPct val="0"/>
        </a:spcAft>
        <a:defRPr sz="3200" b="1">
          <a:solidFill>
            <a:schemeClr val="tx2"/>
          </a:solidFill>
          <a:latin typeface="Times New Roman" pitchFamily="18" charset="0"/>
        </a:defRPr>
      </a:lvl8pPr>
      <a:lvl9pPr marL="1828800" algn="ctr" rtl="0" eaLnBrk="0" fontAlgn="base" hangingPunct="0">
        <a:spcBef>
          <a:spcPct val="0"/>
        </a:spcBef>
        <a:spcAft>
          <a:spcPct val="0"/>
        </a:spcAft>
        <a:defRPr sz="3200" b="1">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085850" indent="-228600" algn="l" rtl="0" eaLnBrk="0" fontAlgn="base" hangingPunct="0">
        <a:spcBef>
          <a:spcPct val="20000"/>
        </a:spcBef>
        <a:spcAft>
          <a:spcPct val="0"/>
        </a:spcAft>
        <a:buChar char="•"/>
        <a:defRPr>
          <a:solidFill>
            <a:schemeClr val="tx1"/>
          </a:solidFill>
          <a:latin typeface="+mn-lt"/>
        </a:defRPr>
      </a:lvl3pPr>
      <a:lvl4pPr marL="1428750" indent="-228600" algn="l" rtl="0" eaLnBrk="0" fontAlgn="base" hangingPunct="0">
        <a:spcBef>
          <a:spcPct val="20000"/>
        </a:spcBef>
        <a:spcAft>
          <a:spcPct val="0"/>
        </a:spcAft>
        <a:buChar char="–"/>
        <a:defRPr sz="1600">
          <a:solidFill>
            <a:schemeClr val="tx1"/>
          </a:solidFill>
          <a:latin typeface="+mn-lt"/>
        </a:defRPr>
      </a:lvl4pPr>
      <a:lvl5pPr marL="1771650" indent="-228600" algn="l" rtl="0" eaLnBrk="0" fontAlgn="base" hangingPunct="0">
        <a:spcBef>
          <a:spcPct val="20000"/>
        </a:spcBef>
        <a:spcAft>
          <a:spcPct val="0"/>
        </a:spcAft>
        <a:buChar char="•"/>
        <a:defRPr sz="1600">
          <a:solidFill>
            <a:schemeClr val="tx1"/>
          </a:solidFill>
          <a:latin typeface="+mn-lt"/>
        </a:defRPr>
      </a:lvl5pPr>
      <a:lvl6pPr marL="2228850" indent="-228600" algn="l" rtl="0" eaLnBrk="0" fontAlgn="base" hangingPunct="0">
        <a:spcBef>
          <a:spcPct val="20000"/>
        </a:spcBef>
        <a:spcAft>
          <a:spcPct val="0"/>
        </a:spcAft>
        <a:buChar char="•"/>
        <a:defRPr sz="1600">
          <a:solidFill>
            <a:schemeClr val="tx1"/>
          </a:solidFill>
          <a:latin typeface="+mn-lt"/>
        </a:defRPr>
      </a:lvl6pPr>
      <a:lvl7pPr marL="2686050" indent="-228600" algn="l" rtl="0" eaLnBrk="0" fontAlgn="base" hangingPunct="0">
        <a:spcBef>
          <a:spcPct val="20000"/>
        </a:spcBef>
        <a:spcAft>
          <a:spcPct val="0"/>
        </a:spcAft>
        <a:buChar char="•"/>
        <a:defRPr sz="1600">
          <a:solidFill>
            <a:schemeClr val="tx1"/>
          </a:solidFill>
          <a:latin typeface="+mn-lt"/>
        </a:defRPr>
      </a:lvl7pPr>
      <a:lvl8pPr marL="3143250" indent="-228600" algn="l" rtl="0" eaLnBrk="0" fontAlgn="base" hangingPunct="0">
        <a:spcBef>
          <a:spcPct val="20000"/>
        </a:spcBef>
        <a:spcAft>
          <a:spcPct val="0"/>
        </a:spcAft>
        <a:buChar char="•"/>
        <a:defRPr sz="1600">
          <a:solidFill>
            <a:schemeClr val="tx1"/>
          </a:solidFill>
          <a:latin typeface="+mn-lt"/>
        </a:defRPr>
      </a:lvl8pPr>
      <a:lvl9pPr marL="3600450" indent="-228600" algn="l" rtl="0" eaLnBrk="0" fontAlgn="base" hangingPunct="0">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eur03.safelinks.protection.outlook.com/?url=https%3A%2F%2Fportal.3gpp.org%2Fdesktopmodules%2FSpecifications%2FSpecificationDetails.aspx%3FspecificationId%3D4045&amp;data=05%7C01%7Ccristina.romaguera%40vodafone.com%7C67e661fc69db47cfdb9b08dabb30ea15%7C68283f3b84874c86adb3a5228f18b893%7C0%7C0%7C638028116181056299%7CUnknown%7CTWFpbGZsb3d8eyJWIjoiMC4wLjAwMDAiLCJQIjoiV2luMzIiLCJBTiI6Ik1haWwiLCJXVCI6Mn0%3D%7C3000%7C%7C%7C&amp;sdata=lQtT5jXsYeYP%2BBtj%2FoJnZIEplH5hhgySKeGSnTLI4Vk%3D&amp;reserved=0"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1385740" y="3022600"/>
            <a:ext cx="6858000" cy="1655763"/>
          </a:xfrm>
        </p:spPr>
        <p:txBody>
          <a:bodyPr/>
          <a:lstStyle/>
          <a:p>
            <a:r>
              <a:rPr lang="en-US" altLang="zh-CN" dirty="0"/>
              <a:t>OPPO</a:t>
            </a:r>
            <a:endParaRPr lang="zh-CN" altLang="en-US" dirty="0"/>
          </a:p>
        </p:txBody>
      </p:sp>
      <p:sp>
        <p:nvSpPr>
          <p:cNvPr id="5" name="标题 1"/>
          <p:cNvSpPr txBox="1">
            <a:spLocks/>
          </p:cNvSpPr>
          <p:nvPr/>
        </p:nvSpPr>
        <p:spPr>
          <a:xfrm>
            <a:off x="76200" y="1905000"/>
            <a:ext cx="9108896" cy="1102519"/>
          </a:xfrm>
          <a:prstGeom prst="rect">
            <a:avLst/>
          </a:prstGeom>
        </p:spPr>
        <p:txBody>
          <a:bodyPr vert="horz" lIns="91438" tIns="45719" rIns="91438" bIns="45719" rtlCol="0" anchor="ctr">
            <a:normAutofit/>
          </a:bodyPr>
          <a:lstStyle>
            <a:lvl1pPr algn="l" defTabSz="914378" rtl="0" eaLnBrk="1" latinLnBrk="0" hangingPunct="1">
              <a:spcBef>
                <a:spcPct val="0"/>
              </a:spcBef>
              <a:buNone/>
              <a:defRPr sz="2700" kern="1200">
                <a:solidFill>
                  <a:schemeClr val="tx1"/>
                </a:solidFill>
                <a:latin typeface="微软雅黑" pitchFamily="34" charset="-122"/>
                <a:ea typeface="微软雅黑" pitchFamily="34" charset="-122"/>
                <a:cs typeface="+mj-cs"/>
              </a:defRPr>
            </a:lvl1pPr>
          </a:lstStyle>
          <a:p>
            <a:pPr algn="ctr" fontAlgn="auto">
              <a:spcAft>
                <a:spcPts val="0"/>
              </a:spcAft>
              <a:defRPr/>
            </a:pPr>
            <a:r>
              <a:rPr lang="en-US" altLang="zh-CN" sz="2800" dirty="0">
                <a:solidFill>
                  <a:sysClr val="windowText" lastClr="000000"/>
                </a:solidFill>
              </a:rPr>
              <a:t>Discussion on remaining issue on KPI table template</a:t>
            </a:r>
            <a:endParaRPr lang="zh-CN" altLang="en-US" sz="2800" dirty="0">
              <a:solidFill>
                <a:sysClr val="windowText" lastClr="000000"/>
              </a:solidFill>
            </a:endParaRPr>
          </a:p>
        </p:txBody>
      </p:sp>
      <p:sp>
        <p:nvSpPr>
          <p:cNvPr id="3" name="矩形 2">
            <a:extLst>
              <a:ext uri="{FF2B5EF4-FFF2-40B4-BE49-F238E27FC236}">
                <a16:creationId xmlns:a16="http://schemas.microsoft.com/office/drawing/2014/main" id="{FC821954-6103-4404-B3E3-1CBF0EBBC7D5}"/>
              </a:ext>
            </a:extLst>
          </p:cNvPr>
          <p:cNvSpPr/>
          <p:nvPr/>
        </p:nvSpPr>
        <p:spPr>
          <a:xfrm>
            <a:off x="1371600" y="304800"/>
            <a:ext cx="4572000" cy="492443"/>
          </a:xfrm>
          <a:prstGeom prst="rect">
            <a:avLst/>
          </a:prstGeom>
        </p:spPr>
        <p:txBody>
          <a:bodyPr>
            <a:spAutoFit/>
          </a:bodyPr>
          <a:lstStyle/>
          <a:p>
            <a:pPr>
              <a:spcAft>
                <a:spcPts val="0"/>
              </a:spcAft>
            </a:pPr>
            <a:r>
              <a:rPr lang="en-GB" altLang="zh-CN" b="1" dirty="0">
                <a:latin typeface="Arial" panose="020B0604020202020204" pitchFamily="34" charset="0"/>
                <a:ea typeface="MS Mincho" panose="02020609040205080304" pitchFamily="49" charset="-128"/>
                <a:cs typeface="Times New Roman" panose="02020603050405020304" pitchFamily="18" charset="0"/>
              </a:rPr>
              <a:t>3GPP TSG-SA1 Meeting #100</a:t>
            </a:r>
            <a:r>
              <a:rPr lang="en-GB" altLang="zh-CN" sz="1400" b="1" i="1" dirty="0">
                <a:latin typeface="Arial" panose="020B0604020202020204" pitchFamily="34" charset="0"/>
                <a:ea typeface="MS Mincho" panose="02020609040205080304" pitchFamily="49" charset="-128"/>
                <a:cs typeface="Times New Roman" panose="02020603050405020304" pitchFamily="18" charset="0"/>
              </a:rPr>
              <a:t>	S1-223544</a:t>
            </a:r>
            <a:endParaRPr lang="zh-CN" altLang="zh-CN" sz="1000" dirty="0">
              <a:latin typeface="Arial" panose="020B0604020202020204" pitchFamily="34" charset="0"/>
              <a:ea typeface="MS Mincho" panose="02020609040205080304" pitchFamily="49" charset="-128"/>
              <a:cs typeface="Times New Roman" panose="02020603050405020304" pitchFamily="18" charset="0"/>
            </a:endParaRPr>
          </a:p>
          <a:p>
            <a:pPr>
              <a:spcAft>
                <a:spcPts val="900"/>
              </a:spcAft>
            </a:pPr>
            <a:r>
              <a:rPr lang="en-GB" altLang="zh-CN" b="1" dirty="0">
                <a:latin typeface="Arial" panose="020B0604020202020204" pitchFamily="34" charset="0"/>
                <a:ea typeface="MS Mincho" panose="02020609040205080304" pitchFamily="49" charset="-128"/>
              </a:rPr>
              <a:t>Toulouse, France, 14 – 18 November 2022</a:t>
            </a:r>
            <a:r>
              <a:rPr lang="en-GB" altLang="zh-CN" sz="1000" b="1" dirty="0">
                <a:latin typeface="Arial" panose="020B0604020202020204" pitchFamily="34" charset="0"/>
                <a:ea typeface="MS Mincho" panose="02020609040205080304" pitchFamily="49" charset="-128"/>
              </a:rPr>
              <a:t>	</a:t>
            </a:r>
            <a:r>
              <a:rPr lang="en-GB" altLang="zh-CN" b="1" dirty="0">
                <a:latin typeface="Arial" panose="020B0604020202020204" pitchFamily="34" charset="0"/>
                <a:ea typeface="MS Mincho" panose="02020609040205080304" pitchFamily="49" charset="-128"/>
              </a:rPr>
              <a:t> </a:t>
            </a:r>
            <a:r>
              <a:rPr lang="en-US" altLang="zh-CN" sz="1000" b="1" dirty="0">
                <a:latin typeface="Arial" panose="020B0604020202020204" pitchFamily="34" charset="0"/>
                <a:ea typeface="MS Mincho" panose="02020609040205080304" pitchFamily="49" charset="-128"/>
              </a:rPr>
              <a:t>       </a:t>
            </a:r>
            <a:endParaRPr lang="zh-CN" altLang="zh-CN" sz="1000" dirty="0">
              <a:ea typeface="MS Mincho" panose="02020609040205080304" pitchFamily="49" charset="-128"/>
            </a:endParaRPr>
          </a:p>
        </p:txBody>
      </p:sp>
    </p:spTree>
    <p:extLst>
      <p:ext uri="{BB962C8B-B14F-4D97-AF65-F5344CB8AC3E}">
        <p14:creationId xmlns:p14="http://schemas.microsoft.com/office/powerpoint/2010/main" val="1643888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5A7CD-AB4B-4269-87E5-26D1C75D02C6}"/>
              </a:ext>
            </a:extLst>
          </p:cNvPr>
          <p:cNvSpPr>
            <a:spLocks noGrp="1"/>
          </p:cNvSpPr>
          <p:nvPr>
            <p:ph type="title"/>
          </p:nvPr>
        </p:nvSpPr>
        <p:spPr>
          <a:xfrm>
            <a:off x="381000" y="0"/>
            <a:ext cx="7010400" cy="685800"/>
          </a:xfrm>
        </p:spPr>
        <p:txBody>
          <a:bodyPr/>
          <a:lstStyle/>
          <a:p>
            <a:pPr algn="l"/>
            <a:r>
              <a:rPr lang="en-US" altLang="zh-CN" dirty="0"/>
              <a:t> Background(1) </a:t>
            </a:r>
            <a:endParaRPr lang="zh-CN" altLang="en-US" dirty="0"/>
          </a:p>
        </p:txBody>
      </p:sp>
      <p:sp>
        <p:nvSpPr>
          <p:cNvPr id="3" name="内容占位符 2">
            <a:extLst>
              <a:ext uri="{FF2B5EF4-FFF2-40B4-BE49-F238E27FC236}">
                <a16:creationId xmlns:a16="http://schemas.microsoft.com/office/drawing/2014/main" id="{44F659B8-FD16-4C87-A9F6-7B8BD5170AF0}"/>
              </a:ext>
            </a:extLst>
          </p:cNvPr>
          <p:cNvSpPr>
            <a:spLocks noGrp="1"/>
          </p:cNvSpPr>
          <p:nvPr>
            <p:ph idx="1"/>
          </p:nvPr>
        </p:nvSpPr>
        <p:spPr>
          <a:xfrm>
            <a:off x="381000" y="685800"/>
            <a:ext cx="8153400" cy="4114800"/>
          </a:xfrm>
        </p:spPr>
        <p:txBody>
          <a:bodyPr/>
          <a:lstStyle/>
          <a:p>
            <a:r>
              <a:rPr lang="en-US" altLang="zh-CN" sz="2000" b="0" dirty="0"/>
              <a:t>In TR 22.840 v0.2.0[1],  there are more than 10 KPI tables in the agreed use cases,</a:t>
            </a:r>
            <a:r>
              <a:rPr lang="zh-CN" altLang="en-US" sz="2000" b="0" dirty="0"/>
              <a:t> </a:t>
            </a:r>
            <a:r>
              <a:rPr lang="en-US" altLang="zh-CN" sz="2000" b="0" dirty="0"/>
              <a:t>with some issues to be resolved:</a:t>
            </a:r>
          </a:p>
          <a:p>
            <a:pPr lvl="1"/>
            <a:r>
              <a:rPr lang="en-US" altLang="zh-CN" dirty="0"/>
              <a:t>Inconsistent KPI table template</a:t>
            </a:r>
          </a:p>
          <a:p>
            <a:pPr lvl="1"/>
            <a:r>
              <a:rPr lang="en-US" altLang="zh-CN" dirty="0"/>
              <a:t>Inconsistent KPI parameter names for some of the KPI parameters</a:t>
            </a:r>
          </a:p>
          <a:p>
            <a:pPr lvl="1"/>
            <a:r>
              <a:rPr lang="en-US" altLang="zh-CN" dirty="0"/>
              <a:t>Whether and how some of the parameter (e.g., Max. instantaneous device power consumption) shall be included in the KPI table. </a:t>
            </a:r>
          </a:p>
          <a:p>
            <a:r>
              <a:rPr lang="en-US" altLang="zh-CN" sz="2000" b="0" dirty="0"/>
              <a:t>We have discussed the KPI parameters and the KPI table template during 2 offline conference calls chaired by the rapporteur and SA1 Chair respectively. And good progress has been achieved: </a:t>
            </a:r>
          </a:p>
          <a:p>
            <a:pPr lvl="1"/>
            <a:r>
              <a:rPr lang="en-US" altLang="zh-CN" b="0" dirty="0"/>
              <a:t>have aligned most of parameter names and have a uniform KPI table.</a:t>
            </a:r>
          </a:p>
          <a:p>
            <a:pPr marL="342900" lvl="1" indent="-342900">
              <a:buChar char="•"/>
            </a:pPr>
            <a:endParaRPr lang="en-US" altLang="zh-CN" dirty="0">
              <a:ea typeface="+mn-ea"/>
              <a:cs typeface="+mn-cs"/>
            </a:endParaRPr>
          </a:p>
          <a:p>
            <a:endParaRPr lang="zh-CN" altLang="en-US" sz="2000" dirty="0"/>
          </a:p>
        </p:txBody>
      </p:sp>
      <p:graphicFrame>
        <p:nvGraphicFramePr>
          <p:cNvPr id="5" name="内容占位符 3">
            <a:extLst>
              <a:ext uri="{FF2B5EF4-FFF2-40B4-BE49-F238E27FC236}">
                <a16:creationId xmlns:a16="http://schemas.microsoft.com/office/drawing/2014/main" id="{FFE8F500-E6B6-4E4D-AB40-4DBBC4A32211}"/>
              </a:ext>
            </a:extLst>
          </p:cNvPr>
          <p:cNvGraphicFramePr>
            <a:graphicFrameLocks/>
          </p:cNvGraphicFramePr>
          <p:nvPr>
            <p:extLst>
              <p:ext uri="{D42A27DB-BD31-4B8C-83A1-F6EECF244321}">
                <p14:modId xmlns:p14="http://schemas.microsoft.com/office/powerpoint/2010/main" val="1781500838"/>
              </p:ext>
            </p:extLst>
          </p:nvPr>
        </p:nvGraphicFramePr>
        <p:xfrm>
          <a:off x="52632" y="4495800"/>
          <a:ext cx="9038735" cy="1882070"/>
        </p:xfrm>
        <a:graphic>
          <a:graphicData uri="http://schemas.openxmlformats.org/drawingml/2006/table">
            <a:tbl>
              <a:tblPr firstRow="1" firstCol="1" bandRow="1">
                <a:tableStyleId>{5C22544A-7EE6-4342-B048-85BDC9FD1C3A}</a:tableStyleId>
              </a:tblPr>
              <a:tblGrid>
                <a:gridCol w="732934">
                  <a:extLst>
                    <a:ext uri="{9D8B030D-6E8A-4147-A177-3AD203B41FA5}">
                      <a16:colId xmlns:a16="http://schemas.microsoft.com/office/drawing/2014/main" val="3810081064"/>
                    </a:ext>
                  </a:extLst>
                </a:gridCol>
                <a:gridCol w="609600">
                  <a:extLst>
                    <a:ext uri="{9D8B030D-6E8A-4147-A177-3AD203B41FA5}">
                      <a16:colId xmlns:a16="http://schemas.microsoft.com/office/drawing/2014/main" val="1800133122"/>
                    </a:ext>
                  </a:extLst>
                </a:gridCol>
                <a:gridCol w="685800">
                  <a:extLst>
                    <a:ext uri="{9D8B030D-6E8A-4147-A177-3AD203B41FA5}">
                      <a16:colId xmlns:a16="http://schemas.microsoft.com/office/drawing/2014/main" val="3694819893"/>
                    </a:ext>
                  </a:extLst>
                </a:gridCol>
                <a:gridCol w="546234">
                  <a:extLst>
                    <a:ext uri="{9D8B030D-6E8A-4147-A177-3AD203B41FA5}">
                      <a16:colId xmlns:a16="http://schemas.microsoft.com/office/drawing/2014/main" val="1873315969"/>
                    </a:ext>
                  </a:extLst>
                </a:gridCol>
                <a:gridCol w="772370">
                  <a:extLst>
                    <a:ext uri="{9D8B030D-6E8A-4147-A177-3AD203B41FA5}">
                      <a16:colId xmlns:a16="http://schemas.microsoft.com/office/drawing/2014/main" val="1624693762"/>
                    </a:ext>
                  </a:extLst>
                </a:gridCol>
                <a:gridCol w="579278">
                  <a:extLst>
                    <a:ext uri="{9D8B030D-6E8A-4147-A177-3AD203B41FA5}">
                      <a16:colId xmlns:a16="http://schemas.microsoft.com/office/drawing/2014/main" val="1476342121"/>
                    </a:ext>
                  </a:extLst>
                </a:gridCol>
                <a:gridCol w="514914">
                  <a:extLst>
                    <a:ext uri="{9D8B030D-6E8A-4147-A177-3AD203B41FA5}">
                      <a16:colId xmlns:a16="http://schemas.microsoft.com/office/drawing/2014/main" val="1130858398"/>
                    </a:ext>
                  </a:extLst>
                </a:gridCol>
                <a:gridCol w="450550">
                  <a:extLst>
                    <a:ext uri="{9D8B030D-6E8A-4147-A177-3AD203B41FA5}">
                      <a16:colId xmlns:a16="http://schemas.microsoft.com/office/drawing/2014/main" val="1279234233"/>
                    </a:ext>
                  </a:extLst>
                </a:gridCol>
                <a:gridCol w="579278">
                  <a:extLst>
                    <a:ext uri="{9D8B030D-6E8A-4147-A177-3AD203B41FA5}">
                      <a16:colId xmlns:a16="http://schemas.microsoft.com/office/drawing/2014/main" val="792162859"/>
                    </a:ext>
                  </a:extLst>
                </a:gridCol>
                <a:gridCol w="643642">
                  <a:extLst>
                    <a:ext uri="{9D8B030D-6E8A-4147-A177-3AD203B41FA5}">
                      <a16:colId xmlns:a16="http://schemas.microsoft.com/office/drawing/2014/main" val="3316592512"/>
                    </a:ext>
                  </a:extLst>
                </a:gridCol>
                <a:gridCol w="386184">
                  <a:extLst>
                    <a:ext uri="{9D8B030D-6E8A-4147-A177-3AD203B41FA5}">
                      <a16:colId xmlns:a16="http://schemas.microsoft.com/office/drawing/2014/main" val="3734852788"/>
                    </a:ext>
                  </a:extLst>
                </a:gridCol>
                <a:gridCol w="514914">
                  <a:extLst>
                    <a:ext uri="{9D8B030D-6E8A-4147-A177-3AD203B41FA5}">
                      <a16:colId xmlns:a16="http://schemas.microsoft.com/office/drawing/2014/main" val="3869859722"/>
                    </a:ext>
                  </a:extLst>
                </a:gridCol>
                <a:gridCol w="679417">
                  <a:extLst>
                    <a:ext uri="{9D8B030D-6E8A-4147-A177-3AD203B41FA5}">
                      <a16:colId xmlns:a16="http://schemas.microsoft.com/office/drawing/2014/main" val="2818395635"/>
                    </a:ext>
                  </a:extLst>
                </a:gridCol>
                <a:gridCol w="648289">
                  <a:extLst>
                    <a:ext uri="{9D8B030D-6E8A-4147-A177-3AD203B41FA5}">
                      <a16:colId xmlns:a16="http://schemas.microsoft.com/office/drawing/2014/main" val="3653927319"/>
                    </a:ext>
                  </a:extLst>
                </a:gridCol>
                <a:gridCol w="695331">
                  <a:extLst>
                    <a:ext uri="{9D8B030D-6E8A-4147-A177-3AD203B41FA5}">
                      <a16:colId xmlns:a16="http://schemas.microsoft.com/office/drawing/2014/main" val="2081888066"/>
                    </a:ext>
                  </a:extLst>
                </a:gridCol>
              </a:tblGrid>
              <a:tr h="809780">
                <a:tc>
                  <a:txBody>
                    <a:bodyPr/>
                    <a:lstStyle/>
                    <a:p>
                      <a:pPr algn="ctr" fontAlgn="auto" hangingPunct="1">
                        <a:spcAft>
                          <a:spcPts val="0"/>
                        </a:spcAft>
                      </a:pPr>
                      <a:r>
                        <a:rPr lang="en-GB" sz="800" kern="100" dirty="0">
                          <a:solidFill>
                            <a:schemeClr val="tx1"/>
                          </a:solidFill>
                          <a:effectLst/>
                        </a:rPr>
                        <a:t>Scenario</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Max. allowed end-to-end latency</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Communication Service Availability</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US" altLang="zh-CN" sz="800" b="1" kern="100" dirty="0">
                          <a:solidFill>
                            <a:schemeClr val="tx1"/>
                          </a:solidFill>
                          <a:effectLst/>
                          <a:latin typeface="+mn-lt"/>
                          <a:ea typeface="+mn-ea"/>
                          <a:cs typeface="+mn-cs"/>
                        </a:rPr>
                        <a:t>Reliability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Max. instantaneous device power consumption</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User-experienced data rate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Message</a:t>
                      </a:r>
                      <a:endParaRPr lang="zh-CN" sz="900" kern="100" dirty="0">
                        <a:solidFill>
                          <a:schemeClr val="tx1"/>
                        </a:solidFill>
                        <a:effectLst/>
                      </a:endParaRPr>
                    </a:p>
                    <a:p>
                      <a:pPr algn="ctr" fontAlgn="auto" hangingPunct="1">
                        <a:spcAft>
                          <a:spcPts val="0"/>
                        </a:spcAft>
                      </a:pPr>
                      <a:r>
                        <a:rPr lang="en-GB" sz="800" kern="100" dirty="0">
                          <a:solidFill>
                            <a:schemeClr val="tx1"/>
                          </a:solidFill>
                          <a:effectLst/>
                        </a:rPr>
                        <a:t>Size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Device density</a:t>
                      </a:r>
                      <a:endParaRPr lang="zh-CN" sz="900" kern="100" dirty="0">
                        <a:solidFill>
                          <a:schemeClr val="tx1"/>
                        </a:solidFill>
                        <a:effectLst/>
                      </a:endParaRPr>
                    </a:p>
                    <a:p>
                      <a:pPr algn="ctr" fontAlgn="auto" hangingPunct="1">
                        <a:spcAft>
                          <a:spcPts val="0"/>
                        </a:spcAft>
                      </a:pPr>
                      <a:r>
                        <a:rPr lang="en-GB" sz="800" kern="100" dirty="0">
                          <a:solidFill>
                            <a:schemeClr val="tx1"/>
                          </a:solidFill>
                          <a:effectLst/>
                        </a:rPr>
                        <a:t> </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Communication Range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Service area dimension</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Device speed</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Traffic interval</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service latency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service availability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Accuracy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525722220"/>
                  </a:ext>
                </a:extLst>
              </a:tr>
              <a:tr h="531506">
                <a:tc>
                  <a:txBody>
                    <a:bodyPr/>
                    <a:lstStyle/>
                    <a:p>
                      <a:pPr algn="just"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9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hangingPunct="1">
                        <a:spcAft>
                          <a:spcPts val="0"/>
                        </a:spcAft>
                      </a:pPr>
                      <a:r>
                        <a:rPr lang="en-GB" sz="800" kern="100">
                          <a:solidFill>
                            <a:schemeClr val="tx1"/>
                          </a:solidFill>
                          <a:effectLst/>
                        </a:rPr>
                        <a:t> </a:t>
                      </a:r>
                      <a:endParaRPr lang="zh-CN" sz="900" b="1" kern="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74221997"/>
                  </a:ext>
                </a:extLst>
              </a:tr>
              <a:tr h="540784">
                <a:tc gridSpan="15">
                  <a:txBody>
                    <a:bodyPr/>
                    <a:lstStyle/>
                    <a:p>
                      <a:pPr algn="l" hangingPunct="0">
                        <a:spcAft>
                          <a:spcPts val="0"/>
                        </a:spcAft>
                      </a:pPr>
                      <a:r>
                        <a:rPr lang="en-GB" sz="1050" b="0" kern="100" dirty="0">
                          <a:solidFill>
                            <a:schemeClr val="tx1"/>
                          </a:solidFill>
                          <a:effectLst/>
                        </a:rPr>
                        <a:t>NOTE 1:</a:t>
                      </a:r>
                      <a:endParaRPr lang="zh-CN" sz="1100" b="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4833739"/>
                  </a:ext>
                </a:extLst>
              </a:tr>
            </a:tbl>
          </a:graphicData>
        </a:graphic>
      </p:graphicFrame>
    </p:spTree>
    <p:extLst>
      <p:ext uri="{BB962C8B-B14F-4D97-AF65-F5344CB8AC3E}">
        <p14:creationId xmlns:p14="http://schemas.microsoft.com/office/powerpoint/2010/main" val="1485276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5A7CD-AB4B-4269-87E5-26D1C75D02C6}"/>
              </a:ext>
            </a:extLst>
          </p:cNvPr>
          <p:cNvSpPr>
            <a:spLocks noGrp="1"/>
          </p:cNvSpPr>
          <p:nvPr>
            <p:ph type="title"/>
          </p:nvPr>
        </p:nvSpPr>
        <p:spPr>
          <a:xfrm>
            <a:off x="228600" y="0"/>
            <a:ext cx="7162800" cy="685800"/>
          </a:xfrm>
        </p:spPr>
        <p:txBody>
          <a:bodyPr/>
          <a:lstStyle/>
          <a:p>
            <a:pPr algn="l"/>
            <a:r>
              <a:rPr lang="en-US" altLang="zh-CN" dirty="0"/>
              <a:t> Background(2) </a:t>
            </a:r>
            <a:endParaRPr lang="zh-CN" altLang="en-US" dirty="0"/>
          </a:p>
        </p:txBody>
      </p:sp>
      <p:sp>
        <p:nvSpPr>
          <p:cNvPr id="3" name="内容占位符 2">
            <a:extLst>
              <a:ext uri="{FF2B5EF4-FFF2-40B4-BE49-F238E27FC236}">
                <a16:creationId xmlns:a16="http://schemas.microsoft.com/office/drawing/2014/main" id="{44F659B8-FD16-4C87-A9F6-7B8BD5170AF0}"/>
              </a:ext>
            </a:extLst>
          </p:cNvPr>
          <p:cNvSpPr>
            <a:spLocks noGrp="1"/>
          </p:cNvSpPr>
          <p:nvPr>
            <p:ph idx="1"/>
          </p:nvPr>
        </p:nvSpPr>
        <p:spPr>
          <a:xfrm>
            <a:off x="381000" y="685800"/>
            <a:ext cx="8153400" cy="4114800"/>
          </a:xfrm>
        </p:spPr>
        <p:txBody>
          <a:bodyPr/>
          <a:lstStyle/>
          <a:p>
            <a:r>
              <a:rPr lang="en-US" altLang="zh-CN" b="0" dirty="0"/>
              <a:t>More discussion is needed for some of the un-determined parameter. (e.g., Max. instantaneous device power consumption).</a:t>
            </a:r>
          </a:p>
          <a:p>
            <a:pPr lvl="1"/>
            <a:r>
              <a:rPr lang="en-US" altLang="zh-CN" dirty="0"/>
              <a:t>Where and how to capture this parameter</a:t>
            </a:r>
            <a:endParaRPr lang="en-US" altLang="zh-CN" b="0" dirty="0"/>
          </a:p>
          <a:p>
            <a:endParaRPr lang="en-GB" altLang="zh-CN" b="0" dirty="0"/>
          </a:p>
          <a:p>
            <a:r>
              <a:rPr lang="en-GB" altLang="zh-CN" b="0" dirty="0"/>
              <a:t>Four possible ways have been proposed during the offline CC to resolve this issue:</a:t>
            </a:r>
          </a:p>
          <a:p>
            <a:pPr lvl="1"/>
            <a:r>
              <a:rPr lang="en-GB" altLang="zh-CN" dirty="0"/>
              <a:t>Address this topic within use cases in KPI table but not in consolidation.</a:t>
            </a:r>
          </a:p>
          <a:p>
            <a:pPr lvl="1"/>
            <a:r>
              <a:rPr lang="en-GB" altLang="zh-CN" dirty="0"/>
              <a:t>Address this topic within use cases in description but not in consolidation.</a:t>
            </a:r>
          </a:p>
          <a:p>
            <a:pPr lvl="1"/>
            <a:r>
              <a:rPr lang="en-GB" altLang="zh-CN" dirty="0"/>
              <a:t>Referring to power consumption as an “influence quantity“ to be captured in the KPI table.</a:t>
            </a:r>
          </a:p>
          <a:p>
            <a:pPr lvl="1"/>
            <a:r>
              <a:rPr lang="en-GB" altLang="zh-CN" dirty="0"/>
              <a:t>Annex describing different ways of harvesting energy, and refers to those techniques in description/tables of use cases.</a:t>
            </a:r>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endParaRPr lang="zh-CN" altLang="en-US" dirty="0"/>
          </a:p>
        </p:txBody>
      </p:sp>
    </p:spTree>
    <p:extLst>
      <p:ext uri="{BB962C8B-B14F-4D97-AF65-F5344CB8AC3E}">
        <p14:creationId xmlns:p14="http://schemas.microsoft.com/office/powerpoint/2010/main" val="3682682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5A7CD-AB4B-4269-87E5-26D1C75D02C6}"/>
              </a:ext>
            </a:extLst>
          </p:cNvPr>
          <p:cNvSpPr>
            <a:spLocks noGrp="1"/>
          </p:cNvSpPr>
          <p:nvPr>
            <p:ph type="title"/>
          </p:nvPr>
        </p:nvSpPr>
        <p:spPr>
          <a:xfrm>
            <a:off x="228600" y="0"/>
            <a:ext cx="8915400" cy="685800"/>
          </a:xfrm>
        </p:spPr>
        <p:txBody>
          <a:bodyPr/>
          <a:lstStyle/>
          <a:p>
            <a:pPr algn="l"/>
            <a:r>
              <a:rPr lang="en-US" altLang="zh-CN" dirty="0"/>
              <a:t> </a:t>
            </a:r>
            <a:r>
              <a:rPr lang="en-US" altLang="zh-CN" sz="2800" dirty="0"/>
              <a:t>Update of existing KPI tables with the new template</a:t>
            </a:r>
            <a:endParaRPr lang="zh-CN" altLang="en-US" dirty="0"/>
          </a:p>
        </p:txBody>
      </p:sp>
      <p:sp>
        <p:nvSpPr>
          <p:cNvPr id="3" name="内容占位符 2">
            <a:extLst>
              <a:ext uri="{FF2B5EF4-FFF2-40B4-BE49-F238E27FC236}">
                <a16:creationId xmlns:a16="http://schemas.microsoft.com/office/drawing/2014/main" id="{44F659B8-FD16-4C87-A9F6-7B8BD5170AF0}"/>
              </a:ext>
            </a:extLst>
          </p:cNvPr>
          <p:cNvSpPr>
            <a:spLocks noGrp="1"/>
          </p:cNvSpPr>
          <p:nvPr>
            <p:ph idx="1"/>
          </p:nvPr>
        </p:nvSpPr>
        <p:spPr>
          <a:xfrm>
            <a:off x="381000" y="685800"/>
            <a:ext cx="8153400" cy="4114800"/>
          </a:xfrm>
        </p:spPr>
        <p:txBody>
          <a:bodyPr/>
          <a:lstStyle/>
          <a:p>
            <a:r>
              <a:rPr lang="en-US" altLang="zh-CN" b="0" dirty="0"/>
              <a:t>In order to apply a consistent KPI table, a combination </a:t>
            </a:r>
            <a:r>
              <a:rPr lang="en-US" altLang="zh-CN" b="0" dirty="0" err="1"/>
              <a:t>pCR</a:t>
            </a:r>
            <a:r>
              <a:rPr lang="en-US" altLang="zh-CN" b="0" dirty="0"/>
              <a:t> will be submitted to propose the changes for all the existing KPI table for use cases, using the new template in following. The controversial parameters “instantaneous device power ”will be removed.  Titles are </a:t>
            </a:r>
            <a:r>
              <a:rPr lang="en-US" altLang="zh-CN" b="0"/>
              <a:t>in vertical.</a:t>
            </a:r>
            <a:endParaRPr lang="en-US" altLang="zh-CN" b="0" dirty="0"/>
          </a:p>
          <a:p>
            <a:endParaRPr lang="en-GB" altLang="zh-CN" b="0" dirty="0"/>
          </a:p>
          <a:p>
            <a:endParaRPr lang="en-GB" altLang="zh-CN" b="0" dirty="0"/>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endParaRPr lang="en-US" altLang="zh-CN" dirty="0"/>
          </a:p>
          <a:p>
            <a:pPr marL="0" indent="0">
              <a:buNone/>
            </a:pPr>
            <a:r>
              <a:rPr lang="en-US" altLang="zh-CN" dirty="0"/>
              <a:t>Proposal 1: Apply the new KPI table template for the use cases. </a:t>
            </a:r>
            <a:endParaRPr lang="en-GB" altLang="zh-CN" kern="100" dirty="0"/>
          </a:p>
          <a:p>
            <a:endParaRPr lang="en-GB" altLang="zh-CN" kern="100" dirty="0"/>
          </a:p>
          <a:p>
            <a:endParaRPr lang="zh-CN" altLang="zh-CN" sz="2800" kern="100" dirty="0">
              <a:latin typeface="Arial" panose="020B0604020202020204" pitchFamily="34" charset="0"/>
              <a:ea typeface="Times New Roman" panose="02020603050405020304" pitchFamily="18" charset="0"/>
              <a:cs typeface="Times New Roman" panose="02020603050405020304" pitchFamily="18" charset="0"/>
            </a:endParaRPr>
          </a:p>
          <a:p>
            <a:endParaRPr lang="zh-CN" altLang="en-US" dirty="0"/>
          </a:p>
        </p:txBody>
      </p:sp>
      <p:graphicFrame>
        <p:nvGraphicFramePr>
          <p:cNvPr id="5" name="内容占位符 3">
            <a:extLst>
              <a:ext uri="{FF2B5EF4-FFF2-40B4-BE49-F238E27FC236}">
                <a16:creationId xmlns:a16="http://schemas.microsoft.com/office/drawing/2014/main" id="{3C7EC288-EF17-41C5-93A4-95B723B46789}"/>
              </a:ext>
            </a:extLst>
          </p:cNvPr>
          <p:cNvGraphicFramePr>
            <a:graphicFrameLocks/>
          </p:cNvGraphicFramePr>
          <p:nvPr>
            <p:extLst>
              <p:ext uri="{D42A27DB-BD31-4B8C-83A1-F6EECF244321}">
                <p14:modId xmlns:p14="http://schemas.microsoft.com/office/powerpoint/2010/main" val="1489516240"/>
              </p:ext>
            </p:extLst>
          </p:nvPr>
        </p:nvGraphicFramePr>
        <p:xfrm>
          <a:off x="228600" y="2730500"/>
          <a:ext cx="8266365" cy="2451100"/>
        </p:xfrm>
        <a:graphic>
          <a:graphicData uri="http://schemas.openxmlformats.org/drawingml/2006/table">
            <a:tbl>
              <a:tblPr firstRow="1" firstCol="1" bandRow="1">
                <a:tableStyleId>{5C22544A-7EE6-4342-B048-85BDC9FD1C3A}</a:tableStyleId>
              </a:tblPr>
              <a:tblGrid>
                <a:gridCol w="732934">
                  <a:extLst>
                    <a:ext uri="{9D8B030D-6E8A-4147-A177-3AD203B41FA5}">
                      <a16:colId xmlns:a16="http://schemas.microsoft.com/office/drawing/2014/main" val="3810081064"/>
                    </a:ext>
                  </a:extLst>
                </a:gridCol>
                <a:gridCol w="609600">
                  <a:extLst>
                    <a:ext uri="{9D8B030D-6E8A-4147-A177-3AD203B41FA5}">
                      <a16:colId xmlns:a16="http://schemas.microsoft.com/office/drawing/2014/main" val="1800133122"/>
                    </a:ext>
                  </a:extLst>
                </a:gridCol>
                <a:gridCol w="685800">
                  <a:extLst>
                    <a:ext uri="{9D8B030D-6E8A-4147-A177-3AD203B41FA5}">
                      <a16:colId xmlns:a16="http://schemas.microsoft.com/office/drawing/2014/main" val="3694819893"/>
                    </a:ext>
                  </a:extLst>
                </a:gridCol>
                <a:gridCol w="546234">
                  <a:extLst>
                    <a:ext uri="{9D8B030D-6E8A-4147-A177-3AD203B41FA5}">
                      <a16:colId xmlns:a16="http://schemas.microsoft.com/office/drawing/2014/main" val="1873315969"/>
                    </a:ext>
                  </a:extLst>
                </a:gridCol>
                <a:gridCol w="579278">
                  <a:extLst>
                    <a:ext uri="{9D8B030D-6E8A-4147-A177-3AD203B41FA5}">
                      <a16:colId xmlns:a16="http://schemas.microsoft.com/office/drawing/2014/main" val="1476342121"/>
                    </a:ext>
                  </a:extLst>
                </a:gridCol>
                <a:gridCol w="514914">
                  <a:extLst>
                    <a:ext uri="{9D8B030D-6E8A-4147-A177-3AD203B41FA5}">
                      <a16:colId xmlns:a16="http://schemas.microsoft.com/office/drawing/2014/main" val="1130858398"/>
                    </a:ext>
                  </a:extLst>
                </a:gridCol>
                <a:gridCol w="450550">
                  <a:extLst>
                    <a:ext uri="{9D8B030D-6E8A-4147-A177-3AD203B41FA5}">
                      <a16:colId xmlns:a16="http://schemas.microsoft.com/office/drawing/2014/main" val="1279234233"/>
                    </a:ext>
                  </a:extLst>
                </a:gridCol>
                <a:gridCol w="579278">
                  <a:extLst>
                    <a:ext uri="{9D8B030D-6E8A-4147-A177-3AD203B41FA5}">
                      <a16:colId xmlns:a16="http://schemas.microsoft.com/office/drawing/2014/main" val="792162859"/>
                    </a:ext>
                  </a:extLst>
                </a:gridCol>
                <a:gridCol w="643642">
                  <a:extLst>
                    <a:ext uri="{9D8B030D-6E8A-4147-A177-3AD203B41FA5}">
                      <a16:colId xmlns:a16="http://schemas.microsoft.com/office/drawing/2014/main" val="3316592512"/>
                    </a:ext>
                  </a:extLst>
                </a:gridCol>
                <a:gridCol w="386184">
                  <a:extLst>
                    <a:ext uri="{9D8B030D-6E8A-4147-A177-3AD203B41FA5}">
                      <a16:colId xmlns:a16="http://schemas.microsoft.com/office/drawing/2014/main" val="3734852788"/>
                    </a:ext>
                  </a:extLst>
                </a:gridCol>
                <a:gridCol w="514914">
                  <a:extLst>
                    <a:ext uri="{9D8B030D-6E8A-4147-A177-3AD203B41FA5}">
                      <a16:colId xmlns:a16="http://schemas.microsoft.com/office/drawing/2014/main" val="3869859722"/>
                    </a:ext>
                  </a:extLst>
                </a:gridCol>
                <a:gridCol w="679417">
                  <a:extLst>
                    <a:ext uri="{9D8B030D-6E8A-4147-A177-3AD203B41FA5}">
                      <a16:colId xmlns:a16="http://schemas.microsoft.com/office/drawing/2014/main" val="2818395635"/>
                    </a:ext>
                  </a:extLst>
                </a:gridCol>
                <a:gridCol w="648289">
                  <a:extLst>
                    <a:ext uri="{9D8B030D-6E8A-4147-A177-3AD203B41FA5}">
                      <a16:colId xmlns:a16="http://schemas.microsoft.com/office/drawing/2014/main" val="3653927319"/>
                    </a:ext>
                  </a:extLst>
                </a:gridCol>
                <a:gridCol w="695331">
                  <a:extLst>
                    <a:ext uri="{9D8B030D-6E8A-4147-A177-3AD203B41FA5}">
                      <a16:colId xmlns:a16="http://schemas.microsoft.com/office/drawing/2014/main" val="2081888066"/>
                    </a:ext>
                  </a:extLst>
                </a:gridCol>
              </a:tblGrid>
              <a:tr h="1311214">
                <a:tc>
                  <a:txBody>
                    <a:bodyPr/>
                    <a:lstStyle/>
                    <a:p>
                      <a:pPr marL="71755" marR="71755">
                        <a:spcAft>
                          <a:spcPts val="0"/>
                        </a:spcAft>
                      </a:pPr>
                      <a:r>
                        <a:rPr lang="en-US" sz="1100" b="1" dirty="0">
                          <a:solidFill>
                            <a:srgbClr val="000000"/>
                          </a:solidFill>
                          <a:effectLst/>
                          <a:latin typeface="Calibri" panose="020F0502020204030204" pitchFamily="34" charset="0"/>
                          <a:ea typeface="等线" panose="02010600030101010101" pitchFamily="2" charset="-122"/>
                        </a:rPr>
                        <a:t>Scenario</a:t>
                      </a:r>
                      <a:endParaRPr lang="en-US" sz="1100" dirty="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Max. allowed end-to-end latency</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Communication Service Availability</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Reliability</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User-experienced data rate</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Message</a:t>
                      </a:r>
                      <a:endParaRPr lang="en-US" sz="1100">
                        <a:effectLst/>
                        <a:latin typeface="Calibri" panose="020F0502020204030204" pitchFamily="34" charset="0"/>
                        <a:ea typeface="等线" panose="02010600030101010101" pitchFamily="2" charset="-122"/>
                      </a:endParaRPr>
                    </a:p>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Size</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Device density</a:t>
                      </a:r>
                      <a:endParaRPr lang="en-US" sz="1100">
                        <a:effectLst/>
                        <a:latin typeface="Calibri" panose="020F0502020204030204" pitchFamily="34" charset="0"/>
                        <a:ea typeface="等线" panose="02010600030101010101" pitchFamily="2" charset="-122"/>
                      </a:endParaRPr>
                    </a:p>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 </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Communication Range</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Service area dimension</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Device speed</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dirty="0">
                          <a:solidFill>
                            <a:srgbClr val="000000"/>
                          </a:solidFill>
                          <a:effectLst/>
                          <a:latin typeface="Calibri" panose="020F0502020204030204" pitchFamily="34" charset="0"/>
                          <a:ea typeface="等线" panose="02010600030101010101" pitchFamily="2" charset="-122"/>
                        </a:rPr>
                        <a:t>Transfer interval</a:t>
                      </a:r>
                      <a:endParaRPr lang="en-US" sz="1100" dirty="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Positioning service latency</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a:solidFill>
                            <a:srgbClr val="000000"/>
                          </a:solidFill>
                          <a:effectLst/>
                          <a:latin typeface="Calibri" panose="020F0502020204030204" pitchFamily="34" charset="0"/>
                          <a:ea typeface="等线" panose="02010600030101010101" pitchFamily="2" charset="-122"/>
                        </a:rPr>
                        <a:t>Positioning service availability</a:t>
                      </a:r>
                      <a:endParaRPr lang="en-US" sz="110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71755" marR="71755">
                        <a:spcAft>
                          <a:spcPts val="0"/>
                        </a:spcAft>
                      </a:pPr>
                      <a:r>
                        <a:rPr lang="en-US" sz="1100" b="1" dirty="0">
                          <a:solidFill>
                            <a:srgbClr val="000000"/>
                          </a:solidFill>
                          <a:effectLst/>
                          <a:latin typeface="Calibri" panose="020F0502020204030204" pitchFamily="34" charset="0"/>
                          <a:ea typeface="等线" panose="02010600030101010101" pitchFamily="2" charset="-122"/>
                        </a:rPr>
                        <a:t>Positioning Accuracy</a:t>
                      </a:r>
                      <a:endParaRPr lang="en-US" sz="1100" dirty="0">
                        <a:effectLst/>
                        <a:latin typeface="Calibri" panose="020F0502020204030204" pitchFamily="34" charset="0"/>
                        <a:ea typeface="等线" panose="02010600030101010101" pitchFamily="2" charset="-122"/>
                      </a:endParaRPr>
                    </a:p>
                  </a:txBody>
                  <a:tcPr marL="68580" marR="68580" marT="9525" marB="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525722220"/>
                  </a:ext>
                </a:extLst>
              </a:tr>
              <a:tr h="462991">
                <a:tc>
                  <a:txBody>
                    <a:bodyPr/>
                    <a:lstStyle/>
                    <a:p>
                      <a:pPr algn="just"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9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hangingPunct="1">
                        <a:spcAft>
                          <a:spcPts val="0"/>
                        </a:spcAft>
                      </a:pPr>
                      <a:r>
                        <a:rPr lang="en-GB" sz="800" kern="100" dirty="0">
                          <a:solidFill>
                            <a:schemeClr val="tx1"/>
                          </a:solidFill>
                          <a:effectLst/>
                        </a:rPr>
                        <a:t> </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74221997"/>
                  </a:ext>
                </a:extLst>
              </a:tr>
              <a:tr h="676895">
                <a:tc gridSpan="14">
                  <a:txBody>
                    <a:bodyPr/>
                    <a:lstStyle/>
                    <a:p>
                      <a:pPr algn="l" hangingPunct="0">
                        <a:spcAft>
                          <a:spcPts val="0"/>
                        </a:spcAft>
                      </a:pPr>
                      <a:r>
                        <a:rPr lang="en-GB" sz="1050" b="0" kern="100" dirty="0">
                          <a:solidFill>
                            <a:schemeClr val="tx1"/>
                          </a:solidFill>
                          <a:effectLst/>
                        </a:rPr>
                        <a:t>NOTE 1:</a:t>
                      </a:r>
                      <a:endParaRPr lang="zh-CN" sz="1100" b="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4833739"/>
                  </a:ext>
                </a:extLst>
              </a:tr>
            </a:tbl>
          </a:graphicData>
        </a:graphic>
      </p:graphicFrame>
    </p:spTree>
    <p:extLst>
      <p:ext uri="{BB962C8B-B14F-4D97-AF65-F5344CB8AC3E}">
        <p14:creationId xmlns:p14="http://schemas.microsoft.com/office/powerpoint/2010/main" val="3494854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5A7CD-AB4B-4269-87E5-26D1C75D02C6}"/>
              </a:ext>
            </a:extLst>
          </p:cNvPr>
          <p:cNvSpPr>
            <a:spLocks noGrp="1"/>
          </p:cNvSpPr>
          <p:nvPr>
            <p:ph type="title"/>
          </p:nvPr>
        </p:nvSpPr>
        <p:spPr>
          <a:xfrm>
            <a:off x="228600" y="0"/>
            <a:ext cx="8915400" cy="685800"/>
          </a:xfrm>
        </p:spPr>
        <p:txBody>
          <a:bodyPr/>
          <a:lstStyle/>
          <a:p>
            <a:pPr algn="l"/>
            <a:r>
              <a:rPr lang="en-US" altLang="zh-CN" dirty="0"/>
              <a:t> </a:t>
            </a:r>
            <a:r>
              <a:rPr lang="en-US" altLang="zh-CN" sz="2800" dirty="0"/>
              <a:t>Parameters related to power consumption/power density</a:t>
            </a:r>
            <a:endParaRPr lang="zh-CN" altLang="en-US" dirty="0"/>
          </a:p>
        </p:txBody>
      </p:sp>
      <p:sp>
        <p:nvSpPr>
          <p:cNvPr id="3" name="内容占位符 2">
            <a:extLst>
              <a:ext uri="{FF2B5EF4-FFF2-40B4-BE49-F238E27FC236}">
                <a16:creationId xmlns:a16="http://schemas.microsoft.com/office/drawing/2014/main" id="{44F659B8-FD16-4C87-A9F6-7B8BD5170AF0}"/>
              </a:ext>
            </a:extLst>
          </p:cNvPr>
          <p:cNvSpPr>
            <a:spLocks noGrp="1"/>
          </p:cNvSpPr>
          <p:nvPr>
            <p:ph idx="1"/>
          </p:nvPr>
        </p:nvSpPr>
        <p:spPr>
          <a:xfrm>
            <a:off x="381000" y="685800"/>
            <a:ext cx="8153400" cy="4114800"/>
          </a:xfrm>
        </p:spPr>
        <p:txBody>
          <a:bodyPr/>
          <a:lstStyle/>
          <a:p>
            <a:r>
              <a:rPr lang="en-US" altLang="zh-CN" sz="2000" b="0" dirty="0"/>
              <a:t>Based on the previous discussion, it seems it is not agreeable to take “power consumption” as a KPI.</a:t>
            </a:r>
          </a:p>
          <a:p>
            <a:r>
              <a:rPr lang="en-US" altLang="zh-CN" sz="2000" b="0" dirty="0"/>
              <a:t>Alternatively, it is proposed by several companies to use “power density” (of ambient power sources) as one influence quantity for the relevant use cases.  </a:t>
            </a:r>
          </a:p>
          <a:p>
            <a:pPr lvl="1"/>
            <a:r>
              <a:rPr lang="en-GB" altLang="zh-CN" sz="1800" b="1" dirty="0"/>
              <a:t>Influence quantity:</a:t>
            </a:r>
            <a:r>
              <a:rPr lang="en-GB" altLang="zh-CN" sz="1800" dirty="0"/>
              <a:t> quantity not essential for the performance of an item but affecting its performance (definition from 22.104[3]). </a:t>
            </a:r>
          </a:p>
          <a:p>
            <a:pPr lvl="1"/>
            <a:r>
              <a:rPr lang="en-GB" altLang="zh-CN" sz="1800" dirty="0"/>
              <a:t>“Influence quantity” has already been used in Table 7.5.2‑1 and Table 7.6.1-1 in 22261[4], </a:t>
            </a:r>
            <a:endParaRPr lang="zh-CN" altLang="zh-CN" sz="1800" dirty="0"/>
          </a:p>
          <a:p>
            <a:r>
              <a:rPr lang="en-US" altLang="zh-CN" sz="2000" b="0" dirty="0"/>
              <a:t>A discussion paper[5] and one </a:t>
            </a:r>
            <a:r>
              <a:rPr lang="en-US" altLang="zh-CN" sz="2000" b="0" dirty="0" err="1"/>
              <a:t>pCR</a:t>
            </a:r>
            <a:r>
              <a:rPr lang="en-US" altLang="zh-CN" sz="2000" b="0" dirty="0"/>
              <a:t>[6] will be summitted on aspects of ambient power, technical principle, power density, applicable use cases etc.</a:t>
            </a:r>
          </a:p>
          <a:p>
            <a:r>
              <a:rPr lang="en-US" altLang="zh-CN" sz="2000" b="0" dirty="0"/>
              <a:t>Take the above into consideration, for the next step, it is proposed:</a:t>
            </a:r>
          </a:p>
          <a:p>
            <a:pPr marL="0" indent="0">
              <a:buNone/>
            </a:pPr>
            <a:r>
              <a:rPr lang="en-US" altLang="zh-CN" dirty="0"/>
              <a:t>Proposal 2: Discuss and decide whether power density can be one influence quantity and captured into the KPI table for consolidation. </a:t>
            </a:r>
            <a:endParaRPr lang="en-GB" altLang="zh-CN" dirty="0"/>
          </a:p>
          <a:p>
            <a:pPr lvl="1"/>
            <a:endParaRPr lang="en-US" altLang="zh-CN" sz="2400" b="1" dirty="0">
              <a:ea typeface="+mn-ea"/>
              <a:cs typeface="+mn-cs"/>
            </a:endParaRPr>
          </a:p>
          <a:p>
            <a:pPr lvl="1"/>
            <a:endParaRPr lang="en-US" altLang="zh-CN" b="0" dirty="0"/>
          </a:p>
          <a:p>
            <a:endParaRPr lang="en-GB" altLang="zh-CN" b="0" dirty="0"/>
          </a:p>
          <a:p>
            <a:endParaRPr lang="en-GB" altLang="zh-CN" b="0" dirty="0"/>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endParaRPr lang="en-US" altLang="zh-CN" dirty="0"/>
          </a:p>
          <a:p>
            <a:pPr marL="0" indent="0">
              <a:buNone/>
            </a:pPr>
            <a:r>
              <a:rPr lang="en-US" altLang="zh-CN" dirty="0"/>
              <a:t>Proposal 1: Companies are encourage to apply the new KPI table template for the new use cases. </a:t>
            </a:r>
            <a:endParaRPr lang="en-GB" altLang="zh-CN" kern="100" dirty="0"/>
          </a:p>
          <a:p>
            <a:endParaRPr lang="en-GB" altLang="zh-CN" kern="100" dirty="0"/>
          </a:p>
          <a:p>
            <a:endParaRPr lang="zh-CN" altLang="zh-CN" sz="2800" kern="100" dirty="0">
              <a:latin typeface="Arial" panose="020B0604020202020204" pitchFamily="34" charset="0"/>
              <a:ea typeface="Times New Roman" panose="02020603050405020304" pitchFamily="18" charset="0"/>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2196761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85800" y="685801"/>
            <a:ext cx="7770813" cy="457200"/>
          </a:xfrm>
        </p:spPr>
        <p:txBody>
          <a:bodyPr/>
          <a:lstStyle/>
          <a:p>
            <a:r>
              <a:rPr lang="en-US" sz="2800" dirty="0"/>
              <a:t>4. </a:t>
            </a:r>
            <a:r>
              <a:rPr lang="en-US" altLang="zh-CN" sz="2800" dirty="0"/>
              <a:t>Reference</a:t>
            </a:r>
            <a:endParaRPr lang="en-US" sz="2800" dirty="0"/>
          </a:p>
        </p:txBody>
      </p:sp>
      <p:sp>
        <p:nvSpPr>
          <p:cNvPr id="8" name="Content Placeholder 2"/>
          <p:cNvSpPr txBox="1">
            <a:spLocks noChangeArrowheads="1"/>
          </p:cNvSpPr>
          <p:nvPr/>
        </p:nvSpPr>
        <p:spPr bwMode="auto">
          <a:xfrm>
            <a:off x="685800" y="1152526"/>
            <a:ext cx="8077201" cy="542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Calibri" panose="020F0502020204030204" pitchFamily="34" charset="0"/>
                <a:ea typeface="宋体" panose="02010600030101010101" pitchFamily="2" charset="-122"/>
              </a:defRPr>
            </a:lvl1pPr>
            <a:lvl2pPr marL="685800"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[1] </a:t>
            </a:r>
            <a:r>
              <a:rPr lang="en-US" altLang="zh-CN" dirty="0"/>
              <a:t>TR 22840 v0.20</a:t>
            </a:r>
            <a:r>
              <a:rPr lang="en-US" altLang="zh-CN" dirty="0">
                <a:latin typeface="Times New Roman" panose="02020603050405020304" pitchFamily="18" charset="0"/>
                <a:cs typeface="Times New Roman" panose="02020603050405020304" pitchFamily="18" charset="0"/>
              </a:rPr>
              <a:t>.</a:t>
            </a:r>
            <a:r>
              <a:rPr lang="en-US" altLang="zh-CN" u="sng" dirty="0">
                <a:hlinkClick r:id="rId3"/>
              </a:rPr>
              <a:t> https://portal.3gpp.org/desktopmodules/Specifications/SpecificationDetails.aspx?specificationId=4045</a:t>
            </a:r>
            <a:endParaRPr lang="zh-CN" altLang="zh-CN" dirty="0"/>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[2] S1-223166 Pseudo-CR to update the KPI tables in TR 22840 OPPO</a:t>
            </a:r>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[3] </a:t>
            </a:r>
            <a:r>
              <a:rPr lang="en-US" altLang="zh-CN" dirty="0"/>
              <a:t>3GPP TS 22.104 V17.1.0</a:t>
            </a:r>
            <a:r>
              <a:rPr lang="en-US" altLang="zh-CN" dirty="0">
                <a:latin typeface="Times New Roman" panose="02020603050405020304" pitchFamily="18" charset="0"/>
                <a:cs typeface="Times New Roman" panose="02020603050405020304" pitchFamily="18" charset="0"/>
              </a:rPr>
              <a:t>.</a:t>
            </a:r>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[4]</a:t>
            </a:r>
            <a:r>
              <a:rPr lang="en-GB" altLang="zh-CN" dirty="0"/>
              <a:t> 3GPP TS 22.261 V17.8.0 </a:t>
            </a:r>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[5] S1-223162 Discussion on ambient power and energy storage OPPO</a:t>
            </a:r>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[6] S1-223164 Pseudo-CR on Ambient power and energy storage for Ambient IoT OPPO</a:t>
            </a:r>
          </a:p>
          <a:p>
            <a:pPr marL="0" indent="0" algn="just" defTabSz="933450">
              <a:spcBef>
                <a:spcPct val="30000"/>
              </a:spcBef>
              <a:defRPr/>
            </a:pPr>
            <a:endParaRPr lang="en-US" altLang="zh-CN" dirty="0">
              <a:latin typeface="Times New Roman" panose="02020603050405020304" pitchFamily="18" charset="0"/>
              <a:cs typeface="Times New Roman" panose="02020603050405020304" pitchFamily="18" charset="0"/>
            </a:endParaRPr>
          </a:p>
          <a:p>
            <a:pPr marL="0" indent="0" algn="just" defTabSz="933450">
              <a:spcBef>
                <a:spcPct val="30000"/>
              </a:spcBef>
              <a:defRPr/>
            </a:pPr>
            <a:endParaRPr lang="en-US"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824260"/>
      </p:ext>
    </p:extLst>
  </p:cSld>
  <p:clrMapOvr>
    <a:masterClrMapping/>
  </p:clrMapOvr>
</p:sld>
</file>

<file path=ppt/theme/theme1.xml><?xml version="1.0" encoding="utf-8"?>
<a:theme xmlns:a="http://schemas.openxmlformats.org/drawingml/2006/main" name="ACcord Submission Templat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0000CC"/>
      </a:folHlink>
    </a:clrScheme>
    <a:fontScheme name="ACcord Submission 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ACcord Submission Templat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Ccord Submission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ACcord Submission Templat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Ccord Submission Templat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Ccord Submission Templat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Ccord Submission Templat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ACcord Submission Templat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ACcord Submission Template</Template>
  <TotalTime>78055</TotalTime>
  <Words>723</Words>
  <Application>Microsoft Office PowerPoint</Application>
  <PresentationFormat>全屏显示(4:3)</PresentationFormat>
  <Paragraphs>117</Paragraphs>
  <Slides>6</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微软雅黑</vt:lpstr>
      <vt:lpstr>Arial</vt:lpstr>
      <vt:lpstr>Calibri</vt:lpstr>
      <vt:lpstr>Times New Roman</vt:lpstr>
      <vt:lpstr>ACcord Submission Template</vt:lpstr>
      <vt:lpstr>PowerPoint 演示文稿</vt:lpstr>
      <vt:lpstr> Background(1) </vt:lpstr>
      <vt:lpstr> Background(2) </vt:lpstr>
      <vt:lpstr> Update of existing KPI tables with the new template</vt:lpstr>
      <vt:lpstr> Parameters related to power consumption/power density</vt:lpstr>
      <vt:lpstr>4. Reference</vt:lpstr>
    </vt:vector>
  </TitlesOfParts>
  <Company>&lt;Company Name&gt;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&lt;Document Title&gt;</dc:title>
  <dc:creator>Weije Xu</dc:creator>
  <cp:keywords>CTPClassification=:VisualMarkings=, CTPClassification=CTP_IC:VisualMarkings=, CTPClassification=CTP_IC</cp:keywords>
  <cp:lastModifiedBy>左志松(Jason)</cp:lastModifiedBy>
  <cp:revision>1734</cp:revision>
  <cp:lastPrinted>1998-02-10T13:28:06Z</cp:lastPrinted>
  <dcterms:created xsi:type="dcterms:W3CDTF">2009-12-02T19:05:24Z</dcterms:created>
  <dcterms:modified xsi:type="dcterms:W3CDTF">2022-11-17T08:29:58Z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5c159031-6120-4243-bbd1-ee5f1f2e96d1</vt:lpwstr>
  </property>
  <property fmtid="{D5CDD505-2E9C-101B-9397-08002B2CF9AE}" pid="4" name="CTP_BU">
    <vt:lpwstr>NEXT GEN AND STANDARDS GROUP</vt:lpwstr>
  </property>
  <property fmtid="{D5CDD505-2E9C-101B-9397-08002B2CF9AE}" pid="5" name="CTP_TimeStamp">
    <vt:lpwstr>2018-05-10 07:13:18Z</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CTP_IC</vt:lpwstr>
  </property>
  <property fmtid="{D5CDD505-2E9C-101B-9397-08002B2CF9AE}" pid="9" name="_2015_ms_pID_725343">
    <vt:lpwstr>(3)dYjZlIMPNS1j1dqB6YP+lC/h/B/2pNPp3QOMNi78JruWsJCWfvOX7qOfqVmWapw5nAmNox2d
CepUHOcpyRPGxOrCF4f6Vm+bQd0a6PmeqnduPJBgJlDghSxD1avTFZ63x0RG46RNanxgx9xE
F6b37psHyh5fuVUFporEZMqQXqHBEypactmiYjvUeMxRaF03XE7S31+KHEROZafgT1HavpUh
nCZB99KB4/WSNUWkv0</vt:lpwstr>
  </property>
  <property fmtid="{D5CDD505-2E9C-101B-9397-08002B2CF9AE}" pid="10" name="_2015_ms_pID_7253431">
    <vt:lpwstr>0SXraQUmKnChBZ8aCVQGJMK6QJb2T9gmWfYivL7LSAq+XNuG8X7Xnk
ZVdgv1R/107n0QMg2bwSVk0XjgjCmTESK20xX3TJA65etUbDDk6Z9gBOACmis1hcjMZatQXm
Xng7Mb/2nLdPeqQsInuUJp7DZbD6Ozsn0e3xI0jgh97KDr5s7e/CgLe2gOTO+Gz7rGwQ7tvf
I1PSBBdCPI4H0IJPnwUWjQPraoJGijURx6me</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1561287843</vt:lpwstr>
  </property>
  <property fmtid="{D5CDD505-2E9C-101B-9397-08002B2CF9AE}" pid="15" name="_2015_ms_pID_7253432">
    <vt:lpwstr>srCqHiAMW9tZQpMu87my+bQ=</vt:lpwstr>
  </property>
</Properties>
</file>