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78" r:id="rId5"/>
    <p:sldId id="379" r:id="rId6"/>
    <p:sldId id="383" r:id="rId7"/>
    <p:sldId id="384" r:id="rId8"/>
    <p:sldId id="385" r:id="rId9"/>
    <p:sldId id="386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646505-9FFC-4A7A-9EE5-33CB18B17CDF}" v="35" dt="2022-11-13T17:02:38.1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8" autoAdjust="0"/>
    <p:restoredTop sz="95954" autoAdjust="0"/>
  </p:normalViewPr>
  <p:slideViewPr>
    <p:cSldViewPr snapToGrid="0">
      <p:cViewPr varScale="1">
        <p:scale>
          <a:sx n="77" d="100"/>
          <a:sy n="77" d="100"/>
        </p:scale>
        <p:origin x="43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nivasan, Suresh" userId="ea50f124-49a5-4832-98f2-47f7e47483ac" providerId="ADAL" clId="{E9646505-9FFC-4A7A-9EE5-33CB18B17CDF}"/>
    <pc:docChg chg="undo custSel modSld">
      <pc:chgData name="Srinivasan, Suresh" userId="ea50f124-49a5-4832-98f2-47f7e47483ac" providerId="ADAL" clId="{E9646505-9FFC-4A7A-9EE5-33CB18B17CDF}" dt="2022-11-13T17:19:46.616" v="272" actId="6549"/>
      <pc:docMkLst>
        <pc:docMk/>
      </pc:docMkLst>
      <pc:sldChg chg="addSp modSp mod">
        <pc:chgData name="Srinivasan, Suresh" userId="ea50f124-49a5-4832-98f2-47f7e47483ac" providerId="ADAL" clId="{E9646505-9FFC-4A7A-9EE5-33CB18B17CDF}" dt="2022-11-13T17:02:29.750" v="180" actId="207"/>
        <pc:sldMkLst>
          <pc:docMk/>
          <pc:sldMk cId="3946818063" sldId="378"/>
        </pc:sldMkLst>
        <pc:spChg chg="mod">
          <ac:chgData name="Srinivasan, Suresh" userId="ea50f124-49a5-4832-98f2-47f7e47483ac" providerId="ADAL" clId="{E9646505-9FFC-4A7A-9EE5-33CB18B17CDF}" dt="2022-11-13T17:02:29.750" v="180" actId="207"/>
          <ac:spMkLst>
            <pc:docMk/>
            <pc:sldMk cId="3946818063" sldId="378"/>
            <ac:spMk id="4" creationId="{D6D038D0-44DB-48C1-81E4-D09E4D7C00EE}"/>
          </ac:spMkLst>
        </pc:spChg>
        <pc:spChg chg="add mod">
          <ac:chgData name="Srinivasan, Suresh" userId="ea50f124-49a5-4832-98f2-47f7e47483ac" providerId="ADAL" clId="{E9646505-9FFC-4A7A-9EE5-33CB18B17CDF}" dt="2022-11-13T16:38:41.608" v="71"/>
          <ac:spMkLst>
            <pc:docMk/>
            <pc:sldMk cId="3946818063" sldId="378"/>
            <ac:spMk id="5" creationId="{9DD48482-588A-48CC-A70F-271D21F9F7DD}"/>
          </ac:spMkLst>
        </pc:spChg>
      </pc:sldChg>
      <pc:sldChg chg="addSp delSp modSp mod">
        <pc:chgData name="Srinivasan, Suresh" userId="ea50f124-49a5-4832-98f2-47f7e47483ac" providerId="ADAL" clId="{E9646505-9FFC-4A7A-9EE5-33CB18B17CDF}" dt="2022-11-13T17:19:46.616" v="272" actId="6549"/>
        <pc:sldMkLst>
          <pc:docMk/>
          <pc:sldMk cId="418726834" sldId="379"/>
        </pc:sldMkLst>
        <pc:spChg chg="mod">
          <ac:chgData name="Srinivasan, Suresh" userId="ea50f124-49a5-4832-98f2-47f7e47483ac" providerId="ADAL" clId="{E9646505-9FFC-4A7A-9EE5-33CB18B17CDF}" dt="2022-11-10T20:50:17.215" v="1" actId="14100"/>
          <ac:spMkLst>
            <pc:docMk/>
            <pc:sldMk cId="418726834" sldId="379"/>
            <ac:spMk id="6" creationId="{7C545B28-9770-4AC8-ADC0-DD9C0D9A8372}"/>
          </ac:spMkLst>
        </pc:spChg>
        <pc:spChg chg="add del mod">
          <ac:chgData name="Srinivasan, Suresh" userId="ea50f124-49a5-4832-98f2-47f7e47483ac" providerId="ADAL" clId="{E9646505-9FFC-4A7A-9EE5-33CB18B17CDF}" dt="2022-11-13T16:34:42.170" v="5"/>
          <ac:spMkLst>
            <pc:docMk/>
            <pc:sldMk cId="418726834" sldId="379"/>
            <ac:spMk id="9" creationId="{924B0EAA-057E-4ED5-A66A-9C5767B24317}"/>
          </ac:spMkLst>
        </pc:spChg>
        <pc:spChg chg="mod">
          <ac:chgData name="Srinivasan, Suresh" userId="ea50f124-49a5-4832-98f2-47f7e47483ac" providerId="ADAL" clId="{E9646505-9FFC-4A7A-9EE5-33CB18B17CDF}" dt="2022-11-13T17:19:46.616" v="272" actId="6549"/>
          <ac:spMkLst>
            <pc:docMk/>
            <pc:sldMk cId="418726834" sldId="379"/>
            <ac:spMk id="11" creationId="{B49DD4F4-5C28-4EFC-8D82-D65E336D78DC}"/>
          </ac:spMkLst>
        </pc:spChg>
        <pc:spChg chg="add mod">
          <ac:chgData name="Srinivasan, Suresh" userId="ea50f124-49a5-4832-98f2-47f7e47483ac" providerId="ADAL" clId="{E9646505-9FFC-4A7A-9EE5-33CB18B17CDF}" dt="2022-11-13T16:36:47.797" v="64" actId="122"/>
          <ac:spMkLst>
            <pc:docMk/>
            <pc:sldMk cId="418726834" sldId="379"/>
            <ac:spMk id="13" creationId="{5F239103-62CA-43DA-9042-AD17636A4AEC}"/>
          </ac:spMkLst>
        </pc:spChg>
      </pc:sldChg>
      <pc:sldChg chg="addSp modSp">
        <pc:chgData name="Srinivasan, Suresh" userId="ea50f124-49a5-4832-98f2-47f7e47483ac" providerId="ADAL" clId="{E9646505-9FFC-4A7A-9EE5-33CB18B17CDF}" dt="2022-11-13T16:37:12.647" v="67" actId="1037"/>
        <pc:sldMkLst>
          <pc:docMk/>
          <pc:sldMk cId="757127838" sldId="383"/>
        </pc:sldMkLst>
        <pc:spChg chg="add mod">
          <ac:chgData name="Srinivasan, Suresh" userId="ea50f124-49a5-4832-98f2-47f7e47483ac" providerId="ADAL" clId="{E9646505-9FFC-4A7A-9EE5-33CB18B17CDF}" dt="2022-11-13T16:37:12.647" v="67" actId="1037"/>
          <ac:spMkLst>
            <pc:docMk/>
            <pc:sldMk cId="757127838" sldId="383"/>
            <ac:spMk id="10" creationId="{5500A556-18EE-4D37-8494-04ADC0EA4556}"/>
          </ac:spMkLst>
        </pc:spChg>
      </pc:sldChg>
      <pc:sldChg chg="addSp modSp">
        <pc:chgData name="Srinivasan, Suresh" userId="ea50f124-49a5-4832-98f2-47f7e47483ac" providerId="ADAL" clId="{E9646505-9FFC-4A7A-9EE5-33CB18B17CDF}" dt="2022-11-13T16:37:20.327" v="68"/>
        <pc:sldMkLst>
          <pc:docMk/>
          <pc:sldMk cId="3080542281" sldId="384"/>
        </pc:sldMkLst>
        <pc:spChg chg="add mod">
          <ac:chgData name="Srinivasan, Suresh" userId="ea50f124-49a5-4832-98f2-47f7e47483ac" providerId="ADAL" clId="{E9646505-9FFC-4A7A-9EE5-33CB18B17CDF}" dt="2022-11-13T16:37:20.327" v="68"/>
          <ac:spMkLst>
            <pc:docMk/>
            <pc:sldMk cId="3080542281" sldId="384"/>
            <ac:spMk id="10" creationId="{0D538C95-7E0E-4F8D-9586-0D3A4F927B4B}"/>
          </ac:spMkLst>
        </pc:spChg>
      </pc:sldChg>
      <pc:sldChg chg="addSp modSp">
        <pc:chgData name="Srinivasan, Suresh" userId="ea50f124-49a5-4832-98f2-47f7e47483ac" providerId="ADAL" clId="{E9646505-9FFC-4A7A-9EE5-33CB18B17CDF}" dt="2022-11-13T16:37:27.508" v="69"/>
        <pc:sldMkLst>
          <pc:docMk/>
          <pc:sldMk cId="357800967" sldId="385"/>
        </pc:sldMkLst>
        <pc:spChg chg="add mod">
          <ac:chgData name="Srinivasan, Suresh" userId="ea50f124-49a5-4832-98f2-47f7e47483ac" providerId="ADAL" clId="{E9646505-9FFC-4A7A-9EE5-33CB18B17CDF}" dt="2022-11-13T16:37:27.508" v="69"/>
          <ac:spMkLst>
            <pc:docMk/>
            <pc:sldMk cId="357800967" sldId="385"/>
            <ac:spMk id="9" creationId="{EC327E09-8D0A-4FE1-8281-3AF6788A0CDF}"/>
          </ac:spMkLst>
        </pc:spChg>
      </pc:sldChg>
      <pc:sldChg chg="addSp modSp">
        <pc:chgData name="Srinivasan, Suresh" userId="ea50f124-49a5-4832-98f2-47f7e47483ac" providerId="ADAL" clId="{E9646505-9FFC-4A7A-9EE5-33CB18B17CDF}" dt="2022-11-13T16:37:35.999" v="70"/>
        <pc:sldMkLst>
          <pc:docMk/>
          <pc:sldMk cId="1557074336" sldId="386"/>
        </pc:sldMkLst>
        <pc:spChg chg="add mod">
          <ac:chgData name="Srinivasan, Suresh" userId="ea50f124-49a5-4832-98f2-47f7e47483ac" providerId="ADAL" clId="{E9646505-9FFC-4A7A-9EE5-33CB18B17CDF}" dt="2022-11-13T16:37:35.999" v="70"/>
          <ac:spMkLst>
            <pc:docMk/>
            <pc:sldMk cId="1557074336" sldId="386"/>
            <ac:spMk id="10" creationId="{CFCA7BBE-D040-468E-ACB4-852C3FF45382}"/>
          </ac:spMkLst>
        </pc:spChg>
      </pc:sldChg>
    </pc:docChg>
  </pc:docChgLst>
  <pc:docChgLst>
    <pc:chgData name="Srinivasan, Suresh" userId="ea50f124-49a5-4832-98f2-47f7e47483ac" providerId="ADAL" clId="{57923F6C-42B7-4CFC-8019-343BB447A659}"/>
    <pc:docChg chg="undo custSel modSld">
      <pc:chgData name="Srinivasan, Suresh" userId="ea50f124-49a5-4832-98f2-47f7e47483ac" providerId="ADAL" clId="{57923F6C-42B7-4CFC-8019-343BB447A659}" dt="2022-11-13T22:10:42.658" v="14" actId="207"/>
      <pc:docMkLst>
        <pc:docMk/>
      </pc:docMkLst>
      <pc:sldChg chg="modSp mod">
        <pc:chgData name="Srinivasan, Suresh" userId="ea50f124-49a5-4832-98f2-47f7e47483ac" providerId="ADAL" clId="{57923F6C-42B7-4CFC-8019-343BB447A659}" dt="2022-11-13T22:10:42.658" v="14" actId="207"/>
        <pc:sldMkLst>
          <pc:docMk/>
          <pc:sldMk cId="3946818063" sldId="378"/>
        </pc:sldMkLst>
        <pc:spChg chg="mod">
          <ac:chgData name="Srinivasan, Suresh" userId="ea50f124-49a5-4832-98f2-47f7e47483ac" providerId="ADAL" clId="{57923F6C-42B7-4CFC-8019-343BB447A659}" dt="2022-11-13T22:10:42.658" v="14" actId="207"/>
          <ac:spMkLst>
            <pc:docMk/>
            <pc:sldMk cId="3946818063" sldId="378"/>
            <ac:spMk id="4" creationId="{D6D038D0-44DB-48C1-81E4-D09E4D7C00E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8688" y="1430799"/>
            <a:ext cx="12187238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6D038D0-44DB-48C1-81E4-D09E4D7C00EE}"/>
              </a:ext>
            </a:extLst>
          </p:cNvPr>
          <p:cNvSpPr/>
          <p:nvPr/>
        </p:nvSpPr>
        <p:spPr>
          <a:xfrm>
            <a:off x="1584960" y="2474893"/>
            <a:ext cx="8819949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effectLst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Introduction to Support WBA </a:t>
            </a:r>
            <a:r>
              <a:rPr lang="en-GB" sz="2800" dirty="0" err="1">
                <a:effectLst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OpenRoaming</a:t>
            </a:r>
            <a:r>
              <a:rPr lang="en-GB" sz="2800" dirty="0">
                <a:effectLst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 Framework for the Interconnect between SNPN &amp; Credentials Holder (CH)</a:t>
            </a:r>
          </a:p>
          <a:p>
            <a:pPr algn="ctr"/>
            <a:r>
              <a:rPr lang="en-GB" sz="2800" dirty="0">
                <a:effectLst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 </a:t>
            </a:r>
            <a:endParaRPr lang="en-US" altLang="zh-CN" sz="2800" dirty="0"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pPr algn="ctr"/>
            <a:r>
              <a:rPr lang="en-US" altLang="zh-CN" sz="2800" dirty="0">
                <a:solidFill>
                  <a:srgbClr val="C0000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Intel, Cisco </a:t>
            </a:r>
          </a:p>
          <a:p>
            <a:pPr algn="ctr"/>
            <a:r>
              <a:rPr lang="en-GB" sz="18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Contact:	</a:t>
            </a:r>
            <a:r>
              <a:rPr lang="en-GB" sz="18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Suresh Srinivasan / suresh.srinivasan@intel.com</a:t>
            </a:r>
            <a:endParaRPr lang="en-US" sz="18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algn="ctr"/>
            <a:r>
              <a:rPr lang="en-US" altLang="zh-CN" sz="2400" dirty="0"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Supporting companies: </a:t>
            </a:r>
            <a:r>
              <a:rPr lang="en-US" altLang="zh-CN" sz="2400" dirty="0">
                <a:solidFill>
                  <a:srgbClr val="0070C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HPE, BT Group, Broadcom, SaankhyaLab, IITB</a:t>
            </a:r>
            <a:endParaRPr lang="zh-CN" altLang="en-US" sz="2400" dirty="0">
              <a:solidFill>
                <a:srgbClr val="0070C0"/>
              </a:solidFill>
              <a:latin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F7AAD3E-358A-4FDA-9E72-6A177FA82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405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1400" b="1" dirty="0"/>
              <a:t>SA WG1 Meeting #S1-100</a:t>
            </a:r>
          </a:p>
          <a:p>
            <a:pPr>
              <a:defRPr/>
            </a:pPr>
            <a:r>
              <a:rPr lang="en-GB" sz="1400" b="1" dirty="0"/>
              <a:t>14- 18 November, 2022, Toulouse, France</a:t>
            </a:r>
            <a:endParaRPr lang="sv-SE" altLang="en-US" sz="2000" b="1" dirty="0">
              <a:latin typeface="Arial 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9DD48482-588A-48CC-A70F-271D21F9F7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4020" y="1"/>
            <a:ext cx="31259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sz="1400" b="1" dirty="0">
                <a:solidFill>
                  <a:srgbClr val="0070C0"/>
                </a:solidFill>
              </a:rPr>
              <a:t>S1-223085, S1-223086, S1-223087</a:t>
            </a:r>
            <a:endParaRPr lang="sv-SE" altLang="en-US" sz="2000" b="1" dirty="0">
              <a:solidFill>
                <a:srgbClr val="0070C0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94681806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7">
            <a:extLst>
              <a:ext uri="{FF2B5EF4-FFF2-40B4-BE49-F238E27FC236}">
                <a16:creationId xmlns:a16="http://schemas.microsoft.com/office/drawing/2014/main" id="{7C545B28-9770-4AC8-ADC0-DD9C0D9A8372}"/>
              </a:ext>
            </a:extLst>
          </p:cNvPr>
          <p:cNvSpPr txBox="1">
            <a:spLocks/>
          </p:cNvSpPr>
          <p:nvPr/>
        </p:nvSpPr>
        <p:spPr>
          <a:xfrm>
            <a:off x="0" y="551341"/>
            <a:ext cx="12001500" cy="6439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52525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OpenRoaming Architecture</a:t>
            </a:r>
            <a:endParaRPr kumimoji="1" lang="en-US" altLang="zh-CN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10534EF-2320-435A-B35E-0B9562F1A61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C4256D0-2499-4FCC-96D2-92F0A4B46554}"/>
              </a:ext>
            </a:extLst>
          </p:cNvPr>
          <p:cNvSpPr/>
          <p:nvPr/>
        </p:nvSpPr>
        <p:spPr>
          <a:xfrm>
            <a:off x="164950" y="212509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0788DA20-A65D-4CF1-BDA5-D1BCB98C7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244" y="1793240"/>
            <a:ext cx="9777487" cy="237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B49DD4F4-5C28-4EFC-8D82-D65E336D78DC}"/>
              </a:ext>
            </a:extLst>
          </p:cNvPr>
          <p:cNvSpPr txBox="1">
            <a:spLocks/>
          </p:cNvSpPr>
          <p:nvPr/>
        </p:nvSpPr>
        <p:spPr>
          <a:xfrm>
            <a:off x="70682" y="4083530"/>
            <a:ext cx="12251533" cy="3473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lIns="0" tIns="0" rIns="0" bIns="0" rtlCol="0">
            <a:noAutofit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lang="en-US" sz="28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867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6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600" b="0" i="0" u="none" strike="noStrike" cap="none" spc="0" baseline="0" dirty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hangingPunct="1"/>
            <a:r>
              <a:rPr lang="en-US" sz="2000" dirty="0" err="1">
                <a:solidFill>
                  <a:schemeClr val="tx1"/>
                </a:solidFill>
              </a:rPr>
              <a:t>OpenRoaming</a:t>
            </a:r>
            <a:r>
              <a:rPr lang="en-US" sz="2000" dirty="0">
                <a:solidFill>
                  <a:schemeClr val="tx1"/>
                </a:solidFill>
              </a:rPr>
              <a:t> is a cloud-based federation framework that opens </a:t>
            </a:r>
            <a:r>
              <a:rPr lang="en-US" sz="2000" dirty="0" err="1">
                <a:solidFill>
                  <a:schemeClr val="tx1"/>
                </a:solidFill>
              </a:rPr>
              <a:t>WiFi</a:t>
            </a:r>
            <a:r>
              <a:rPr lang="en-US" sz="2000" dirty="0">
                <a:solidFill>
                  <a:schemeClr val="tx1"/>
                </a:solidFill>
              </a:rPr>
              <a:t> roaming to IDPs and APNs.</a:t>
            </a:r>
          </a:p>
          <a:p>
            <a:pPr hangingPunct="1"/>
            <a:r>
              <a:rPr lang="en-US" sz="2000" dirty="0">
                <a:solidFill>
                  <a:srgbClr val="FF0000"/>
                </a:solidFill>
              </a:rPr>
              <a:t>Wireless Broadband Alliance (WBA) Specifies and operates </a:t>
            </a:r>
            <a:r>
              <a:rPr lang="en-US" sz="2000" dirty="0" err="1">
                <a:solidFill>
                  <a:srgbClr val="FF0000"/>
                </a:solidFill>
              </a:rPr>
              <a:t>OpenRoaming</a:t>
            </a:r>
            <a:r>
              <a:rPr lang="en-US" sz="2000">
                <a:solidFill>
                  <a:schemeClr val="tx1"/>
                </a:solidFill>
              </a:rPr>
              <a:t>.</a:t>
            </a:r>
            <a:endParaRPr lang="en-US" sz="2000" dirty="0">
              <a:solidFill>
                <a:schemeClr val="tx1"/>
              </a:solidFill>
            </a:endParaRPr>
          </a:p>
          <a:p>
            <a:pPr hangingPunct="1"/>
            <a:r>
              <a:rPr lang="en-US" sz="2000" dirty="0">
                <a:solidFill>
                  <a:schemeClr val="tx1"/>
                </a:solidFill>
              </a:rPr>
              <a:t>Industry Solution to enable scalable, seamless, and secure authentication between IDPs and users with OpenRoaming profile. </a:t>
            </a:r>
          </a:p>
          <a:p>
            <a:pPr hangingPunct="1"/>
            <a:r>
              <a:rPr lang="en-US" sz="2000" dirty="0" err="1">
                <a:solidFill>
                  <a:srgbClr val="FF0000"/>
                </a:solidFill>
              </a:rPr>
              <a:t>OpenRoaming</a:t>
            </a:r>
            <a:r>
              <a:rPr lang="en-US" sz="2000" dirty="0">
                <a:solidFill>
                  <a:srgbClr val="FF0000"/>
                </a:solidFill>
              </a:rPr>
              <a:t> defines a legal framework – for secure signaling between ANPs and IDPs.</a:t>
            </a: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424434E2-2879-4893-B8CF-D5375CE73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405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1400" b="1" dirty="0"/>
              <a:t>SA WG1 Meeting #S1-100</a:t>
            </a:r>
          </a:p>
          <a:p>
            <a:pPr>
              <a:defRPr/>
            </a:pPr>
            <a:r>
              <a:rPr lang="en-GB" sz="1400" b="1" dirty="0"/>
              <a:t>14- 18 November, 2022, Toulouse, France</a:t>
            </a:r>
            <a:endParaRPr lang="sv-SE" altLang="en-US" sz="20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5F239103-62CA-43DA-9042-AD17636A4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4020" y="1"/>
            <a:ext cx="31259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sz="1400" b="1" dirty="0">
                <a:solidFill>
                  <a:srgbClr val="0070C0"/>
                </a:solidFill>
              </a:rPr>
              <a:t>S1-223085, S1-223086, S1-223087</a:t>
            </a:r>
            <a:endParaRPr lang="sv-SE" altLang="en-US" sz="2000" b="1" dirty="0">
              <a:solidFill>
                <a:srgbClr val="0070C0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41872683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7">
            <a:extLst>
              <a:ext uri="{FF2B5EF4-FFF2-40B4-BE49-F238E27FC236}">
                <a16:creationId xmlns:a16="http://schemas.microsoft.com/office/drawing/2014/main" id="{7C545B28-9770-4AC8-ADC0-DD9C0D9A8372}"/>
              </a:ext>
            </a:extLst>
          </p:cNvPr>
          <p:cNvSpPr txBox="1">
            <a:spLocks/>
          </p:cNvSpPr>
          <p:nvPr/>
        </p:nvSpPr>
        <p:spPr>
          <a:xfrm>
            <a:off x="0" y="514765"/>
            <a:ext cx="12001500" cy="86597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 dirty="0">
                <a:solidFill>
                  <a:srgbClr val="52525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Issues with Release-17 SNPN and CH (N32)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 dirty="0">
                <a:solidFill>
                  <a:srgbClr val="52525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 Interconnections</a:t>
            </a:r>
            <a:endParaRPr kumimoji="1" lang="en-US" altLang="zh-CN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10534EF-2320-435A-B35E-0B9562F1A61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C4256D0-2499-4FCC-96D2-92F0A4B46554}"/>
              </a:ext>
            </a:extLst>
          </p:cNvPr>
          <p:cNvSpPr/>
          <p:nvPr/>
        </p:nvSpPr>
        <p:spPr>
          <a:xfrm>
            <a:off x="164950" y="212509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3AFB1CEB-AB91-470B-8A5B-A630BD3FB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13" y="1770079"/>
            <a:ext cx="5623479" cy="288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8BEE9A63-B474-4933-A9D4-89D0F39CA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369" y="1824943"/>
            <a:ext cx="5336399" cy="267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0B05EF58-129A-42B9-8DDF-6C623B9F58BF}"/>
              </a:ext>
            </a:extLst>
          </p:cNvPr>
          <p:cNvSpPr txBox="1">
            <a:spLocks/>
          </p:cNvSpPr>
          <p:nvPr/>
        </p:nvSpPr>
        <p:spPr>
          <a:xfrm>
            <a:off x="219814" y="4554236"/>
            <a:ext cx="11850623" cy="1880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lIns="0" tIns="0" rIns="0" bIns="0" rtlCol="0">
            <a:noAutofit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lang="en-US" sz="28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867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6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600" b="0" i="0" u="none" strike="noStrike" cap="none" spc="0" baseline="0" dirty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hangingPunct="1"/>
            <a:r>
              <a:rPr lang="en-US" sz="2000" dirty="0">
                <a:solidFill>
                  <a:schemeClr val="tx1"/>
                </a:solidFill>
              </a:rPr>
              <a:t>3GPP (Release-17) has introduced a new capability to enable NPN deployments of 5G system</a:t>
            </a:r>
          </a:p>
          <a:p>
            <a:pPr hangingPunct="1"/>
            <a:r>
              <a:rPr lang="en-US" sz="2000" dirty="0">
                <a:solidFill>
                  <a:schemeClr val="tx1"/>
                </a:solidFill>
              </a:rPr>
              <a:t>Release-17 Architecture issues with SNPN and IDP/CH:</a:t>
            </a:r>
          </a:p>
          <a:p>
            <a:pPr marL="260350" lvl="2" indent="0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</a:endParaRPr>
          </a:p>
          <a:p>
            <a:pPr marL="457994" lvl="2">
              <a:spcBef>
                <a:spcPts val="0"/>
              </a:spcBef>
            </a:pPr>
            <a:r>
              <a:rPr lang="en-US" sz="1600" dirty="0">
                <a:solidFill>
                  <a:srgbClr val="FF0000"/>
                </a:solidFill>
              </a:rPr>
              <a:t>Signaling are between SNPN and IDP/CH are short lived.</a:t>
            </a:r>
          </a:p>
          <a:p>
            <a:pPr marL="457994" lvl="2">
              <a:spcBef>
                <a:spcPts val="0"/>
              </a:spcBef>
            </a:pPr>
            <a:endParaRPr lang="en-US" sz="1600" dirty="0">
              <a:solidFill>
                <a:schemeClr val="tx1"/>
              </a:solidFill>
            </a:endParaRPr>
          </a:p>
          <a:p>
            <a:pPr marL="457994" lvl="2"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</a:rPr>
              <a:t>Failure of HTTP connection between IDP/CH and SNPN with today’s architecture.</a:t>
            </a:r>
          </a:p>
          <a:p>
            <a:pPr marL="457994" lvl="2">
              <a:spcBef>
                <a:spcPts val="0"/>
              </a:spcBef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F7E0B535-6D51-4EA1-8E57-1D3734E3A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405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1400" b="1" dirty="0"/>
              <a:t>SA WG1 Meeting #S1-100</a:t>
            </a:r>
          </a:p>
          <a:p>
            <a:pPr>
              <a:defRPr/>
            </a:pPr>
            <a:r>
              <a:rPr lang="en-GB" sz="1400" b="1" dirty="0"/>
              <a:t>14- 18 November, 2022, Toulouse, France</a:t>
            </a:r>
            <a:endParaRPr lang="sv-SE" altLang="en-US" sz="2000" b="1" dirty="0">
              <a:latin typeface="Arial 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5500A556-18EE-4D37-8494-04ADC0EA4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4020" y="1"/>
            <a:ext cx="31259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sz="1400" b="1" dirty="0">
                <a:solidFill>
                  <a:srgbClr val="0070C0"/>
                </a:solidFill>
              </a:rPr>
              <a:t>S1-223085, S1-223086, S1-223087</a:t>
            </a:r>
            <a:endParaRPr lang="sv-SE" altLang="en-US" sz="2000" b="1" dirty="0">
              <a:solidFill>
                <a:srgbClr val="0070C0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75712783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7">
            <a:extLst>
              <a:ext uri="{FF2B5EF4-FFF2-40B4-BE49-F238E27FC236}">
                <a16:creationId xmlns:a16="http://schemas.microsoft.com/office/drawing/2014/main" id="{7C545B28-9770-4AC8-ADC0-DD9C0D9A8372}"/>
              </a:ext>
            </a:extLst>
          </p:cNvPr>
          <p:cNvSpPr txBox="1">
            <a:spLocks/>
          </p:cNvSpPr>
          <p:nvPr/>
        </p:nvSpPr>
        <p:spPr>
          <a:xfrm>
            <a:off x="0" y="551341"/>
            <a:ext cx="12001500" cy="6439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Backgroun</a:t>
            </a:r>
            <a:r>
              <a:rPr kumimoji="1" lang="en-US" altLang="zh-CN" b="1" dirty="0"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d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10534EF-2320-435A-B35E-0B9562F1A61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C4256D0-2499-4FCC-96D2-92F0A4B46554}"/>
              </a:ext>
            </a:extLst>
          </p:cNvPr>
          <p:cNvSpPr/>
          <p:nvPr/>
        </p:nvSpPr>
        <p:spPr>
          <a:xfrm>
            <a:off x="164950" y="212509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060462F5-F90F-46FB-A04E-F7A6F27B591D}"/>
              </a:ext>
            </a:extLst>
          </p:cNvPr>
          <p:cNvSpPr txBox="1">
            <a:spLocks/>
          </p:cNvSpPr>
          <p:nvPr/>
        </p:nvSpPr>
        <p:spPr>
          <a:xfrm>
            <a:off x="107487" y="1744167"/>
            <a:ext cx="11929065" cy="5439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lIns="0" tIns="0" rIns="0" bIns="0" rtlCol="0">
            <a:noAutofit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lang="en-US" sz="28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867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6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600" b="0" i="0" u="none" strike="noStrike" cap="none" spc="0" baseline="0" dirty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hangingPunct="1"/>
            <a:r>
              <a:rPr lang="en-GB" sz="1800" i="1" dirty="0">
                <a:solidFill>
                  <a:srgbClr val="FF0000"/>
                </a:solidFill>
                <a:effectLst/>
              </a:rPr>
              <a:t>SA has discussed WBA </a:t>
            </a:r>
            <a:r>
              <a:rPr lang="en-GB" sz="1800" i="1" dirty="0" err="1">
                <a:solidFill>
                  <a:srgbClr val="FF0000"/>
                </a:solidFill>
                <a:effectLst/>
              </a:rPr>
              <a:t>OpenRoaming</a:t>
            </a:r>
            <a:r>
              <a:rPr lang="en-GB" sz="1800" i="1" dirty="0">
                <a:solidFill>
                  <a:srgbClr val="FF0000"/>
                </a:solidFill>
                <a:effectLst/>
              </a:rPr>
              <a:t> Technical Standards Task Group’s request and concluded that the most appropriate way for initiating related work in 3GPP is via the SA1 WG by company contributions</a:t>
            </a:r>
            <a:r>
              <a:rPr lang="en-GB" sz="1800" i="1" dirty="0">
                <a:solidFill>
                  <a:schemeClr val="tx1"/>
                </a:solidFill>
                <a:effectLst/>
              </a:rPr>
              <a:t>. Namely, the proponents of this work should bring a Release 19 proposal in the SA1 WG following the 3GPP working procedures.</a:t>
            </a:r>
          </a:p>
          <a:p>
            <a:pPr hangingPunct="1"/>
            <a:endParaRPr lang="en-US" sz="1800" dirty="0">
              <a:solidFill>
                <a:schemeClr val="tx1"/>
              </a:solidFill>
              <a:effectLst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FF0000"/>
                </a:solidFill>
                <a:effectLst/>
              </a:rPr>
              <a:t>WBA </a:t>
            </a:r>
            <a:r>
              <a:rPr lang="en-GB" sz="1800" dirty="0" err="1">
                <a:solidFill>
                  <a:srgbClr val="FF0000"/>
                </a:solidFill>
                <a:effectLst/>
              </a:rPr>
              <a:t>OpenRoaming</a:t>
            </a:r>
            <a:r>
              <a:rPr lang="en-GB" sz="1800" dirty="0">
                <a:solidFill>
                  <a:srgbClr val="FF0000"/>
                </a:solidFill>
                <a:effectLst/>
              </a:rPr>
              <a:t> Technical Standards Task Group have renewed their request by sending an LS directly to SA1 </a:t>
            </a:r>
            <a:r>
              <a:rPr lang="en-GB" sz="1800" dirty="0">
                <a:solidFill>
                  <a:schemeClr val="tx1"/>
                </a:solidFill>
                <a:effectLst/>
              </a:rPr>
              <a:t>(S1-22xxxx): “</a:t>
            </a:r>
            <a:r>
              <a:rPr lang="en-GB" sz="1800" b="0" i="1" dirty="0">
                <a:solidFill>
                  <a:schemeClr val="tx1"/>
                </a:solidFill>
                <a:effectLst/>
              </a:rPr>
              <a:t>WBA kindly asks 3GPP SA1 to consider defining, in the release 19 timeframe, service requirements</a:t>
            </a:r>
            <a:r>
              <a:rPr lang="en-GB" sz="1800" i="1" dirty="0">
                <a:solidFill>
                  <a:schemeClr val="tx1"/>
                </a:solidFill>
                <a:effectLst/>
              </a:rPr>
              <a:t> </a:t>
            </a:r>
            <a:r>
              <a:rPr lang="en-GB" sz="1800" b="0" i="1" dirty="0">
                <a:solidFill>
                  <a:schemeClr val="tx1"/>
                </a:solidFill>
                <a:effectLst/>
              </a:rPr>
              <a:t>for facilitating interconnect between SNPN and CH, in particular, considering the issues described</a:t>
            </a:r>
            <a:r>
              <a:rPr lang="en-GB" sz="1800" i="1" dirty="0">
                <a:solidFill>
                  <a:schemeClr val="tx1"/>
                </a:solidFill>
                <a:effectLst/>
              </a:rPr>
              <a:t> </a:t>
            </a:r>
            <a:r>
              <a:rPr lang="en-GB" sz="1800" b="0" i="1" dirty="0">
                <a:solidFill>
                  <a:schemeClr val="tx1"/>
                </a:solidFill>
                <a:effectLst/>
              </a:rPr>
              <a:t>above.”</a:t>
            </a:r>
          </a:p>
          <a:p>
            <a:pPr marL="323850" lvl="2" indent="0">
              <a:spcBef>
                <a:spcPts val="0"/>
              </a:spcBef>
              <a:buNone/>
            </a:pPr>
            <a:endParaRPr lang="en-GB" sz="1800" b="0" i="1" dirty="0">
              <a:solidFill>
                <a:schemeClr val="tx1"/>
              </a:solidFill>
              <a:effectLst/>
            </a:endParaRPr>
          </a:p>
          <a:p>
            <a:pPr marL="354806" lvl="1" indent="-2857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chemeClr val="tx1"/>
                </a:solidFill>
                <a:effectLst/>
              </a:rPr>
              <a:t>The WBA LS points to the </a:t>
            </a:r>
            <a:r>
              <a:rPr lang="en-GB" sz="1800" b="0" i="0" dirty="0">
                <a:solidFill>
                  <a:schemeClr val="tx1"/>
                </a:solidFill>
                <a:effectLst/>
              </a:rPr>
              <a:t>following issues of interconnection between SNPN and Credentials Holder:</a:t>
            </a:r>
            <a:endParaRPr lang="en-US" sz="1800" dirty="0">
              <a:solidFill>
                <a:schemeClr val="tx1"/>
              </a:solidFill>
              <a:effectLst/>
            </a:endParaRPr>
          </a:p>
          <a:p>
            <a:pPr marL="800894" lvl="2" indent="-342900">
              <a:spcBef>
                <a:spcPts val="0"/>
              </a:spcBef>
              <a:buClr>
                <a:srgbClr val="000000"/>
              </a:buClr>
              <a:buFont typeface="+mj-lt"/>
              <a:buAutoNum type="arabicParenR"/>
            </a:pPr>
            <a:r>
              <a:rPr lang="en-GB" sz="1600" b="0" i="1" dirty="0">
                <a:solidFill>
                  <a:schemeClr val="tx1"/>
                </a:solidFill>
                <a:effectLst/>
              </a:rPr>
              <a:t>There may be SNPN and CH deployments where IP address information of endpoints is not available in advance of signalling establishment, e.g.,</a:t>
            </a:r>
          </a:p>
          <a:p>
            <a:pPr marL="691357" lvl="3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en-GB" i="1" dirty="0">
                <a:solidFill>
                  <a:schemeClr val="tx1"/>
                </a:solidFill>
              </a:rPr>
              <a:t>	</a:t>
            </a:r>
            <a:r>
              <a:rPr lang="en-GB" b="0" i="1" dirty="0">
                <a:solidFill>
                  <a:schemeClr val="tx1"/>
                </a:solidFill>
                <a:effectLst/>
              </a:rPr>
              <a:t> 1) </a:t>
            </a:r>
            <a:r>
              <a:rPr lang="en-GB" b="0" i="1" dirty="0">
                <a:solidFill>
                  <a:srgbClr val="FF0000"/>
                </a:solidFill>
                <a:effectLst/>
              </a:rPr>
              <a:t>where the SNPN is operated behind a NAT, </a:t>
            </a:r>
          </a:p>
          <a:p>
            <a:pPr marL="691357" lvl="3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en-GB" i="1" dirty="0">
                <a:solidFill>
                  <a:srgbClr val="FF0000"/>
                </a:solidFill>
              </a:rPr>
              <a:t>	</a:t>
            </a:r>
            <a:r>
              <a:rPr lang="en-GB" b="0" i="1" dirty="0">
                <a:solidFill>
                  <a:srgbClr val="FF0000"/>
                </a:solidFill>
                <a:effectLst/>
              </a:rPr>
              <a:t>2)  where a CH instance is operated using a cloud provider using dynamic IP address assignment, </a:t>
            </a:r>
          </a:p>
          <a:p>
            <a:pPr marL="691357" lvl="3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en-GB" i="1" dirty="0">
                <a:solidFill>
                  <a:srgbClr val="FF0000"/>
                </a:solidFill>
              </a:rPr>
              <a:t>	</a:t>
            </a:r>
            <a:r>
              <a:rPr lang="en-GB" b="0" i="1" dirty="0">
                <a:solidFill>
                  <a:srgbClr val="FF0000"/>
                </a:solidFill>
                <a:effectLst/>
              </a:rPr>
              <a:t>3) where the interconnect is delivered as part of a third party defined confederation which does not operate a centralized database of IP addresses.</a:t>
            </a:r>
            <a:endParaRPr lang="en-US" dirty="0">
              <a:solidFill>
                <a:srgbClr val="FF0000"/>
              </a:solidFill>
              <a:effectLst/>
            </a:endParaRPr>
          </a:p>
          <a:p>
            <a:pPr marL="800894" lvl="2" indent="-342900">
              <a:spcBef>
                <a:spcPts val="0"/>
              </a:spcBef>
              <a:buClr>
                <a:srgbClr val="000000"/>
              </a:buClr>
              <a:buFont typeface="+mj-lt"/>
              <a:buAutoNum type="arabicParenR"/>
            </a:pPr>
            <a:r>
              <a:rPr lang="en-GB" sz="1600" b="0" i="1" dirty="0">
                <a:solidFill>
                  <a:srgbClr val="FF0000"/>
                </a:solidFill>
                <a:effectLst/>
              </a:rPr>
              <a:t>Infosec policies of the enterprise operating the SNPN may prohibit accepting inbound socket connections from unknown IP addresses.</a:t>
            </a:r>
            <a:endParaRPr lang="en-US" sz="1600" dirty="0">
              <a:solidFill>
                <a:srgbClr val="FF0000"/>
              </a:solidFill>
              <a:effectLst/>
            </a:endParaRPr>
          </a:p>
          <a:p>
            <a:pPr hangingPunct="1"/>
            <a:endParaRPr lang="en-US" dirty="0"/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19DCF497-D8BC-423E-A787-9581287A5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405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1400" b="1" dirty="0"/>
              <a:t>SA WG1 Meeting #S1-100</a:t>
            </a:r>
          </a:p>
          <a:p>
            <a:pPr>
              <a:defRPr/>
            </a:pPr>
            <a:r>
              <a:rPr lang="en-GB" sz="1400" b="1" dirty="0"/>
              <a:t>14- 18 November, 2022, Toulouse, France</a:t>
            </a:r>
            <a:endParaRPr lang="sv-SE" altLang="en-US" sz="2000" b="1" dirty="0">
              <a:latin typeface="Arial 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0D538C95-7E0E-4F8D-9586-0D3A4F927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4020" y="1"/>
            <a:ext cx="31259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sz="1400" b="1" dirty="0">
                <a:solidFill>
                  <a:srgbClr val="0070C0"/>
                </a:solidFill>
              </a:rPr>
              <a:t>S1-223085, S1-223086, S1-223087</a:t>
            </a:r>
            <a:endParaRPr lang="sv-SE" altLang="en-US" sz="2000" b="1" dirty="0">
              <a:solidFill>
                <a:srgbClr val="0070C0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08054228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7">
            <a:extLst>
              <a:ext uri="{FF2B5EF4-FFF2-40B4-BE49-F238E27FC236}">
                <a16:creationId xmlns:a16="http://schemas.microsoft.com/office/drawing/2014/main" id="{7C545B28-9770-4AC8-ADC0-DD9C0D9A8372}"/>
              </a:ext>
            </a:extLst>
          </p:cNvPr>
          <p:cNvSpPr txBox="1">
            <a:spLocks/>
          </p:cNvSpPr>
          <p:nvPr/>
        </p:nvSpPr>
        <p:spPr>
          <a:xfrm>
            <a:off x="0" y="551341"/>
            <a:ext cx="12001500" cy="6439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 err="1">
                <a:solidFill>
                  <a:srgbClr val="52525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miniWID</a:t>
            </a:r>
            <a:r>
              <a:rPr lang="en-US" sz="2800" b="1" dirty="0">
                <a:solidFill>
                  <a:srgbClr val="52525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: Justification and Objective </a:t>
            </a:r>
            <a:endParaRPr kumimoji="1" lang="en-US" altLang="zh-CN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10534EF-2320-435A-B35E-0B9562F1A61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C4256D0-2499-4FCC-96D2-92F0A4B46554}"/>
              </a:ext>
            </a:extLst>
          </p:cNvPr>
          <p:cNvSpPr/>
          <p:nvPr/>
        </p:nvSpPr>
        <p:spPr>
          <a:xfrm>
            <a:off x="164950" y="212509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34EEAC30-4418-4079-BB31-853BE8C12350}"/>
              </a:ext>
            </a:extLst>
          </p:cNvPr>
          <p:cNvSpPr txBox="1">
            <a:spLocks/>
          </p:cNvSpPr>
          <p:nvPr/>
        </p:nvSpPr>
        <p:spPr>
          <a:xfrm>
            <a:off x="257315" y="1751584"/>
            <a:ext cx="11419923" cy="5439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lIns="0" tIns="0" rIns="0" bIns="0" rtlCol="0">
            <a:noAutofit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lang="en-US" sz="28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867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6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600" b="0" i="0" u="none" strike="noStrike" cap="none" spc="0" baseline="0" dirty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2400" dirty="0">
                <a:solidFill>
                  <a:schemeClr val="tx1"/>
                </a:solidFill>
              </a:rPr>
              <a:t>Justification: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800" dirty="0">
                <a:solidFill>
                  <a:schemeClr val="tx1"/>
                </a:solidFill>
                <a:effectLst/>
              </a:rPr>
              <a:t>N32 reference point is currently designed to support tens of millions of subscribers using a long-lived connection between VPLMN and HPLMN.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800" dirty="0">
                <a:solidFill>
                  <a:schemeClr val="tx1"/>
                </a:solidFill>
              </a:rPr>
              <a:t>T</a:t>
            </a:r>
            <a:r>
              <a:rPr lang="en-GB" sz="1800" dirty="0">
                <a:solidFill>
                  <a:schemeClr val="tx1"/>
                </a:solidFill>
                <a:effectLst/>
              </a:rPr>
              <a:t>he requirements on the N32 reference points are increased due to a couple of complementary factors: 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  <a:effectLst/>
              </a:rPr>
              <a:t> </a:t>
            </a:r>
            <a:r>
              <a:rPr lang="en-GB" sz="1600" dirty="0">
                <a:solidFill>
                  <a:srgbClr val="FF0000"/>
                </a:solidFill>
                <a:effectLst/>
              </a:rPr>
              <a:t>The need to support thousand times more networks 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rgbClr val="FF0000"/>
                </a:solidFill>
                <a:effectLst/>
              </a:rPr>
              <a:t> Subscribers use short lived forwarding connections between VPLMNS and HPLMNs.</a:t>
            </a:r>
          </a:p>
          <a:p>
            <a:pPr marL="373856" indent="-342900">
              <a:spcBef>
                <a:spcPts val="0"/>
              </a:spcBef>
              <a:spcAft>
                <a:spcPts val="900"/>
              </a:spcAft>
            </a:pPr>
            <a:r>
              <a:rPr lang="en-GB" sz="2400" dirty="0">
                <a:solidFill>
                  <a:schemeClr val="tx1"/>
                </a:solidFill>
              </a:rPr>
              <a:t>Objective:</a:t>
            </a:r>
          </a:p>
          <a:p>
            <a:pPr lvl="1">
              <a:tabLst>
                <a:tab pos="6120765" algn="r"/>
              </a:tabLst>
            </a:pPr>
            <a:r>
              <a:rPr lang="en-US" sz="1800" dirty="0">
                <a:solidFill>
                  <a:srgbClr val="FF0000"/>
                </a:solidFill>
                <a:effectLst/>
              </a:rPr>
              <a:t>How to enable support for N32 functionality between SNPN and CH (which can be either a PLMN or another SNPN or 	AAA server) that does not require long-lived persistent connectivity on N32.</a:t>
            </a:r>
          </a:p>
          <a:p>
            <a:pPr lvl="1">
              <a:tabLst>
                <a:tab pos="6120765" algn="r"/>
              </a:tabLst>
            </a:pPr>
            <a:r>
              <a:rPr lang="en-US" sz="1800" dirty="0">
                <a:solidFill>
                  <a:srgbClr val="FF0000"/>
                </a:solidFill>
                <a:effectLst/>
              </a:rPr>
              <a:t>How to enable support for N32 functionality that facilitates firewall and border GW configuration on the SNPN side of N32.</a:t>
            </a:r>
          </a:p>
          <a:p>
            <a:pPr lvl="1">
              <a:tabLst>
                <a:tab pos="6120765" algn="r"/>
              </a:tabLst>
            </a:pPr>
            <a:r>
              <a:rPr lang="en-US" sz="1800" dirty="0">
                <a:solidFill>
                  <a:srgbClr val="FF0000"/>
                </a:solidFill>
                <a:effectLst/>
              </a:rPr>
              <a:t>How to scale the N32 design to support a three order of magnitude increase in the number of subscribers.</a:t>
            </a:r>
          </a:p>
          <a:p>
            <a:pPr marL="234156" lvl="1" indent="0">
              <a:spcBef>
                <a:spcPts val="0"/>
              </a:spcBef>
              <a:spcAft>
                <a:spcPts val="900"/>
              </a:spcAft>
              <a:buNone/>
            </a:pPr>
            <a:endParaRPr lang="en-US" dirty="0"/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EA290C99-B491-4D11-B67E-69B691E25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405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1400" b="1" dirty="0"/>
              <a:t>SA WG1 Meeting #S1-100</a:t>
            </a:r>
          </a:p>
          <a:p>
            <a:pPr>
              <a:defRPr/>
            </a:pPr>
            <a:r>
              <a:rPr lang="en-GB" sz="1400" b="1" dirty="0"/>
              <a:t>14- 18 November, 2022, Toulouse, France</a:t>
            </a:r>
            <a:endParaRPr lang="sv-SE" altLang="en-US" sz="2000" b="1" dirty="0">
              <a:latin typeface="Arial "/>
            </a:endParaRP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EC327E09-8D0A-4FE1-8281-3AF6788A0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4020" y="1"/>
            <a:ext cx="31259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sz="1400" b="1" dirty="0">
                <a:solidFill>
                  <a:srgbClr val="0070C0"/>
                </a:solidFill>
              </a:rPr>
              <a:t>S1-223085, S1-223086, S1-223087</a:t>
            </a:r>
            <a:endParaRPr lang="sv-SE" altLang="en-US" sz="2000" b="1" dirty="0">
              <a:solidFill>
                <a:srgbClr val="0070C0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5780096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7">
            <a:extLst>
              <a:ext uri="{FF2B5EF4-FFF2-40B4-BE49-F238E27FC236}">
                <a16:creationId xmlns:a16="http://schemas.microsoft.com/office/drawing/2014/main" id="{7C545B28-9770-4AC8-ADC0-DD9C0D9A8372}"/>
              </a:ext>
            </a:extLst>
          </p:cNvPr>
          <p:cNvSpPr txBox="1">
            <a:spLocks/>
          </p:cNvSpPr>
          <p:nvPr/>
        </p:nvSpPr>
        <p:spPr>
          <a:xfrm>
            <a:off x="0" y="603915"/>
            <a:ext cx="12001500" cy="6439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52525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Change Request to TS 22.261</a:t>
            </a:r>
            <a:endParaRPr kumimoji="1" lang="en-US" altLang="zh-CN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10534EF-2320-435A-B35E-0B9562F1A61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C4256D0-2499-4FCC-96D2-92F0A4B46554}"/>
              </a:ext>
            </a:extLst>
          </p:cNvPr>
          <p:cNvSpPr/>
          <p:nvPr/>
        </p:nvSpPr>
        <p:spPr>
          <a:xfrm>
            <a:off x="164950" y="212509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D4F2B150-B17C-4AA8-A6D3-C75AC6D08616}"/>
              </a:ext>
            </a:extLst>
          </p:cNvPr>
          <p:cNvSpPr txBox="1">
            <a:spLocks/>
          </p:cNvSpPr>
          <p:nvPr/>
        </p:nvSpPr>
        <p:spPr>
          <a:xfrm>
            <a:off x="100585" y="1727104"/>
            <a:ext cx="11926466" cy="5439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lIns="0" tIns="0" rIns="0" bIns="0" rtlCol="0">
            <a:noAutofit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lang="en-US" sz="28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867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600" b="0" i="0" u="none" strike="noStrike" cap="none" spc="0" baseline="0" dirty="0" smtClean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600" b="0" i="0" u="none" strike="noStrike" cap="none" spc="0" baseline="0" dirty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2000" dirty="0">
                <a:solidFill>
                  <a:schemeClr val="tx1"/>
                </a:solidFill>
                <a:effectLst/>
              </a:rPr>
              <a:t>Specific to the 5G system for standalone operation of a non-public network the following additional requirements apply: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  <a:effectLst/>
              </a:rPr>
              <a:t>The 5G system for standalone operation of a non-public network shall be able to interconnect with a large number (e.g. 1,000,000) of entities that authenticate and authorize access to the non-public network.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  <a:effectLst/>
              </a:rPr>
              <a:t>The 5G system for standalone operation of a non-public network shall be able to interconnect with an entity that authenticates and authorizes access to the non-public network in deployments where the IP address information of the entity’s endpoints is not available in advance of signalling establishment, e.g.,</a:t>
            </a:r>
          </a:p>
          <a:p>
            <a:pPr marL="546100"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  <a:effectLst/>
              </a:rPr>
              <a:t>where the 5G system for standalone operation of a non-public network is operated behind a NAT device.</a:t>
            </a:r>
          </a:p>
          <a:p>
            <a:pPr marL="546100"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  <a:effectLst/>
              </a:rPr>
              <a:t>where the entity that authenticates and authorizes access to the non-public network is operated using a cloud provider using dynamic IP address assignment.</a:t>
            </a:r>
          </a:p>
          <a:p>
            <a:pPr marL="546100"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  <a:effectLst/>
              </a:rPr>
              <a:t>where the interconnect is delivered as part of a third party defined confederation (e.g. WBA </a:t>
            </a:r>
            <a:r>
              <a:rPr lang="en-GB" sz="1600" dirty="0" err="1">
                <a:solidFill>
                  <a:schemeClr val="tx1"/>
                </a:solidFill>
                <a:effectLst/>
              </a:rPr>
              <a:t>OpenRoaming</a:t>
            </a:r>
            <a:r>
              <a:rPr lang="en-GB" sz="1600" dirty="0">
                <a:solidFill>
                  <a:schemeClr val="tx1"/>
                </a:solidFill>
                <a:effectLst/>
              </a:rPr>
              <a:t>) which does not operate a centralized database of IP addresses.</a:t>
            </a:r>
            <a:endParaRPr lang="en-GB" sz="2000" dirty="0">
              <a:solidFill>
                <a:schemeClr val="tx1"/>
              </a:solidFill>
              <a:effectLst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800" dirty="0">
                <a:solidFill>
                  <a:schemeClr val="tx1"/>
                </a:solidFill>
                <a:effectLst/>
              </a:rPr>
              <a:t>NOTE:    Infosec policies of the enterprise operating the 5G system for standalone operation of a non-public network can prohibit accepting inbound socket connections from unknown IP addresses.</a:t>
            </a:r>
          </a:p>
          <a:p>
            <a:pPr hangingPunct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CEA8D16B-6C9F-44E0-B6EF-DA85A3EFA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405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1400" b="1" dirty="0"/>
              <a:t>SA WG1 Meeting #S1-100</a:t>
            </a:r>
          </a:p>
          <a:p>
            <a:pPr>
              <a:defRPr/>
            </a:pPr>
            <a:r>
              <a:rPr lang="en-GB" sz="1400" b="1" dirty="0"/>
              <a:t>14- 18 November, 2022, Toulouse, France</a:t>
            </a:r>
            <a:endParaRPr lang="sv-SE" altLang="en-US" sz="2000" b="1" dirty="0">
              <a:latin typeface="Arial 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CFCA7BBE-D040-468E-ACB4-852C3FF45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4020" y="1"/>
            <a:ext cx="31259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sz="1400" b="1" dirty="0">
                <a:solidFill>
                  <a:srgbClr val="0070C0"/>
                </a:solidFill>
              </a:rPr>
              <a:t>S1-223085, S1-223086, S1-223087</a:t>
            </a:r>
            <a:endParaRPr lang="sv-SE" altLang="en-US" sz="2000" b="1" dirty="0">
              <a:solidFill>
                <a:srgbClr val="0070C0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155707433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14408</TotalTime>
  <Words>877</Words>
  <Application>Microsoft Office PowerPoint</Application>
  <PresentationFormat>Widescreen</PresentationFormat>
  <Paragraphs>65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Intel Clear</vt:lpstr>
      <vt:lpstr>Intel Clear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Srinivasan, Suresh</cp:lastModifiedBy>
  <cp:revision>1097</cp:revision>
  <dcterms:created xsi:type="dcterms:W3CDTF">2010-02-05T13:52:04Z</dcterms:created>
  <dcterms:modified xsi:type="dcterms:W3CDTF">2022-11-13T22:10:48Z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(3)q23a7rchnaU/ROYaatnR2I2SJK0j3JYtOGPqZIzYgnMCFQtD7qXFMM3+SJS/iH9tThciBFfJ
MqOoziv4icLPnEdZMgTwy+JIBnFRqrMKjE02tEqG41QMOQn5PhR/vQDXo29AXYQhM1yWbGZ1
E9DylImWG/8iKjfc+nuCesBPrMonrUr70EqZPkM13UfnOVBUM7G3vZSEpXfIjajH8AtHnnvW
r+A7NTEF+yk4qeVmxS</vt:lpwstr>
  </property>
  <property fmtid="{D5CDD505-2E9C-101B-9397-08002B2CF9AE}" pid="4" name="_2015_ms_pID_7253431">
    <vt:lpwstr>gC/fnZy2gwvYyxPPmWHgiawwdhblES2v36ultlMzsFyW6EDx4fUVW9
+t6eq7zXpFB5DKGJFJgo04OC/e6blIdILdOWFi0aBshHZ6Dp90d3aiKqlcY6ee9lmK3diksB
bsBqwVUzWlYwdTpkw7dHpuZPy9CxFjmQAY0n81it6gcsrt9xJzLKsUYKZpCVycqV7z4pOfxE
gwrPEP7pxGMFWyYEdQkljruB8GYnlre5qLns</vt:lpwstr>
  </property>
  <property fmtid="{D5CDD505-2E9C-101B-9397-08002B2CF9AE}" pid="5" name="_2015_ms_pID_7253432">
    <vt:lpwstr>ug==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1665399888</vt:lpwstr>
  </property>
</Properties>
</file>