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5" r:id="rId5"/>
    <p:sldId id="260" r:id="rId6"/>
    <p:sldId id="262" r:id="rId7"/>
    <p:sldId id="261" r:id="rId8"/>
    <p:sldId id="264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42A4D2-8936-4710-A624-3B2B7B69A2EA}" v="6" dt="2022-11-09T15:39:26.3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A142A4D2-8936-4710-A624-3B2B7B69A2EA}"/>
    <pc:docChg chg="custSel modSld">
      <pc:chgData name="Alain Sultan" userId="2b0808dc-3530-4760-ae57-56aa48186e32" providerId="ADAL" clId="{A142A4D2-8936-4710-A624-3B2B7B69A2EA}" dt="2022-11-09T15:41:42.682" v="252" actId="20577"/>
      <pc:docMkLst>
        <pc:docMk/>
      </pc:docMkLst>
      <pc:sldChg chg="delSp modSp mod">
        <pc:chgData name="Alain Sultan" userId="2b0808dc-3530-4760-ae57-56aa48186e32" providerId="ADAL" clId="{A142A4D2-8936-4710-A624-3B2B7B69A2EA}" dt="2022-11-09T15:41:42.682" v="252" actId="20577"/>
        <pc:sldMkLst>
          <pc:docMk/>
          <pc:sldMk cId="125039992" sldId="259"/>
        </pc:sldMkLst>
        <pc:spChg chg="mod">
          <ac:chgData name="Alain Sultan" userId="2b0808dc-3530-4760-ae57-56aa48186e32" providerId="ADAL" clId="{A142A4D2-8936-4710-A624-3B2B7B69A2EA}" dt="2022-11-09T15:41:42.682" v="252" actId="20577"/>
          <ac:spMkLst>
            <pc:docMk/>
            <pc:sldMk cId="125039992" sldId="259"/>
            <ac:spMk id="3" creationId="{276A91DD-12D1-4FA2-AD64-1E2D99B71992}"/>
          </ac:spMkLst>
        </pc:spChg>
        <pc:picChg chg="del mod">
          <ac:chgData name="Alain Sultan" userId="2b0808dc-3530-4760-ae57-56aa48186e32" providerId="ADAL" clId="{A142A4D2-8936-4710-A624-3B2B7B69A2EA}" dt="2022-11-09T15:38:53.211" v="3" actId="478"/>
          <ac:picMkLst>
            <pc:docMk/>
            <pc:sldMk cId="125039992" sldId="259"/>
            <ac:picMk id="2050" creationId="{5D7B0996-1F12-4347-86A3-BF3446C93EC6}"/>
          </ac:picMkLst>
        </pc:picChg>
        <pc:picChg chg="del mod">
          <ac:chgData name="Alain Sultan" userId="2b0808dc-3530-4760-ae57-56aa48186e32" providerId="ADAL" clId="{A142A4D2-8936-4710-A624-3B2B7B69A2EA}" dt="2022-11-09T15:39:26.353" v="7" actId="478"/>
          <ac:picMkLst>
            <pc:docMk/>
            <pc:sldMk cId="125039992" sldId="259"/>
            <ac:picMk id="2052" creationId="{54596267-1509-4C48-8121-00A710670219}"/>
          </ac:picMkLst>
        </pc:picChg>
      </pc:sldChg>
      <pc:sldChg chg="modSp mod">
        <pc:chgData name="Alain Sultan" userId="2b0808dc-3530-4760-ae57-56aa48186e32" providerId="ADAL" clId="{A142A4D2-8936-4710-A624-3B2B7B69A2EA}" dt="2022-11-09T15:39:09.282" v="6" actId="1076"/>
        <pc:sldMkLst>
          <pc:docMk/>
          <pc:sldMk cId="3420468024" sldId="265"/>
        </pc:sldMkLst>
        <pc:spChg chg="mod">
          <ac:chgData name="Alain Sultan" userId="2b0808dc-3530-4760-ae57-56aa48186e32" providerId="ADAL" clId="{A142A4D2-8936-4710-A624-3B2B7B69A2EA}" dt="2022-11-09T15:38:32.867" v="1" actId="404"/>
          <ac:spMkLst>
            <pc:docMk/>
            <pc:sldMk cId="3420468024" sldId="265"/>
            <ac:spMk id="3" creationId="{276A91DD-12D1-4FA2-AD64-1E2D99B71992}"/>
          </ac:spMkLst>
        </pc:spChg>
        <pc:picChg chg="mod">
          <ac:chgData name="Alain Sultan" userId="2b0808dc-3530-4760-ae57-56aa48186e32" providerId="ADAL" clId="{A142A4D2-8936-4710-A624-3B2B7B69A2EA}" dt="2022-11-09T15:39:06.141" v="5" actId="1076"/>
          <ac:picMkLst>
            <pc:docMk/>
            <pc:sldMk cId="3420468024" sldId="265"/>
            <ac:picMk id="2050" creationId="{5D7B0996-1F12-4347-86A3-BF3446C93EC6}"/>
          </ac:picMkLst>
        </pc:picChg>
        <pc:picChg chg="mod">
          <ac:chgData name="Alain Sultan" userId="2b0808dc-3530-4760-ae57-56aa48186e32" providerId="ADAL" clId="{A142A4D2-8936-4710-A624-3B2B7B69A2EA}" dt="2022-11-09T15:39:09.282" v="6" actId="1076"/>
          <ac:picMkLst>
            <pc:docMk/>
            <pc:sldMk cId="3420468024" sldId="265"/>
            <ac:picMk id="2052" creationId="{54596267-1509-4C48-8121-00A71067021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04A92-7794-435E-B4EF-0CD8CB481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29BD0-CDA2-468D-A7AA-5060C3F7AA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C51EEE-0E9F-484D-B55D-17BD88DA3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D604C-C278-4126-A5C7-078437960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EAD111-15FA-49DD-9A88-958698BE9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485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4CB7D-5796-4306-ACF5-2BC731664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95C42F-F77B-4AB0-962B-1C81B0C6C2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8BCF75-01C6-4843-A748-188F36DFB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8639A4-440D-45A1-9C25-A5758F4FA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E5813-ED82-4AC1-8343-6AFFAFB45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444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BE439F-658C-43AF-AFBE-E3E42956A3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41DF8B-82EA-4975-88F6-428BED5BF7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14D33-82E7-4796-B9E3-AE21E6AB1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26FC9-D20C-451B-AF19-D9684D803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FE2C9-4AA0-4955-8BA9-7EA7BDDA5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508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E0BE7-F281-4901-B6AE-149128422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75B4F-EDA1-40C9-9011-FD2AA9014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6836C-59EE-46EB-95EF-035F7FF82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C77E31-0C43-49FA-B356-2394C1372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B8A0C5-FE5D-4E23-A704-D1C30F9D3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154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7C94E-2800-481F-A4F3-A17D85E82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D3192C-1D99-476D-A7CA-3C8A8014A7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EB830-A684-4A00-85F0-45479B7C8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F68F4-26CD-4F9D-8594-184F2E6EE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EA7A0-8CC0-4187-9678-1E392E9AC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39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7FCC9-BC9A-4F0D-85B3-716ABE690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F711B-52D5-44FF-9E2D-0BA6959229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1A1ABC-BEBF-42BF-9D32-B6CD18645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97A723-B316-4FED-99A8-F28127FD2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16BE7A-5176-46DD-8C8B-F1168C84C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A7982A-5B32-44BF-8EA2-73189863D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7228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AD575-A463-4677-BB05-F6D138582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D8DCCD-F548-4F2C-83E8-3F455ECFD4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8001CE-AE1A-4354-8C78-4EA19725E2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B2A701-A699-47E4-8A32-861F8B14BC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46C110-44C4-4FE7-9CDF-600DD87819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66CD2B-5848-4AFA-B498-6E0EE05F7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1B8FA1-DBC9-4714-9CE5-4E7AF2474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8BE494-20B8-4F6F-B437-21576D6C4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1982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A6A79-FC69-4208-BA84-EE5D1586A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08D21F-76B1-41B5-8E56-9C9D3803B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3DC74A-27D8-4EA5-B94F-737964758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4DC41-1BFC-4792-85C4-4E21BD8CD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259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4E6558-3E3A-4D8D-ACDE-BAE596CA6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624F94-EC4A-4FFC-9363-AD2CBFC3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00A184-1585-47F9-88D2-FD842831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966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702A7-398D-4AD6-898F-D95CC9E10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0C76D-8268-4806-9E52-5CCF45A17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42DFC4-5F8B-4E65-A39A-BD0E372466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CB5F54-D9CB-4BAC-8D12-FF4E0E10D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51F27C-552D-4B1C-AF98-E022193C9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70F4BB-C386-42CA-A52A-CC3C1466D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538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9C20-8955-406E-AA16-79D774CBA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1E1F00-240E-42AB-B3A5-503080F69A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F26BE0-0169-4C8D-876E-A50FAFF4C3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C5EAE6-BF3C-4D1C-ACF1-10F59404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CFD010-71B5-4FB2-811A-12E23C274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678F69-01C3-4D74-A331-E99A70324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143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577095-6C6E-4FF8-846C-005E423C8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A4DD26-3E52-4387-BD0A-F12EEDB36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EBF1E-2B6D-4090-85E1-68ECF3E3A8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357EE-712F-4ACD-A02E-8A268A8531C5}" type="datetimeFigureOut">
              <a:rPr lang="en-GB" smtClean="0"/>
              <a:t>09/11/2022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99B531-9DC1-43E0-B601-A912AE0261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0C0F0F-B8DD-431A-8831-DC15E6BC3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2907C-1118-4D6D-BCE2-E4A34DF8AC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2051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meet.goto.com/MCC_Alain" TargetMode="External"/><Relationship Id="rId2" Type="http://schemas.openxmlformats.org/officeDocument/2006/relationships/hyperlink" Target="https://meet.goto.com/75367098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6B15B-4151-441A-893A-D660630EC9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7200" dirty="0"/>
              <a:t>SA1#100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A18409-66C2-496F-AA43-858F4D6F18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F2F meeting guidelines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BB7443-4ABD-4073-84B0-97DABDC98F76}"/>
              </a:ext>
            </a:extLst>
          </p:cNvPr>
          <p:cNvSpPr txBox="1"/>
          <p:nvPr/>
        </p:nvSpPr>
        <p:spPr>
          <a:xfrm>
            <a:off x="10208795" y="421106"/>
            <a:ext cx="1419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S1-223287</a:t>
            </a:r>
          </a:p>
        </p:txBody>
      </p:sp>
    </p:spTree>
    <p:extLst>
      <p:ext uri="{BB962C8B-B14F-4D97-AF65-F5344CB8AC3E}">
        <p14:creationId xmlns:p14="http://schemas.microsoft.com/office/powerpoint/2010/main" val="2789427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5682F-BF74-406C-AB3E-09830AB79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1456"/>
            <a:ext cx="6579268" cy="43513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This will be our f2f meeting after 3 years, so maybe it will be a good idea to remember how f2f meetings work and some “small” changes. </a:t>
            </a:r>
          </a:p>
          <a:p>
            <a:endParaRPr lang="en-GB" dirty="0"/>
          </a:p>
          <a:p>
            <a:r>
              <a:rPr lang="en-GB" dirty="0"/>
              <a:t>First of all, let’s set up your the internet connection</a:t>
            </a:r>
          </a:p>
          <a:p>
            <a:pPr marL="0" indent="0">
              <a:buNone/>
            </a:pPr>
            <a:endParaRPr lang="en-GB" dirty="0"/>
          </a:p>
          <a:p>
            <a:pPr marL="457200" lvl="1" indent="0">
              <a:buNone/>
            </a:pPr>
            <a:r>
              <a:rPr lang="en-GB" b="1" dirty="0"/>
              <a:t>	</a:t>
            </a:r>
            <a:r>
              <a:rPr lang="en-GB" b="1" dirty="0" err="1"/>
              <a:t>Wifi</a:t>
            </a:r>
            <a:r>
              <a:rPr lang="en-GB" dirty="0"/>
              <a:t>: 3GPP </a:t>
            </a:r>
          </a:p>
          <a:p>
            <a:pPr marL="457200" lvl="1" indent="0">
              <a:buNone/>
            </a:pPr>
            <a:r>
              <a:rPr lang="en-GB" b="1" dirty="0"/>
              <a:t>	Passwd</a:t>
            </a:r>
            <a:r>
              <a:rPr lang="en-GB" dirty="0"/>
              <a:t>: 3GPP3GPPM</a:t>
            </a:r>
          </a:p>
          <a:p>
            <a:pPr marL="457200" lvl="1" indent="0">
              <a:buNone/>
            </a:pPr>
            <a:r>
              <a:rPr lang="en-GB" b="1" dirty="0"/>
              <a:t>	ftp-server</a:t>
            </a:r>
            <a:r>
              <a:rPr lang="en-GB" dirty="0"/>
              <a:t>: 10.10.10.10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78A252-483B-41D1-9BAD-09537848DC8A}"/>
              </a:ext>
            </a:extLst>
          </p:cNvPr>
          <p:cNvSpPr/>
          <p:nvPr/>
        </p:nvSpPr>
        <p:spPr>
          <a:xfrm>
            <a:off x="1612232" y="4502516"/>
            <a:ext cx="3537284" cy="1409784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8F1DB-BFD3-4A41-9C9B-9BB00E461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</a:t>
            </a:r>
          </a:p>
        </p:txBody>
      </p:sp>
      <p:pic>
        <p:nvPicPr>
          <p:cNvPr id="1028" name="Picture 4" descr="Question mark questions Images | Free Vectors, Stock Photos &amp; PSD">
            <a:extLst>
              <a:ext uri="{FF2B5EF4-FFF2-40B4-BE49-F238E27FC236}">
                <a16:creationId xmlns:a16="http://schemas.microsoft.com/office/drawing/2014/main" id="{735B47ED-992C-42B1-AF31-48028D7CC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134" y="1232444"/>
            <a:ext cx="4789362" cy="478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36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3FEFD-1E2F-481F-81E7-ACB2D8FA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532" y="172178"/>
            <a:ext cx="10515600" cy="1325563"/>
          </a:xfrm>
        </p:spPr>
        <p:txBody>
          <a:bodyPr/>
          <a:lstStyle/>
          <a:p>
            <a:r>
              <a:rPr lang="en-GB" dirty="0"/>
              <a:t>Meeting with remote participation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A91DD-12D1-4FA2-AD64-1E2D99B71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7"/>
            <a:ext cx="9497037" cy="4896685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Unfortunately, some countries still have travel restrictions and we will miss some colleagues.</a:t>
            </a:r>
          </a:p>
          <a:p>
            <a:r>
              <a:rPr lang="en-GB" dirty="0"/>
              <a:t>Remote participation will be available during this meeting:</a:t>
            </a:r>
          </a:p>
          <a:p>
            <a:pPr lvl="1"/>
            <a:r>
              <a:rPr lang="en-GB" b="1" dirty="0"/>
              <a:t>Please, do not connect to the GoToMeeting session if you are in Toulouse</a:t>
            </a:r>
            <a:r>
              <a:rPr lang="en-GB" dirty="0"/>
              <a:t>.</a:t>
            </a:r>
          </a:p>
          <a:p>
            <a:pPr lvl="1"/>
            <a:r>
              <a:rPr lang="en-GB" b="1" dirty="0"/>
              <a:t>Please use the microphones of the room.</a:t>
            </a:r>
          </a:p>
          <a:p>
            <a:pPr lvl="1"/>
            <a:r>
              <a:rPr lang="en-GB" b="1" dirty="0"/>
              <a:t>We will use 3GPP </a:t>
            </a:r>
            <a:r>
              <a:rPr lang="en-GB" b="1" dirty="0" err="1"/>
              <a:t>tohru</a:t>
            </a:r>
            <a:r>
              <a:rPr lang="en-GB" b="1" dirty="0"/>
              <a:t> to raise hands, even if you are present in the meeting room.</a:t>
            </a:r>
          </a:p>
          <a:p>
            <a:pPr lvl="1"/>
            <a:r>
              <a:rPr lang="en-GB" b="1" dirty="0"/>
              <a:t>See next slide</a:t>
            </a:r>
          </a:p>
          <a:p>
            <a:pPr marL="457200" lvl="1" indent="0">
              <a:buNone/>
            </a:pPr>
            <a:endParaRPr lang="en-GB" b="1" dirty="0"/>
          </a:p>
          <a:p>
            <a:r>
              <a:rPr lang="en-GB" sz="3000" dirty="0"/>
              <a:t>All delegates in Toulouse will get a device with headphones for audio </a:t>
            </a:r>
          </a:p>
          <a:p>
            <a:pPr lvl="1"/>
            <a:r>
              <a:rPr lang="en-GB" sz="2600" dirty="0"/>
              <a:t>No loudspeakers will be used as not to disturb the neighbouring meeting rooms</a:t>
            </a:r>
          </a:p>
          <a:p>
            <a:pPr lvl="1"/>
            <a:r>
              <a:rPr lang="en-GB" sz="2600" dirty="0"/>
              <a:t>Frequency audio device Main SA1 room: XX </a:t>
            </a:r>
          </a:p>
          <a:p>
            <a:r>
              <a:rPr lang="en-GB" sz="3000" dirty="0"/>
              <a:t>Microphones will be used as usual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039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3FEFD-1E2F-481F-81E7-ACB2D8FA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532" y="172178"/>
            <a:ext cx="10515600" cy="1325563"/>
          </a:xfrm>
        </p:spPr>
        <p:txBody>
          <a:bodyPr/>
          <a:lstStyle/>
          <a:p>
            <a:r>
              <a:rPr lang="en-GB" dirty="0"/>
              <a:t>Meeting with remote participation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A91DD-12D1-4FA2-AD64-1E2D99B71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7"/>
            <a:ext cx="6278479" cy="4896685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Hand raising – BOTH for physically present and for remote participants:</a:t>
            </a:r>
          </a:p>
          <a:p>
            <a:pPr lvl="1"/>
            <a:r>
              <a:rPr lang="en-GB" sz="2100" dirty="0"/>
              <a:t>On Monday, Thursday, Friday</a:t>
            </a:r>
            <a:r>
              <a:rPr lang="en-GB" dirty="0"/>
              <a:t>: </a:t>
            </a:r>
            <a:r>
              <a:rPr lang="en-GB" sz="21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SA1_Main</a:t>
            </a:r>
            <a:endParaRPr lang="en-GB" b="1" dirty="0"/>
          </a:p>
          <a:p>
            <a:pPr lvl="1"/>
            <a:r>
              <a:rPr lang="en-GB" sz="1900" dirty="0"/>
              <a:t>On Tuesday and Wednesday: </a:t>
            </a:r>
          </a:p>
          <a:p>
            <a:pPr lvl="2"/>
            <a:r>
              <a:rPr lang="en-GB" dirty="0"/>
              <a:t>room A (aka “breakout session 1”) : </a:t>
            </a:r>
            <a:r>
              <a:rPr lang="en-GB" b="1" dirty="0"/>
              <a:t>SA1_Brk1</a:t>
            </a:r>
          </a:p>
          <a:p>
            <a:pPr lvl="2"/>
            <a:r>
              <a:rPr lang="en-GB" dirty="0"/>
              <a:t>room B (aka “breakout session 2”) : </a:t>
            </a:r>
            <a:r>
              <a:rPr lang="en-GB" b="1" dirty="0"/>
              <a:t>SA1_Brk2</a:t>
            </a:r>
          </a:p>
          <a:p>
            <a:pPr lvl="1"/>
            <a:endParaRPr lang="en-GB" dirty="0"/>
          </a:p>
          <a:p>
            <a:r>
              <a:rPr lang="en-GB" dirty="0"/>
              <a:t>GoToMeeting – ONLY for remote participants:</a:t>
            </a:r>
          </a:p>
          <a:p>
            <a:pPr lvl="1"/>
            <a:r>
              <a:rPr lang="en-GB" sz="2100" dirty="0"/>
              <a:t>On Monday, Thursday, Friday</a:t>
            </a:r>
            <a:r>
              <a:rPr lang="en-GB" dirty="0"/>
              <a:t>: </a:t>
            </a:r>
            <a:r>
              <a:rPr lang="en-GB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https://meet.goto.com/753670989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lvl="1"/>
            <a:r>
              <a:rPr lang="en-GB" dirty="0"/>
              <a:t>On Tuesday and Wednesday: </a:t>
            </a:r>
          </a:p>
          <a:p>
            <a:pPr lvl="2"/>
            <a:r>
              <a:rPr lang="en-GB" dirty="0"/>
              <a:t>room A (aka “breakout session 1”) : </a:t>
            </a:r>
            <a:r>
              <a:rPr lang="en-GB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https://meet.goto.com/753670989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b="1" dirty="0"/>
          </a:p>
          <a:p>
            <a:pPr lvl="2"/>
            <a:r>
              <a:rPr lang="en-GB" dirty="0"/>
              <a:t>room B (aka “breakout session 2”) : </a:t>
            </a: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https://meet.goto.com/MCC_Alain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lvl="1" indent="0">
              <a:buNone/>
            </a:pPr>
            <a:endParaRPr lang="en-GB" b="1" dirty="0"/>
          </a:p>
          <a:p>
            <a:pPr lvl="1"/>
            <a:endParaRPr lang="en-GB" dirty="0"/>
          </a:p>
        </p:txBody>
      </p:sp>
      <p:pic>
        <p:nvPicPr>
          <p:cNvPr id="2052" name="Picture 4" descr="Goto Meeting">
            <a:extLst>
              <a:ext uri="{FF2B5EF4-FFF2-40B4-BE49-F238E27FC236}">
                <a16:creationId xmlns:a16="http://schemas.microsoft.com/office/drawing/2014/main" id="{54596267-1509-4C48-8121-00A710670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771" y="4983277"/>
            <a:ext cx="2651961" cy="147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aise hand - Free hands and gestures icons">
            <a:extLst>
              <a:ext uri="{FF2B5EF4-FFF2-40B4-BE49-F238E27FC236}">
                <a16:creationId xmlns:a16="http://schemas.microsoft.com/office/drawing/2014/main" id="{5D7B0996-1F12-4347-86A3-BF3446C93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367" y="981863"/>
            <a:ext cx="3956384" cy="39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468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2DB8E-6C0C-4770-B981-F33B5F114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Documents: how to handle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99915-74D7-4C5B-B775-C47D2E758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314574" cy="4351338"/>
          </a:xfrm>
        </p:spPr>
        <p:txBody>
          <a:bodyPr>
            <a:normAutofit fontScale="62500" lnSpcReduction="20000"/>
          </a:bodyPr>
          <a:lstStyle/>
          <a:p>
            <a:r>
              <a:rPr lang="en-US" b="0" dirty="0"/>
              <a:t>A F2F meeting is </a:t>
            </a:r>
            <a:r>
              <a:rPr lang="en-US" b="1" dirty="0"/>
              <a:t>only using TDOC numbers </a:t>
            </a:r>
            <a:r>
              <a:rPr lang="en-US" b="0" dirty="0"/>
              <a:t>and not revision numbers like </a:t>
            </a:r>
            <a:br>
              <a:rPr lang="en-US" b="0" dirty="0"/>
            </a:br>
            <a:r>
              <a:rPr lang="en-US" dirty="0"/>
              <a:t>S1-224123</a:t>
            </a:r>
            <a:r>
              <a:rPr lang="en-US" dirty="0">
                <a:solidFill>
                  <a:srgbClr val="FF0000"/>
                </a:solidFill>
              </a:rPr>
              <a:t>r1, </a:t>
            </a:r>
            <a:r>
              <a:rPr lang="en-US" dirty="0"/>
              <a:t>S1-224123</a:t>
            </a:r>
            <a:r>
              <a:rPr lang="en-US" dirty="0">
                <a:solidFill>
                  <a:srgbClr val="FF0000"/>
                </a:solidFill>
              </a:rPr>
              <a:t>r2…</a:t>
            </a:r>
          </a:p>
          <a:p>
            <a:r>
              <a:rPr lang="en-US" dirty="0"/>
              <a:t>For main session: Alain will distribute the new tdoc numbers. </a:t>
            </a:r>
            <a:r>
              <a:rPr lang="en-US" b="1" dirty="0"/>
              <a:t>Please send an email with the subject “New tdoc number” to Alain and Jose </a:t>
            </a:r>
            <a:r>
              <a:rPr lang="en-US" dirty="0"/>
              <a:t>if you need a new tdoc number. </a:t>
            </a:r>
          </a:p>
          <a:p>
            <a:r>
              <a:rPr lang="en-US" dirty="0"/>
              <a:t>For break-out sessions: the convenor will distribute the new tdoc numbers. </a:t>
            </a:r>
          </a:p>
          <a:p>
            <a:endParaRPr lang="en-US" dirty="0"/>
          </a:p>
          <a:p>
            <a:r>
              <a:rPr lang="en-US" b="0" dirty="0"/>
              <a:t>All documents need to be available in the final version when the meeting ends on Friday, i.e. it is </a:t>
            </a:r>
            <a:r>
              <a:rPr lang="en-US" dirty="0"/>
              <a:t>VERY IMPORTANT</a:t>
            </a:r>
            <a:r>
              <a:rPr lang="en-US" b="0" dirty="0"/>
              <a:t> that all documents are editorial correct in the end of the meeting!</a:t>
            </a:r>
          </a:p>
          <a:p>
            <a:r>
              <a:rPr lang="en-US" b="0" dirty="0"/>
              <a:t>Present only versions ready for approval last day in order to reduce the document churn.</a:t>
            </a:r>
          </a:p>
          <a:p>
            <a:r>
              <a:rPr lang="en-US" dirty="0"/>
              <a:t>More info: </a:t>
            </a:r>
            <a:r>
              <a:rPr lang="en-GB" b="1" dirty="0"/>
              <a:t>S1-223021</a:t>
            </a:r>
          </a:p>
          <a:p>
            <a:endParaRPr lang="en-GB" dirty="0"/>
          </a:p>
        </p:txBody>
      </p:sp>
      <p:pic>
        <p:nvPicPr>
          <p:cNvPr id="4098" name="Picture 2" descr="Premium Vector | Pile of paper, busy businessman with stack of documents in  carton, cardboard box. paperwork. bureaucracy concept. stressed employee.">
            <a:extLst>
              <a:ext uri="{FF2B5EF4-FFF2-40B4-BE49-F238E27FC236}">
                <a16:creationId xmlns:a16="http://schemas.microsoft.com/office/drawing/2014/main" id="{2FC03888-171A-412A-8D7B-8589A99E2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153" y="1690688"/>
            <a:ext cx="4000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476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5AB6E-FB79-4000-9162-07532A289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Documents: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18886-13A9-42BF-8C54-6A91EB8A61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898105" cy="4351338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As previously announced, we will work with timer for the </a:t>
            </a:r>
            <a:r>
              <a:rPr lang="en-GB" dirty="0" err="1"/>
              <a:t>tdoc</a:t>
            </a:r>
            <a:r>
              <a:rPr lang="en-GB" dirty="0"/>
              <a:t> presentation. This will help to have more room for the discussions.</a:t>
            </a:r>
          </a:p>
          <a:p>
            <a:pPr marL="0" indent="0">
              <a:buNone/>
            </a:pPr>
            <a:endParaRPr lang="en-GB" dirty="0"/>
          </a:p>
          <a:p>
            <a:pPr marL="1257300" lvl="1" indent="0">
              <a:buNone/>
            </a:pPr>
            <a:r>
              <a:rPr lang="en-GB" sz="3200" b="1" dirty="0" err="1"/>
              <a:t>Tdoc</a:t>
            </a:r>
            <a:r>
              <a:rPr lang="en-GB" sz="3200" b="1" dirty="0"/>
              <a:t>: 2,5 mins</a:t>
            </a:r>
          </a:p>
          <a:p>
            <a:pPr marL="1257300" lvl="1" indent="0">
              <a:buNone/>
            </a:pPr>
            <a:r>
              <a:rPr lang="en-GB" sz="3200" b="1" dirty="0"/>
              <a:t>Slides (e.g. WID): 5 mins</a:t>
            </a:r>
          </a:p>
          <a:p>
            <a:pPr lvl="1"/>
            <a:endParaRPr lang="en-GB" dirty="0"/>
          </a:p>
          <a:p>
            <a:endParaRPr lang="en-GB" dirty="0"/>
          </a:p>
          <a:p>
            <a:r>
              <a:rPr lang="en-GB" dirty="0"/>
              <a:t>No timer will be used during the discussion, but please make comments to the point and use your/our time wisely.</a:t>
            </a:r>
          </a:p>
        </p:txBody>
      </p:sp>
      <p:pic>
        <p:nvPicPr>
          <p:cNvPr id="3074" name="Picture 2" descr="Timer PNG Transparent Background, Free Download #7806 - FreeIconsPNG">
            <a:extLst>
              <a:ext uri="{FF2B5EF4-FFF2-40B4-BE49-F238E27FC236}">
                <a16:creationId xmlns:a16="http://schemas.microsoft.com/office/drawing/2014/main" id="{D1C8AD3F-1BCD-4DB8-81A5-E452914C57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874" y="1411329"/>
            <a:ext cx="4035342" cy="403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D4FAB13A-6E75-4357-AA9B-0B3EAF0BF627}"/>
              </a:ext>
            </a:extLst>
          </p:cNvPr>
          <p:cNvSpPr/>
          <p:nvPr/>
        </p:nvSpPr>
        <p:spPr>
          <a:xfrm>
            <a:off x="1469858" y="2905627"/>
            <a:ext cx="5213685" cy="1678405"/>
          </a:xfrm>
          <a:prstGeom prst="ellipse">
            <a:avLst/>
          </a:prstGeom>
          <a:noFill/>
          <a:ln w="28575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4837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06439-51A5-4942-B218-44DC19775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Chair’s agenda: your best friend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461DC-FEB9-4AAD-BECC-E9F098E5D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40" y="1825625"/>
            <a:ext cx="6367244" cy="4351338"/>
          </a:xfrm>
        </p:spPr>
        <p:txBody>
          <a:bodyPr/>
          <a:lstStyle/>
          <a:p>
            <a:r>
              <a:rPr lang="en-GB" dirty="0"/>
              <a:t>The chair’s agenda will give you a current picture of the status of the meeting. </a:t>
            </a:r>
          </a:p>
          <a:p>
            <a:r>
              <a:rPr lang="en-GB" dirty="0"/>
              <a:t>You will be also able to check the meeting timeline and know when and where a topic will be discussed. </a:t>
            </a:r>
          </a:p>
          <a:p>
            <a:r>
              <a:rPr lang="en-GB" dirty="0"/>
              <a:t>Agenda located in: 10.10.10.10/SA1/inbox</a:t>
            </a:r>
          </a:p>
          <a:p>
            <a:r>
              <a:rPr lang="en-GB" dirty="0"/>
              <a:t>Note also the tdoc list, regularly updated and also located in the inbox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F4D8C9-E7E2-456D-ABFD-975B0B4B1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946" y="3862930"/>
            <a:ext cx="3687974" cy="24681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82AB37-0916-4503-B949-59280F68B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561" y="1825625"/>
            <a:ext cx="3863020" cy="257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77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overnment Vector Art, Icons, and Graphics for Free Download">
            <a:extLst>
              <a:ext uri="{FF2B5EF4-FFF2-40B4-BE49-F238E27FC236}">
                <a16:creationId xmlns:a16="http://schemas.microsoft.com/office/drawing/2014/main" id="{9BD971D1-BAAF-47AD-B7D9-CBF63B168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691" y="3284619"/>
            <a:ext cx="6726655" cy="316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08DC7-1B7A-4865-9A83-2BF9080AB4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Let’s have a great meeting.</a:t>
            </a:r>
          </a:p>
        </p:txBody>
      </p:sp>
    </p:spTree>
    <p:extLst>
      <p:ext uri="{BB962C8B-B14F-4D97-AF65-F5344CB8AC3E}">
        <p14:creationId xmlns:p14="http://schemas.microsoft.com/office/powerpoint/2010/main" val="1287345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</TotalTime>
  <Words>571</Words>
  <Application>Microsoft Office PowerPoint</Application>
  <PresentationFormat>Widescreen</PresentationFormat>
  <Paragraphs>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SA1#100</vt:lpstr>
      <vt:lpstr>Intro</vt:lpstr>
      <vt:lpstr>Meeting with remote participation (1/2)</vt:lpstr>
      <vt:lpstr>Meeting with remote participation (2/2)</vt:lpstr>
      <vt:lpstr>Documents: how to handle</vt:lpstr>
      <vt:lpstr>Documents: presentation</vt:lpstr>
      <vt:lpstr>Chair’s agenda: your best friend</vt:lpstr>
      <vt:lpstr>Let’s have a great meeting.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1001</cp:lastModifiedBy>
  <cp:revision>8</cp:revision>
  <dcterms:created xsi:type="dcterms:W3CDTF">2022-11-07T09:45:59Z</dcterms:created>
  <dcterms:modified xsi:type="dcterms:W3CDTF">2022-11-09T15:41:46Z</dcterms:modified>
</cp:coreProperties>
</file>