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handoutMasterIdLst>
    <p:handoutMasterId r:id="rId7"/>
  </p:handoutMasterIdLst>
  <p:sldIdLst>
    <p:sldId id="1503" r:id="rId2"/>
    <p:sldId id="1510" r:id="rId3"/>
    <p:sldId id="1512" r:id="rId4"/>
    <p:sldId id="1511" r:id="rId5"/>
  </p:sldIdLst>
  <p:sldSz cx="9144000" cy="5143500" type="screen16x9"/>
  <p:notesSz cx="6797675" cy="987266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1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ierry Berisot" initials="TB [23]" lastIdx="1" clrIdx="0"/>
  <p:cmAuthor id="2" name="Jerome Bell" initials="JB" lastIdx="9" clrIdx="1"/>
  <p:cmAuthor id="3" name="Thierry Berisot" initials="TB [8]" lastIdx="1" clrIdx="2"/>
  <p:cmAuthor id="4" name="Thierry Berisot" initials="TB [9]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F92C"/>
    <a:srgbClr val="F89646"/>
    <a:srgbClr val="FCDDCF"/>
    <a:srgbClr val="FDEFE9"/>
    <a:srgbClr val="C0504D"/>
    <a:srgbClr val="E8D0D0"/>
    <a:srgbClr val="F5E9E9"/>
    <a:srgbClr val="EFF4EA"/>
    <a:srgbClr val="9CBB5A"/>
    <a:srgbClr val="DEE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39" autoAdjust="0"/>
    <p:restoredTop sz="93787" autoAdjust="0"/>
  </p:normalViewPr>
  <p:slideViewPr>
    <p:cSldViewPr>
      <p:cViewPr varScale="1">
        <p:scale>
          <a:sx n="114" d="100"/>
          <a:sy n="114" d="100"/>
        </p:scale>
        <p:origin x="1104" y="168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-331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666"/>
    </p:cViewPr>
  </p:sorterViewPr>
  <p:notesViewPr>
    <p:cSldViewPr>
      <p:cViewPr varScale="1">
        <p:scale>
          <a:sx n="46" d="100"/>
          <a:sy n="46" d="100"/>
        </p:scale>
        <p:origin x="2808" y="29"/>
      </p:cViewPr>
      <p:guideLst>
        <p:guide orient="horz" pos="2880"/>
        <p:guide pos="2160"/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commentAuthors" Target="commentAuthors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419B2F-358F-49E8-AA4C-3CCBF980E92D}" type="datetimeFigureOut">
              <a:rPr lang="fr-FR"/>
              <a:pPr>
                <a:defRPr/>
              </a:pPr>
              <a:t>04/11/2022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EA41666-3582-438F-AF1B-B5FBB2EC317F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5219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0DADF3-1C88-41A0-B138-876CB3C20240}" type="datetimeFigureOut">
              <a:rPr lang="fr-FR"/>
              <a:pPr>
                <a:defRPr/>
              </a:pPr>
              <a:t>04/11/2022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A602E30-61EE-4150-94DB-FBB717E710B3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64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091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1" y="1597825"/>
            <a:ext cx="7772400" cy="1102519"/>
          </a:xfrm>
        </p:spPr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19673" y="2149078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style des sous-titres du masque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567804149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-3924942" y="7044933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cs typeface="+mn-cs"/>
              </a:defRPr>
            </a:lvl1pPr>
          </a:lstStyle>
          <a:p>
            <a:pPr>
              <a:defRPr/>
            </a:pPr>
            <a:fld id="{B843D4B4-55EE-47AE-9227-24BAD3C53284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  <p:sp>
        <p:nvSpPr>
          <p:cNvPr id="18" name="Espace réservé du numéro de diapositive 5"/>
          <p:cNvSpPr txBox="1">
            <a:spLocks/>
          </p:cNvSpPr>
          <p:nvPr userDrawn="1"/>
        </p:nvSpPr>
        <p:spPr>
          <a:xfrm>
            <a:off x="35496" y="4964210"/>
            <a:ext cx="539552" cy="17331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B843D4B4-55EE-47AE-9227-24BAD3C53284}" type="slidenum">
              <a:rPr lang="fr-BE" sz="600" smtClean="0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‹#›</a:t>
            </a:fld>
            <a:endParaRPr lang="fr-BE" sz="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31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ko-KR" sz="2800" b="1" dirty="0">
                <a:solidFill>
                  <a:srgbClr val="002060"/>
                </a:solidFill>
              </a:rPr>
              <a:t>Motivation </a:t>
            </a:r>
            <a:r>
              <a:rPr lang="en-US" altLang="ko-KR" sz="2800" b="1" dirty="0" smtClean="0">
                <a:solidFill>
                  <a:srgbClr val="002060"/>
                </a:solidFill>
              </a:rPr>
              <a:t>for a SID on</a:t>
            </a:r>
            <a:br>
              <a:rPr lang="en-US" altLang="ko-KR" sz="2800" b="1" dirty="0" smtClean="0">
                <a:solidFill>
                  <a:srgbClr val="002060"/>
                </a:solidFill>
              </a:rPr>
            </a:br>
            <a:r>
              <a:rPr lang="en-US" altLang="ko-KR" sz="2800" b="1" dirty="0" smtClean="0">
                <a:solidFill>
                  <a:srgbClr val="002060"/>
                </a:solidFill>
              </a:rPr>
              <a:t>“Enhancements of Roaming </a:t>
            </a:r>
            <a:r>
              <a:rPr lang="en-US" altLang="ko-KR" sz="2800" b="1" dirty="0">
                <a:solidFill>
                  <a:srgbClr val="002060"/>
                </a:solidFill>
              </a:rPr>
              <a:t>and Interconnection of </a:t>
            </a:r>
            <a:r>
              <a:rPr lang="en-US" altLang="ko-KR" sz="2800" b="1" dirty="0" smtClean="0">
                <a:solidFill>
                  <a:srgbClr val="002060"/>
                </a:solidFill>
              </a:rPr>
              <a:t>NPN”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271587" y="123236"/>
            <a:ext cx="37557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zh-CN" sz="1600" b="1" dirty="0"/>
              <a:t>3GPP SA WG1 Meeting </a:t>
            </a:r>
            <a:r>
              <a:rPr lang="en-US" altLang="zh-CN" sz="1600" b="1" dirty="0" smtClean="0"/>
              <a:t>#</a:t>
            </a:r>
            <a:r>
              <a:rPr lang="en-US" altLang="zh-CN" sz="1600" b="1" dirty="0"/>
              <a:t> </a:t>
            </a:r>
            <a:r>
              <a:rPr lang="en-US" altLang="zh-CN" sz="1600" b="1" dirty="0" smtClean="0"/>
              <a:t>100</a:t>
            </a:r>
          </a:p>
          <a:p>
            <a:r>
              <a:rPr lang="en-US" sz="1600" b="1" dirty="0"/>
              <a:t>Toulouse, France, 14– 18 November </a:t>
            </a:r>
            <a:r>
              <a:rPr lang="en-US" sz="1600" b="1" dirty="0" smtClean="0"/>
              <a:t>2022</a:t>
            </a:r>
          </a:p>
          <a:p>
            <a:r>
              <a:rPr kumimoji="1" lang="en-US" altLang="ja-JP" sz="1600" b="1" dirty="0" smtClean="0"/>
              <a:t>Agenda </a:t>
            </a:r>
            <a:r>
              <a:rPr kumimoji="1" lang="en-US" altLang="ja-JP" sz="1600" b="1" dirty="0"/>
              <a:t>item: </a:t>
            </a:r>
            <a:r>
              <a:rPr lang="en-US" altLang="ja-JP" sz="1600" b="1" dirty="0"/>
              <a:t>4 – New study </a:t>
            </a:r>
            <a:r>
              <a:rPr lang="en-US" altLang="ja-JP" sz="1600" b="1" dirty="0" smtClean="0"/>
              <a:t>&amp; work items</a:t>
            </a:r>
          </a:p>
          <a:p>
            <a:r>
              <a:rPr lang="en-US" altLang="ja-JP" sz="1600" b="1" dirty="0" smtClean="0"/>
              <a:t>Document type/for: discussion</a:t>
            </a: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903401" y="123236"/>
            <a:ext cx="111761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en-GB" altLang="zh-CN" sz="1600" dirty="0"/>
              <a:t> </a:t>
            </a:r>
            <a:r>
              <a:rPr lang="en-GB" altLang="zh-CN" sz="1600" dirty="0" smtClean="0"/>
              <a:t>S1-223241</a:t>
            </a:r>
            <a:endParaRPr lang="en-GB" altLang="zh-CN" sz="16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043608" y="2700344"/>
            <a:ext cx="7344816" cy="1314450"/>
          </a:xfrm>
        </p:spPr>
        <p:txBody>
          <a:bodyPr/>
          <a:lstStyle/>
          <a:p>
            <a:pPr algn="l"/>
            <a:r>
              <a:rPr lang="en-US" sz="2000" dirty="0" smtClean="0"/>
              <a:t>Novamint</a:t>
            </a:r>
            <a:r>
              <a:rPr lang="en-US" sz="2000" dirty="0"/>
              <a:t>, </a:t>
            </a:r>
            <a:r>
              <a:rPr lang="en-US" sz="2000" dirty="0" smtClean="0"/>
              <a:t>EDF, </a:t>
            </a:r>
            <a:r>
              <a:rPr lang="en-US" sz="2000" dirty="0" err="1" smtClean="0"/>
              <a:t>Quixoticity</a:t>
            </a:r>
            <a:endParaRPr lang="en-US" sz="20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322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Background</a:t>
            </a:r>
            <a:endParaRPr lang="en-GB" sz="3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6" name="Rectangle 3"/>
          <p:cNvSpPr txBox="1">
            <a:spLocks/>
          </p:cNvSpPr>
          <p:nvPr/>
        </p:nvSpPr>
        <p:spPr bwMode="auto">
          <a:xfrm>
            <a:off x="575556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 smtClean="0">
                <a:solidFill>
                  <a:srgbClr val="002060"/>
                </a:solidFill>
              </a:rPr>
              <a:t>3GPP has defined the concep</a:t>
            </a:r>
            <a:r>
              <a:rPr lang="en-GB" sz="1800" dirty="0">
                <a:solidFill>
                  <a:srgbClr val="002060"/>
                </a:solidFill>
              </a:rPr>
              <a:t>t of Non-public network (NPN) </a:t>
            </a:r>
            <a:r>
              <a:rPr lang="en-GB" sz="1800" dirty="0" smtClean="0">
                <a:solidFill>
                  <a:srgbClr val="002060"/>
                </a:solidFill>
              </a:rPr>
              <a:t>as </a:t>
            </a:r>
            <a:r>
              <a:rPr lang="en-GB" sz="1800" dirty="0">
                <a:solidFill>
                  <a:srgbClr val="002060"/>
                </a:solidFill>
              </a:rPr>
              <a:t>a network that is intended for non-public use</a:t>
            </a:r>
            <a:r>
              <a:rPr lang="en-GB" sz="1800" dirty="0" smtClean="0">
                <a:solidFill>
                  <a:srgbClr val="002060"/>
                </a:solidFill>
              </a:rPr>
              <a:t> in </a:t>
            </a:r>
            <a:r>
              <a:rPr lang="en-GB" sz="1800" dirty="0">
                <a:solidFill>
                  <a:srgbClr val="002060"/>
                </a:solidFill>
              </a:rPr>
              <a:t>TS 22.261</a:t>
            </a:r>
            <a:r>
              <a:rPr lang="en-GB" sz="18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en-GB" sz="1800" dirty="0">
                <a:solidFill>
                  <a:srgbClr val="002060"/>
                </a:solidFill>
              </a:rPr>
              <a:t>TS </a:t>
            </a:r>
            <a:r>
              <a:rPr lang="en-GB" sz="1800" dirty="0" smtClean="0">
                <a:solidFill>
                  <a:srgbClr val="002060"/>
                </a:solidFill>
              </a:rPr>
              <a:t>22.261 has several requirements related </a:t>
            </a:r>
            <a:r>
              <a:rPr lang="en-GB" sz="1800" dirty="0">
                <a:solidFill>
                  <a:srgbClr val="002060"/>
                </a:solidFill>
              </a:rPr>
              <a:t>to </a:t>
            </a:r>
            <a:r>
              <a:rPr lang="en-GB" sz="1800" dirty="0" smtClean="0">
                <a:solidFill>
                  <a:srgbClr val="002060"/>
                </a:solidFill>
              </a:rPr>
              <a:t>the topic related to multiple subscriptions and access </a:t>
            </a:r>
            <a:r>
              <a:rPr lang="en-GB" sz="1800" dirty="0">
                <a:solidFill>
                  <a:srgbClr val="002060"/>
                </a:solidFill>
              </a:rPr>
              <a:t>multiple non-public networks and corresponding </a:t>
            </a:r>
            <a:r>
              <a:rPr lang="en-GB" sz="1800" dirty="0" smtClean="0">
                <a:solidFill>
                  <a:srgbClr val="002060"/>
                </a:solidFill>
              </a:rPr>
              <a:t>services as well as steering of roaming.</a:t>
            </a:r>
          </a:p>
          <a:p>
            <a:r>
              <a:rPr lang="en-GB" sz="1800" dirty="0" smtClean="0">
                <a:solidFill>
                  <a:srgbClr val="002060"/>
                </a:solidFill>
              </a:rPr>
              <a:t>NPN can be deployed as standalone </a:t>
            </a:r>
            <a:r>
              <a:rPr lang="en-GB" sz="1800" dirty="0">
                <a:solidFill>
                  <a:srgbClr val="002060"/>
                </a:solidFill>
              </a:rPr>
              <a:t>NPN (SNPN) and public network integrated NPN (PNI-NPN</a:t>
            </a:r>
            <a:r>
              <a:rPr lang="en-GB" sz="1800" dirty="0" smtClean="0">
                <a:solidFill>
                  <a:srgbClr val="002060"/>
                </a:solidFill>
              </a:rPr>
              <a:t>).</a:t>
            </a:r>
          </a:p>
          <a:p>
            <a:r>
              <a:rPr lang="en-GB" sz="1800" dirty="0" smtClean="0">
                <a:solidFill>
                  <a:srgbClr val="002060"/>
                </a:solidFill>
              </a:rPr>
              <a:t>A LS </a:t>
            </a:r>
            <a:r>
              <a:rPr lang="en-GB" sz="1800" dirty="0">
                <a:solidFill>
                  <a:srgbClr val="002060"/>
                </a:solidFill>
              </a:rPr>
              <a:t>on </a:t>
            </a:r>
            <a:r>
              <a:rPr lang="en-GB" sz="1800" dirty="0" smtClean="0">
                <a:solidFill>
                  <a:srgbClr val="002060"/>
                </a:solidFill>
              </a:rPr>
              <a:t>“Facilitating </a:t>
            </a:r>
            <a:r>
              <a:rPr lang="en-GB" sz="1800" dirty="0">
                <a:solidFill>
                  <a:srgbClr val="002060"/>
                </a:solidFill>
              </a:rPr>
              <a:t>roaming adoption across 3GPP NPN </a:t>
            </a:r>
            <a:r>
              <a:rPr lang="en-GB" sz="1800" dirty="0" smtClean="0">
                <a:solidFill>
                  <a:srgbClr val="002060"/>
                </a:solidFill>
              </a:rPr>
              <a:t>deployments” from WBA outlining some changes in 3GPP specifications in </a:t>
            </a:r>
            <a:r>
              <a:rPr lang="en-GB" sz="1800" dirty="0">
                <a:solidFill>
                  <a:srgbClr val="002060"/>
                </a:solidFill>
              </a:rPr>
              <a:t>order to s</a:t>
            </a:r>
            <a:r>
              <a:rPr lang="en-GB" sz="1800" dirty="0" smtClean="0">
                <a:solidFill>
                  <a:srgbClr val="002060"/>
                </a:solidFill>
              </a:rPr>
              <a:t>upport </a:t>
            </a:r>
            <a:r>
              <a:rPr lang="en-GB" sz="1800" dirty="0">
                <a:solidFill>
                  <a:srgbClr val="002060"/>
                </a:solidFill>
              </a:rPr>
              <a:t>WBA </a:t>
            </a:r>
            <a:r>
              <a:rPr lang="en-GB" sz="1800" dirty="0" err="1">
                <a:solidFill>
                  <a:srgbClr val="002060"/>
                </a:solidFill>
              </a:rPr>
              <a:t>OpenRoaming</a:t>
            </a:r>
            <a:r>
              <a:rPr lang="en-GB" sz="1800" dirty="0">
                <a:solidFill>
                  <a:srgbClr val="002060"/>
                </a:solidFill>
              </a:rPr>
              <a:t> </a:t>
            </a:r>
            <a:r>
              <a:rPr lang="en-GB" sz="1800" dirty="0" smtClean="0">
                <a:solidFill>
                  <a:srgbClr val="002060"/>
                </a:solidFill>
              </a:rPr>
              <a:t>Framework was discussed in SA#97e</a:t>
            </a:r>
          </a:p>
          <a:p>
            <a:r>
              <a:rPr lang="en-GB" sz="1800" dirty="0" smtClean="0">
                <a:solidFill>
                  <a:srgbClr val="002060"/>
                </a:solidFill>
              </a:rPr>
              <a:t> As </a:t>
            </a:r>
            <a:r>
              <a:rPr lang="en-GB" sz="1800" dirty="0">
                <a:solidFill>
                  <a:srgbClr val="002060"/>
                </a:solidFill>
              </a:rPr>
              <a:t>a reply to the </a:t>
            </a:r>
            <a:r>
              <a:rPr lang="en-GB" sz="1800" dirty="0" smtClean="0">
                <a:solidFill>
                  <a:srgbClr val="002060"/>
                </a:solidFill>
              </a:rPr>
              <a:t>WBA LS</a:t>
            </a:r>
            <a:r>
              <a:rPr lang="en-GB" sz="1800" dirty="0">
                <a:solidFill>
                  <a:srgbClr val="002060"/>
                </a:solidFill>
              </a:rPr>
              <a:t>, SA has </a:t>
            </a:r>
            <a:r>
              <a:rPr lang="en-GB" sz="1800" dirty="0" smtClean="0">
                <a:solidFill>
                  <a:srgbClr val="002060"/>
                </a:solidFill>
              </a:rPr>
              <a:t>invited the </a:t>
            </a:r>
            <a:r>
              <a:rPr lang="en-GB" sz="1800" dirty="0">
                <a:solidFill>
                  <a:srgbClr val="002060"/>
                </a:solidFill>
              </a:rPr>
              <a:t>proponents of this work </a:t>
            </a:r>
            <a:r>
              <a:rPr lang="en-GB" sz="1800" dirty="0" smtClean="0">
                <a:solidFill>
                  <a:srgbClr val="002060"/>
                </a:solidFill>
              </a:rPr>
              <a:t>to </a:t>
            </a:r>
            <a:r>
              <a:rPr lang="en-GB" sz="1800" dirty="0">
                <a:solidFill>
                  <a:srgbClr val="002060"/>
                </a:solidFill>
              </a:rPr>
              <a:t>bring a Release 19 proposal in the SA1 </a:t>
            </a:r>
            <a:r>
              <a:rPr lang="en-GB" sz="1800" dirty="0" smtClean="0">
                <a:solidFill>
                  <a:srgbClr val="002060"/>
                </a:solidFill>
              </a:rPr>
              <a:t>WG.</a:t>
            </a:r>
          </a:p>
        </p:txBody>
      </p:sp>
    </p:spTree>
    <p:extLst>
      <p:ext uri="{BB962C8B-B14F-4D97-AF65-F5344CB8AC3E}">
        <p14:creationId xmlns:p14="http://schemas.microsoft.com/office/powerpoint/2010/main" val="167677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</a:rPr>
              <a:t>Rationale for a Study</a:t>
            </a:r>
          </a:p>
        </p:txBody>
      </p:sp>
      <p:sp>
        <p:nvSpPr>
          <p:cNvPr id="6" name="Rectangle 3"/>
          <p:cNvSpPr txBox="1">
            <a:spLocks/>
          </p:cNvSpPr>
          <p:nvPr/>
        </p:nvSpPr>
        <p:spPr bwMode="auto">
          <a:xfrm>
            <a:off x="575556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>
                <a:solidFill>
                  <a:srgbClr val="002060"/>
                </a:solidFill>
              </a:rPr>
              <a:t>From verticals’ perspective, the topic of interconnect or roaming between NPN is of </a:t>
            </a:r>
            <a:r>
              <a:rPr lang="en-GB" sz="2000" dirty="0">
                <a:solidFill>
                  <a:srgbClr val="002060"/>
                </a:solidFill>
              </a:rPr>
              <a:t>v</a:t>
            </a:r>
            <a:r>
              <a:rPr lang="en-GB" sz="2000" dirty="0" smtClean="0">
                <a:solidFill>
                  <a:srgbClr val="002060"/>
                </a:solidFill>
              </a:rPr>
              <a:t>ery high interest</a:t>
            </a:r>
          </a:p>
          <a:p>
            <a:endParaRPr lang="en-GB" sz="2000" dirty="0" smtClean="0">
              <a:solidFill>
                <a:srgbClr val="002060"/>
              </a:solidFill>
            </a:endParaRPr>
          </a:p>
          <a:p>
            <a:r>
              <a:rPr lang="en-GB" sz="2000" dirty="0" smtClean="0">
                <a:solidFill>
                  <a:srgbClr val="002060"/>
                </a:solidFill>
              </a:rPr>
              <a:t>The work done on </a:t>
            </a:r>
            <a:r>
              <a:rPr lang="en-GB" sz="2000" dirty="0">
                <a:solidFill>
                  <a:srgbClr val="002060"/>
                </a:solidFill>
              </a:rPr>
              <a:t>WBA </a:t>
            </a:r>
            <a:r>
              <a:rPr lang="en-GB" sz="2000" dirty="0" err="1">
                <a:solidFill>
                  <a:srgbClr val="002060"/>
                </a:solidFill>
              </a:rPr>
              <a:t>OpenRoaming</a:t>
            </a:r>
            <a:r>
              <a:rPr lang="en-GB" sz="2000" dirty="0">
                <a:solidFill>
                  <a:srgbClr val="002060"/>
                </a:solidFill>
              </a:rPr>
              <a:t> Framework </a:t>
            </a:r>
            <a:r>
              <a:rPr lang="en-GB" sz="2000" dirty="0" smtClean="0">
                <a:solidFill>
                  <a:srgbClr val="002060"/>
                </a:solidFill>
              </a:rPr>
              <a:t>should be considered.</a:t>
            </a:r>
          </a:p>
          <a:p>
            <a:endParaRPr lang="en-GB" sz="2000" dirty="0">
              <a:solidFill>
                <a:srgbClr val="002060"/>
              </a:solidFill>
            </a:endParaRPr>
          </a:p>
          <a:p>
            <a:r>
              <a:rPr lang="en-GB" sz="2000" dirty="0" smtClean="0">
                <a:solidFill>
                  <a:srgbClr val="002060"/>
                </a:solidFill>
              </a:rPr>
              <a:t>However, it should not be look only under WBA roaming perspective</a:t>
            </a:r>
          </a:p>
          <a:p>
            <a:endParaRPr lang="en-GB" sz="2000" dirty="0" smtClean="0">
              <a:solidFill>
                <a:srgbClr val="002060"/>
              </a:solidFill>
            </a:endParaRPr>
          </a:p>
          <a:p>
            <a:r>
              <a:rPr lang="en-GB" sz="2000" dirty="0" smtClean="0">
                <a:solidFill>
                  <a:srgbClr val="002060"/>
                </a:solidFill>
              </a:rPr>
              <a:t>Hence, it is propose to have a proper Study and not a WID in order to identify potential enhancements and provide guidance to the downstream groups</a:t>
            </a:r>
          </a:p>
          <a:p>
            <a:endParaRPr lang="en-GB" sz="2000" dirty="0" smtClean="0">
              <a:solidFill>
                <a:srgbClr val="002060"/>
              </a:solidFill>
            </a:endParaRPr>
          </a:p>
          <a:p>
            <a:endParaRPr lang="en-GB" sz="2000" dirty="0" smtClean="0">
              <a:solidFill>
                <a:srgbClr val="002060"/>
              </a:solidFill>
            </a:endParaRPr>
          </a:p>
          <a:p>
            <a:endParaRPr lang="fr-FR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95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Objec</a:t>
            </a:r>
            <a:r>
              <a:rPr lang="en-GB" sz="3200" dirty="0" smtClean="0">
                <a:solidFill>
                  <a:srgbClr val="002060"/>
                </a:solidFill>
              </a:rPr>
              <a:t>tives</a:t>
            </a:r>
            <a:endParaRPr lang="en-GB" sz="3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575556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rgbClr val="002060"/>
                </a:solidFill>
              </a:rPr>
              <a:t>S</a:t>
            </a:r>
            <a:r>
              <a:rPr lang="en-GB" sz="2000" dirty="0" smtClean="0">
                <a:solidFill>
                  <a:srgbClr val="002060"/>
                </a:solidFill>
              </a:rPr>
              <a:t>tudy </a:t>
            </a:r>
            <a:r>
              <a:rPr lang="en-GB" sz="2000" dirty="0">
                <a:solidFill>
                  <a:srgbClr val="002060"/>
                </a:solidFill>
              </a:rPr>
              <a:t>use cases on interconnect and roaming between 3GPP Non-Public Networks (NPN</a:t>
            </a:r>
            <a:r>
              <a:rPr lang="en-GB" sz="2000" dirty="0" smtClean="0">
                <a:solidFill>
                  <a:srgbClr val="002060"/>
                </a:solidFill>
              </a:rPr>
              <a:t>). </a:t>
            </a:r>
          </a:p>
          <a:p>
            <a:endParaRPr lang="en-GB" sz="2000" dirty="0">
              <a:solidFill>
                <a:srgbClr val="002060"/>
              </a:solidFill>
            </a:endParaRPr>
          </a:p>
          <a:p>
            <a:r>
              <a:rPr lang="en-GB" sz="2000" dirty="0">
                <a:solidFill>
                  <a:srgbClr val="002060"/>
                </a:solidFill>
              </a:rPr>
              <a:t>Conduct Gap analysis with </a:t>
            </a:r>
            <a:r>
              <a:rPr lang="en-GB" sz="2000" dirty="0" smtClean="0">
                <a:solidFill>
                  <a:srgbClr val="002060"/>
                </a:solidFill>
              </a:rPr>
              <a:t>WBA </a:t>
            </a:r>
            <a:r>
              <a:rPr lang="en-GB" sz="2000" dirty="0" err="1">
                <a:solidFill>
                  <a:srgbClr val="002060"/>
                </a:solidFill>
              </a:rPr>
              <a:t>OpenRoaming</a:t>
            </a:r>
            <a:r>
              <a:rPr lang="en-GB" sz="2000" dirty="0">
                <a:solidFill>
                  <a:srgbClr val="002060"/>
                </a:solidFill>
              </a:rPr>
              <a:t> service </a:t>
            </a:r>
            <a:r>
              <a:rPr lang="en-GB" sz="2000" dirty="0" smtClean="0">
                <a:solidFill>
                  <a:srgbClr val="002060"/>
                </a:solidFill>
              </a:rPr>
              <a:t>requirements</a:t>
            </a:r>
          </a:p>
          <a:p>
            <a:endParaRPr lang="en-GB" sz="2000" dirty="0">
              <a:solidFill>
                <a:srgbClr val="002060"/>
              </a:solidFill>
            </a:endParaRPr>
          </a:p>
          <a:p>
            <a:r>
              <a:rPr lang="en-GB" sz="2000" smtClean="0">
                <a:solidFill>
                  <a:srgbClr val="002060"/>
                </a:solidFill>
              </a:rPr>
              <a:t>Then, </a:t>
            </a:r>
            <a:r>
              <a:rPr lang="en-GB" sz="2000" dirty="0" smtClean="0">
                <a:solidFill>
                  <a:srgbClr val="002060"/>
                </a:solidFill>
              </a:rPr>
              <a:t>Identify </a:t>
            </a:r>
            <a:r>
              <a:rPr lang="en-GB" sz="2000" dirty="0">
                <a:solidFill>
                  <a:srgbClr val="002060"/>
                </a:solidFill>
              </a:rPr>
              <a:t>new potential service requirements and enhancement for 5G system</a:t>
            </a:r>
            <a:r>
              <a:rPr lang="en-GB" sz="2000" dirty="0" smtClean="0">
                <a:solidFill>
                  <a:srgbClr val="002060"/>
                </a:solidFill>
              </a:rPr>
              <a:t>.</a:t>
            </a:r>
          </a:p>
          <a:p>
            <a:endParaRPr lang="en-GB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85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2279</TotalTime>
  <Words>279</Words>
  <Application>Microsoft Macintosh PowerPoint</Application>
  <PresentationFormat>On-screen Show (16:9)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맑은 고딕</vt:lpstr>
      <vt:lpstr>宋体</vt:lpstr>
      <vt:lpstr>Arial</vt:lpstr>
      <vt:lpstr>Calibri</vt:lpstr>
      <vt:lpstr>2_Thème Office</vt:lpstr>
      <vt:lpstr>Motivation for a SID on “Enhancements of Roaming and Interconnection of NPN”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Réflexion</dc:title>
  <dc:creator>JB</dc:creator>
  <cp:lastModifiedBy>Thierry Berisot</cp:lastModifiedBy>
  <cp:revision>3050</cp:revision>
  <cp:lastPrinted>2017-02-14T13:41:51Z</cp:lastPrinted>
  <dcterms:created xsi:type="dcterms:W3CDTF">2015-12-08T18:09:12Z</dcterms:created>
  <dcterms:modified xsi:type="dcterms:W3CDTF">2022-11-04T21:02:49Z</dcterms:modified>
</cp:coreProperties>
</file>