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89" r:id="rId3"/>
    <p:sldId id="275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6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AEBE"/>
    <a:srgbClr val="A9A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7601" autoAdjust="0"/>
  </p:normalViewPr>
  <p:slideViewPr>
    <p:cSldViewPr snapToGrid="0">
      <p:cViewPr varScale="1">
        <p:scale>
          <a:sx n="65" d="100"/>
          <a:sy n="65" d="100"/>
        </p:scale>
        <p:origin x="-82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1349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144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2963" y="6483789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3GPP TSG-SA WG1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meeting</a:t>
            </a:r>
            <a:r>
              <a:rPr lang="en-US" altLang="zh-CN" sz="1100" b="1" spc="300" dirty="0" smtClean="0">
                <a:ea typeface="+mn-ea"/>
                <a:cs typeface="Arial" panose="020B0604020202020204" pitchFamily="34" charset="0"/>
              </a:rPr>
              <a:t>#100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,</a:t>
            </a:r>
            <a:r>
              <a:rPr lang="en-US" altLang="zh-CN" sz="1100" b="1" spc="300" dirty="0" smtClean="0">
                <a:ea typeface="+mn-ea"/>
                <a:cs typeface="Arial" panose="020B0604020202020204" pitchFamily="34" charset="0"/>
              </a:rPr>
              <a:t>Toulouse, France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,14-18 November,202</a:t>
            </a:r>
            <a:r>
              <a:rPr lang="en-US" altLang="en-GB" sz="1100" b="1" spc="300" dirty="0">
                <a:ea typeface="+mn-ea"/>
                <a:cs typeface="Arial" panose="020B0604020202020204" pitchFamily="34" charset="0"/>
              </a:rPr>
              <a:t>2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 </a:t>
            </a:r>
          </a:p>
          <a:p>
            <a:pPr>
              <a:defRPr/>
            </a:pPr>
            <a:endParaRPr lang="en-GB" sz="1065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  <a:t>‹#›</a:t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888490"/>
          </a:xfrm>
        </p:spPr>
        <p:txBody>
          <a:bodyPr/>
          <a:lstStyle/>
          <a:p>
            <a:pPr algn="r"/>
            <a:r>
              <a:rPr lang="en-US" altLang="zh-CN" dirty="0"/>
              <a:t>Discussion on </a:t>
            </a:r>
            <a:r>
              <a:rPr lang="en-US" altLang="zh-CN" dirty="0" smtClean="0"/>
              <a:t>Positioning Services </a:t>
            </a:r>
            <a:r>
              <a:rPr lang="en-US" altLang="zh-CN" dirty="0"/>
              <a:t>for UEs connecting via dual 3GPP access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093" y="4586068"/>
            <a:ext cx="8534400" cy="1752600"/>
          </a:xfrm>
        </p:spPr>
        <p:txBody>
          <a:bodyPr/>
          <a:lstStyle/>
          <a:p>
            <a:r>
              <a:rPr lang="en-US" altLang="zh-CN" dirty="0" smtClean="0"/>
              <a:t>CATT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87149" y="416852"/>
            <a:ext cx="20647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S1 - 223209</a:t>
            </a:r>
            <a:endParaRPr lang="en-US" sz="2400" b="1" dirty="0"/>
          </a:p>
        </p:txBody>
      </p:sp>
      <p:sp>
        <p:nvSpPr>
          <p:cNvPr id="5" name="副标题 2"/>
          <p:cNvSpPr txBox="1">
            <a:spLocks/>
          </p:cNvSpPr>
          <p:nvPr/>
        </p:nvSpPr>
        <p:spPr bwMode="auto">
          <a:xfrm>
            <a:off x="1981493" y="3851655"/>
            <a:ext cx="8534400" cy="63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None/>
              <a:defRPr sz="3200">
                <a:solidFill>
                  <a:schemeClr val="tx1"/>
                </a:solidFill>
                <a:latin typeface="+mn-lt"/>
              </a:defRPr>
            </a:lvl2pPr>
            <a:lvl3pPr marL="1219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600">
                <a:solidFill>
                  <a:schemeClr val="tx1"/>
                </a:solidFill>
                <a:latin typeface="+mn-lt"/>
              </a:defRPr>
            </a:lvl3pPr>
            <a:lvl4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600">
                <a:solidFill>
                  <a:schemeClr val="tx1"/>
                </a:solidFill>
                <a:latin typeface="+mn-lt"/>
              </a:defRPr>
            </a:lvl4pPr>
            <a:lvl5pPr marL="2438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00">
                <a:solidFill>
                  <a:schemeClr val="tx1"/>
                </a:solidFill>
                <a:latin typeface="+mn-lt"/>
              </a:defRPr>
            </a:lvl5pPr>
            <a:lvl6pPr marL="30480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35">
                <a:solidFill>
                  <a:schemeClr val="tx1"/>
                </a:solidFill>
                <a:latin typeface="+mn-lt"/>
              </a:defRPr>
            </a:lvl6pPr>
            <a:lvl7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35">
                <a:solidFill>
                  <a:schemeClr val="tx1"/>
                </a:solidFill>
                <a:latin typeface="+mn-lt"/>
              </a:defRPr>
            </a:lvl7pPr>
            <a:lvl8pPr marL="426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35">
                <a:solidFill>
                  <a:schemeClr val="tx1"/>
                </a:solidFill>
                <a:latin typeface="+mn-lt"/>
              </a:defRPr>
            </a:lvl8pPr>
            <a:lvl9pPr marL="4876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3200" i="1" kern="0" dirty="0" smtClean="0">
                <a:solidFill>
                  <a:srgbClr val="FF0000"/>
                </a:solidFill>
              </a:rPr>
              <a:t>Motivation, Use cases</a:t>
            </a:r>
            <a:r>
              <a:rPr lang="en-US" altLang="zh-CN" sz="3200" i="1" kern="0" smtClean="0">
                <a:solidFill>
                  <a:srgbClr val="FF0000"/>
                </a:solidFill>
              </a:rPr>
              <a:t>, Proposals </a:t>
            </a:r>
            <a:endParaRPr lang="zh-CN" altLang="en-US" sz="3200" i="1" kern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395158"/>
            <a:ext cx="10903324" cy="4931900"/>
          </a:xfrm>
        </p:spPr>
        <p:txBody>
          <a:bodyPr/>
          <a:lstStyle/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2400" dirty="0" smtClean="0"/>
              <a:t>This documents proposes to add several new requirements in TS 22.071 and TS 22.261 for enhancing positioning services when UE is using dual 3GPP accesses. </a:t>
            </a:r>
          </a:p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buNone/>
            </a:pPr>
            <a:r>
              <a:rPr lang="en-GB" sz="2400" b="1" dirty="0" smtClean="0"/>
              <a:t>TS 22.071</a:t>
            </a:r>
          </a:p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buNone/>
            </a:pPr>
            <a:r>
              <a:rPr lang="en-US" sz="2000" b="1" i="1" dirty="0" smtClean="0"/>
              <a:t>Clause4.1</a:t>
            </a:r>
          </a:p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buNone/>
            </a:pPr>
            <a:r>
              <a:rPr lang="en-US" sz="2000" i="1" dirty="0" smtClean="0"/>
              <a:t>The </a:t>
            </a:r>
            <a:r>
              <a:rPr lang="en-US" sz="2000" i="1" dirty="0"/>
              <a:t>location determining process should be able to combine </a:t>
            </a:r>
            <a:r>
              <a:rPr lang="en-US" sz="2000" i="1" u="sng" dirty="0">
                <a:solidFill>
                  <a:srgbClr val="FF0000"/>
                </a:solidFill>
              </a:rPr>
              <a:t>diverse location information from the networks</a:t>
            </a:r>
            <a:r>
              <a:rPr lang="en-US" sz="2000" i="1" dirty="0"/>
              <a:t>, diverse positioning techniques and local knowledge when considering quality of service parameters to provide an optimal positioning request response</a:t>
            </a:r>
            <a:r>
              <a:rPr lang="en-US" sz="2000" i="1" dirty="0" smtClean="0"/>
              <a:t>.</a:t>
            </a:r>
            <a:endParaRPr lang="en-GB" sz="2400" b="1" dirty="0" smtClean="0"/>
          </a:p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buNone/>
            </a:pPr>
            <a:r>
              <a:rPr lang="en-GB" sz="2000" b="1" i="1" dirty="0" smtClean="0"/>
              <a:t>Clause5.4</a:t>
            </a:r>
          </a:p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buNone/>
            </a:pPr>
            <a:r>
              <a:rPr lang="en-GB" sz="2000" i="1" dirty="0"/>
              <a:t>It shall be possible for the location determining process to make use of several sources of information </a:t>
            </a:r>
            <a:r>
              <a:rPr lang="en-GB" sz="2000" i="1" u="sng" dirty="0">
                <a:solidFill>
                  <a:srgbClr val="FF0000"/>
                </a:solidFill>
              </a:rPr>
              <a:t>from </a:t>
            </a:r>
            <a:r>
              <a:rPr lang="en-GB" sz="2000" i="1" u="sng" dirty="0" smtClean="0">
                <a:solidFill>
                  <a:srgbClr val="FF0000"/>
                </a:solidFill>
              </a:rPr>
              <a:t>more than one networks </a:t>
            </a:r>
            <a:r>
              <a:rPr lang="en-GB" sz="2000" i="1" u="sng" dirty="0">
                <a:solidFill>
                  <a:srgbClr val="FF0000"/>
                </a:solidFill>
              </a:rPr>
              <a:t>simultaneously on an on-demand </a:t>
            </a:r>
            <a:r>
              <a:rPr lang="en-GB" sz="2000" i="1" dirty="0"/>
              <a:t>in determining the location. </a:t>
            </a:r>
            <a:r>
              <a:rPr lang="en-GB" sz="2000" i="1" dirty="0" smtClean="0"/>
              <a:t>…… The </a:t>
            </a:r>
            <a:r>
              <a:rPr lang="en-GB" sz="2000" i="1" dirty="0"/>
              <a:t>LCS shall be capable of making use of </a:t>
            </a:r>
            <a:r>
              <a:rPr lang="en-GB" sz="2000" i="1" u="sng" dirty="0">
                <a:solidFill>
                  <a:srgbClr val="FF0000"/>
                </a:solidFill>
              </a:rPr>
              <a:t>more than one network and/or</a:t>
            </a:r>
            <a:r>
              <a:rPr lang="en-GB" sz="2000" i="1" dirty="0"/>
              <a:t> the restricted or the extra information</a:t>
            </a:r>
            <a:r>
              <a:rPr lang="en-US" sz="2000" i="1" dirty="0"/>
              <a:t>  </a:t>
            </a:r>
            <a:r>
              <a:rPr lang="en-GB" sz="2000" i="1" dirty="0"/>
              <a:t>as appropriate for the service being requested.</a:t>
            </a:r>
            <a:endParaRPr lang="en-US" sz="2000" i="1" dirty="0"/>
          </a:p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buNone/>
            </a:pPr>
            <a:r>
              <a:rPr lang="en-US" sz="2000" i="1" dirty="0"/>
              <a:t> </a:t>
            </a:r>
          </a:p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buNone/>
            </a:pPr>
            <a:endParaRPr lang="en-GB" sz="2400" b="1" i="1" dirty="0"/>
          </a:p>
        </p:txBody>
      </p:sp>
    </p:spTree>
    <p:extLst>
      <p:ext uri="{BB962C8B-B14F-4D97-AF65-F5344CB8AC3E}">
        <p14:creationId xmlns:p14="http://schemas.microsoft.com/office/powerpoint/2010/main" val="370632971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395158"/>
            <a:ext cx="10903324" cy="4931900"/>
          </a:xfrm>
        </p:spPr>
        <p:txBody>
          <a:bodyPr/>
          <a:lstStyle/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buNone/>
            </a:pPr>
            <a:r>
              <a:rPr lang="en-GB" sz="2400" b="1" dirty="0" smtClean="0"/>
              <a:t>TS 22.261</a:t>
            </a:r>
          </a:p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buNone/>
            </a:pPr>
            <a:r>
              <a:rPr lang="en-US" sz="2000" b="1" i="1" dirty="0" smtClean="0"/>
              <a:t>Clause 6.27.2</a:t>
            </a:r>
          </a:p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buNone/>
            </a:pPr>
            <a:r>
              <a:rPr lang="en-US" sz="2000" i="1" dirty="0"/>
              <a:t>The 5G system shall provide different 5G positioning services, supported by </a:t>
            </a:r>
            <a:r>
              <a:rPr lang="en-US" sz="2000" i="1" u="sng" dirty="0">
                <a:solidFill>
                  <a:srgbClr val="FF0000"/>
                </a:solidFill>
              </a:rPr>
              <a:t>different location information from the networks, </a:t>
            </a:r>
            <a:r>
              <a:rPr lang="en-US" sz="2000" i="1" dirty="0"/>
              <a:t>different single and hybrid positioning methods to supply absolute and relative positioning</a:t>
            </a:r>
            <a:r>
              <a:rPr lang="en-US" sz="2000" i="1" dirty="0" smtClean="0"/>
              <a:t>.</a:t>
            </a:r>
          </a:p>
          <a:p>
            <a:pPr marL="0" indent="0" algn="just" hangingPunct="0">
              <a:lnSpc>
                <a:spcPct val="125000"/>
              </a:lnSpc>
              <a:spcBef>
                <a:spcPts val="0"/>
              </a:spcBef>
              <a:buNone/>
            </a:pPr>
            <a:r>
              <a:rPr lang="en-US" sz="2000" i="1" dirty="0" smtClean="0">
                <a:solidFill>
                  <a:srgbClr val="FF0000"/>
                </a:solidFill>
              </a:rPr>
              <a:t>NOTE X: The networks refer to 3GPP networks of  </a:t>
            </a:r>
            <a:r>
              <a:rPr lang="en-US" sz="2000" i="1" dirty="0">
                <a:solidFill>
                  <a:srgbClr val="FF0000"/>
                </a:solidFill>
              </a:rPr>
              <a:t>single PLMN, or one PLMN and one SNPN, or two PLMNs </a:t>
            </a:r>
            <a:r>
              <a:rPr lang="en-US" sz="2000" i="1" dirty="0" smtClean="0">
                <a:solidFill>
                  <a:srgbClr val="FF0000"/>
                </a:solidFill>
              </a:rPr>
              <a:t>with </a:t>
            </a:r>
            <a:r>
              <a:rPr lang="en-US" sz="2000" i="1" dirty="0">
                <a:solidFill>
                  <a:srgbClr val="FF0000"/>
                </a:solidFill>
              </a:rPr>
              <a:t>the same RAT or </a:t>
            </a:r>
            <a:r>
              <a:rPr lang="en-US" sz="2000" i="1" dirty="0" smtClean="0">
                <a:solidFill>
                  <a:srgbClr val="FF0000"/>
                </a:solidFill>
              </a:rPr>
              <a:t>different </a:t>
            </a:r>
            <a:r>
              <a:rPr lang="en-US" sz="2000" i="1" dirty="0">
                <a:solidFill>
                  <a:srgbClr val="FF0000"/>
                </a:solidFill>
              </a:rPr>
              <a:t>RATs, e.g. E-UTRA, NR, Satellite access</a:t>
            </a:r>
            <a:r>
              <a:rPr lang="en-US" sz="2000" i="1" dirty="0" smtClean="0">
                <a:solidFill>
                  <a:srgbClr val="FF0000"/>
                </a:solidFill>
              </a:rPr>
              <a:t>.</a:t>
            </a:r>
            <a:endParaRPr lang="en-GB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00013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18654" y="2827176"/>
            <a:ext cx="404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Thank you!</a:t>
            </a:r>
            <a:endParaRPr lang="zh-CN" altLang="en-US" sz="4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Motivation(1/2)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4683" y="1454150"/>
            <a:ext cx="10574594" cy="4830763"/>
          </a:xfrm>
        </p:spPr>
        <p:txBody>
          <a:bodyPr/>
          <a:lstStyle/>
          <a:p>
            <a:pPr algn="just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</a:pPr>
            <a:r>
              <a:rPr lang="en-GB" sz="2400" dirty="0"/>
              <a:t>Location </a:t>
            </a:r>
            <a:r>
              <a:rPr lang="en-GB" sz="2400" dirty="0" smtClean="0"/>
              <a:t>Service and associated service requirements have been introduced to TS 22.071 since 3G. As positioning becomes</a:t>
            </a:r>
            <a:r>
              <a:rPr lang="en-US" altLang="zh-CN" sz="2400" dirty="0" smtClean="0"/>
              <a:t> a critical feature to serve</a:t>
            </a:r>
            <a:r>
              <a:rPr lang="en-GB" sz="2400" dirty="0" smtClean="0"/>
              <a:t> use cases of different verticals</a:t>
            </a:r>
            <a:r>
              <a:rPr lang="en-US" sz="2400" dirty="0"/>
              <a:t> </a:t>
            </a:r>
            <a:r>
              <a:rPr lang="en-US" sz="2400" dirty="0" smtClean="0"/>
              <a:t>(e.g.</a:t>
            </a:r>
            <a:r>
              <a:rPr lang="en-GB" sz="2400" dirty="0" smtClean="0"/>
              <a:t> smart factories</a:t>
            </a:r>
            <a:r>
              <a:rPr lang="en-GB" sz="2400" dirty="0"/>
              <a:t>, </a:t>
            </a:r>
            <a:r>
              <a:rPr lang="en-GB" sz="2400" dirty="0" smtClean="0"/>
              <a:t>V2X) in 5G, more requirements for high accuracy positioning services are included in TS 22.261.</a:t>
            </a:r>
          </a:p>
          <a:p>
            <a:pPr algn="just" hangingPunct="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/>
              <a:t>However,</a:t>
            </a:r>
            <a:r>
              <a:rPr lang="en-GB" sz="2400" dirty="0" smtClean="0"/>
              <a:t> </a:t>
            </a:r>
            <a:r>
              <a:rPr lang="en-US" altLang="zh-CN" sz="2400" dirty="0" smtClean="0"/>
              <a:t>the existing </a:t>
            </a:r>
            <a:r>
              <a:rPr lang="en-GB" sz="2400" dirty="0" smtClean="0"/>
              <a:t>requirements are defined based on an assumption that, in the location determining process, UE uses only one 3GPP access of the network, with or without  non-3GPP access involved, which </a:t>
            </a:r>
            <a:r>
              <a:rPr lang="en-US" sz="2400" dirty="0" smtClean="0"/>
              <a:t>has excluded the possibility to well study the scenarios </a:t>
            </a:r>
            <a:r>
              <a:rPr lang="en-US" sz="2400" dirty="0"/>
              <a:t>of UE connecting to two 3GPP </a:t>
            </a:r>
            <a:r>
              <a:rPr lang="en-US" sz="2400" dirty="0" smtClean="0"/>
              <a:t>access simultaneously.  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523559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Motivation(2/2)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454150"/>
            <a:ext cx="10903324" cy="4830763"/>
          </a:xfrm>
        </p:spPr>
        <p:txBody>
          <a:bodyPr/>
          <a:lstStyle/>
          <a:p>
            <a:pPr algn="just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</a:pPr>
            <a:r>
              <a:rPr lang="en-GB" sz="2400" dirty="0"/>
              <a:t>The </a:t>
            </a:r>
            <a:r>
              <a:rPr lang="en-GB" sz="2400" dirty="0" smtClean="0"/>
              <a:t>system enhancement in positioning services for UE using dual 3GPP accesses </a:t>
            </a:r>
            <a:r>
              <a:rPr lang="en-GB" sz="2400" dirty="0"/>
              <a:t>will </a:t>
            </a:r>
            <a:r>
              <a:rPr lang="en-GB" sz="2400" dirty="0" smtClean="0"/>
              <a:t>benefit </a:t>
            </a:r>
            <a:r>
              <a:rPr lang="en-GB" sz="2400" dirty="0"/>
              <a:t>the utilization of radio and network </a:t>
            </a:r>
            <a:r>
              <a:rPr lang="en-GB" sz="2400" dirty="0" smtClean="0"/>
              <a:t>resources, as well as </a:t>
            </a:r>
            <a:r>
              <a:rPr lang="en-US" sz="2400" dirty="0"/>
              <a:t>improve the service performance like increasing the</a:t>
            </a:r>
            <a:r>
              <a:rPr lang="en-GB" sz="2400" dirty="0"/>
              <a:t> availability, reducing the latency, etc.</a:t>
            </a:r>
          </a:p>
          <a:p>
            <a:pPr algn="just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</a:pPr>
            <a:r>
              <a:rPr lang="en-GB" sz="2400" dirty="0" smtClean="0"/>
              <a:t>The possible scenarios to be addressed will include but not limited to:</a:t>
            </a:r>
            <a:endParaRPr lang="en-GB" sz="2400" dirty="0"/>
          </a:p>
          <a:p>
            <a:pPr marL="1150938" lvl="2" indent="-295275" algn="just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200" dirty="0" smtClean="0">
                <a:ea typeface="+mn-ea"/>
                <a:cs typeface="+mn-cs"/>
              </a:rPr>
              <a:t>UE using two 3GPP access networks(e.g. E-UTRAN&amp;NG-RAN, </a:t>
            </a:r>
            <a:r>
              <a:rPr lang="en-US" sz="2200" dirty="0">
                <a:ea typeface="+mn-ea"/>
                <a:cs typeface="+mn-cs"/>
              </a:rPr>
              <a:t>two </a:t>
            </a:r>
            <a:r>
              <a:rPr lang="en-US" sz="2200" dirty="0" smtClean="0">
                <a:ea typeface="+mn-ea"/>
                <a:cs typeface="+mn-cs"/>
              </a:rPr>
              <a:t>NTNs) from one PLMN;</a:t>
            </a:r>
            <a:endParaRPr lang="en-US" sz="2200" dirty="0">
              <a:ea typeface="+mn-ea"/>
              <a:cs typeface="+mn-cs"/>
            </a:endParaRPr>
          </a:p>
          <a:p>
            <a:pPr marL="1150938" lvl="2" indent="-295275" algn="just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ea typeface="+mn-ea"/>
                <a:cs typeface="+mn-cs"/>
              </a:rPr>
              <a:t>UE </a:t>
            </a:r>
            <a:r>
              <a:rPr lang="en-US" sz="2200" dirty="0" smtClean="0">
                <a:ea typeface="+mn-ea"/>
                <a:cs typeface="+mn-cs"/>
              </a:rPr>
              <a:t>using two 3GPP access networks from different </a:t>
            </a:r>
            <a:r>
              <a:rPr lang="en-US" sz="2200" dirty="0">
                <a:ea typeface="+mn-ea"/>
                <a:cs typeface="+mn-cs"/>
              </a:rPr>
              <a:t>PLMNs or </a:t>
            </a:r>
            <a:r>
              <a:rPr lang="en-US" sz="2200" dirty="0" smtClean="0">
                <a:ea typeface="+mn-ea"/>
                <a:cs typeface="+mn-cs"/>
              </a:rPr>
              <a:t>a </a:t>
            </a:r>
            <a:r>
              <a:rPr lang="en-US" sz="2200" dirty="0">
                <a:ea typeface="+mn-ea"/>
                <a:cs typeface="+mn-cs"/>
              </a:rPr>
              <a:t>PLMN and an </a:t>
            </a:r>
            <a:r>
              <a:rPr lang="en-US" sz="2200" dirty="0" smtClean="0">
                <a:ea typeface="+mn-ea"/>
                <a:cs typeface="+mn-cs"/>
              </a:rPr>
              <a:t>NPN</a:t>
            </a:r>
            <a:r>
              <a:rPr lang="en-US" sz="2200" dirty="0">
                <a:ea typeface="+mn-ea"/>
                <a:cs typeface="+mn-cs"/>
              </a:rPr>
              <a:t>;</a:t>
            </a:r>
            <a:r>
              <a:rPr lang="en-US" sz="2200" dirty="0" smtClean="0">
                <a:ea typeface="+mn-ea"/>
                <a:cs typeface="+mn-cs"/>
              </a:rPr>
              <a:t> </a:t>
            </a:r>
            <a:endParaRPr lang="en-US" sz="2200" dirty="0">
              <a:ea typeface="+mn-ea"/>
              <a:cs typeface="+mn-cs"/>
            </a:endParaRPr>
          </a:p>
          <a:p>
            <a:pPr marL="533400" lvl="2" indent="0" algn="just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2200" i="1" dirty="0">
                <a:ea typeface="+mn-ea"/>
                <a:cs typeface="+mn-cs"/>
              </a:rPr>
              <a:t>Note: </a:t>
            </a:r>
            <a:r>
              <a:rPr lang="en-US" sz="2200" i="1" dirty="0" smtClean="0">
                <a:ea typeface="+mn-ea"/>
                <a:cs typeface="+mn-cs"/>
              </a:rPr>
              <a:t>it’s assumed the mentioned networks </a:t>
            </a:r>
            <a:r>
              <a:rPr lang="en-US" sz="2200" i="1" dirty="0">
                <a:ea typeface="+mn-ea"/>
                <a:cs typeface="+mn-cs"/>
              </a:rPr>
              <a:t>are managed by one operator, while UE may have </a:t>
            </a:r>
            <a:r>
              <a:rPr lang="en-US" sz="2200" i="1" dirty="0" smtClean="0">
                <a:ea typeface="+mn-ea"/>
                <a:cs typeface="+mn-cs"/>
              </a:rPr>
              <a:t>one   </a:t>
            </a:r>
            <a:r>
              <a:rPr lang="en-US" sz="2200" i="1" dirty="0">
                <a:ea typeface="+mn-ea"/>
                <a:cs typeface="+mn-cs"/>
              </a:rPr>
              <a:t>subscription or two subscriptions.</a:t>
            </a:r>
            <a:endParaRPr lang="en-GB" sz="2200" i="1" dirty="0">
              <a:ea typeface="+mn-ea"/>
              <a:cs typeface="+mn-cs"/>
            </a:endParaRPr>
          </a:p>
          <a:p>
            <a:pPr algn="just" hangingPunct="0">
              <a:lnSpc>
                <a:spcPct val="125000"/>
              </a:lnSpc>
              <a:spcBef>
                <a:spcPts val="0"/>
              </a:spcBef>
            </a:pPr>
            <a:endParaRPr lang="en-GB" sz="2400" dirty="0"/>
          </a:p>
          <a:p>
            <a:pPr algn="just" hangingPunct="0">
              <a:lnSpc>
                <a:spcPct val="125000"/>
              </a:lnSpc>
              <a:spcBef>
                <a:spcPts val="0"/>
              </a:spcBef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2369187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454150"/>
            <a:ext cx="10903324" cy="4830763"/>
          </a:xfrm>
        </p:spPr>
        <p:txBody>
          <a:bodyPr/>
          <a:lstStyle/>
          <a:p>
            <a:pPr marL="0" inden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2400" dirty="0"/>
              <a:t>Potential new use cases possible to be considered for the enhancement positioning services</a:t>
            </a:r>
            <a:r>
              <a:rPr lang="en-US" altLang="zh-CN" sz="2400" dirty="0"/>
              <a:t> </a:t>
            </a:r>
            <a:r>
              <a:rPr lang="en-US" sz="2400" dirty="0"/>
              <a:t>in Rel-19: </a:t>
            </a:r>
          </a:p>
          <a:p>
            <a:pPr marL="514350" indent="-51435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romanUcPeriod"/>
            </a:pPr>
            <a:r>
              <a:rPr lang="en-US" sz="2400" b="1" dirty="0" smtClean="0"/>
              <a:t>High accuracy positioning in warehouse</a:t>
            </a:r>
            <a:endParaRPr lang="en-US" sz="2400" b="1" dirty="0"/>
          </a:p>
          <a:p>
            <a:pPr marL="514350" indent="-51435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romanUcPeriod"/>
            </a:pPr>
            <a:r>
              <a:rPr lang="en-US" sz="2400" b="1" dirty="0"/>
              <a:t>Access </a:t>
            </a:r>
            <a:r>
              <a:rPr lang="en-US" sz="2400" b="1" dirty="0" smtClean="0"/>
              <a:t>selection for cruise ships at near sea</a:t>
            </a:r>
            <a:endParaRPr lang="en-US" sz="2400" b="1" dirty="0"/>
          </a:p>
          <a:p>
            <a:pPr marL="514350" indent="-51435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romanUcPeriod"/>
            </a:pPr>
            <a:r>
              <a:rPr lang="en-US" sz="2400" b="1" dirty="0" smtClean="0"/>
              <a:t>High accuracy positioning in the </a:t>
            </a:r>
            <a:r>
              <a:rPr lang="en-US" sz="2400" b="1" dirty="0"/>
              <a:t>automated </a:t>
            </a:r>
            <a:r>
              <a:rPr lang="en-US" sz="2400" b="1" dirty="0" smtClean="0"/>
              <a:t>factory</a:t>
            </a:r>
            <a:endParaRPr lang="en-US" sz="2400" b="1" dirty="0"/>
          </a:p>
          <a:p>
            <a:pPr marL="514350" indent="-51435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romanUcPeriod"/>
            </a:pPr>
            <a:r>
              <a:rPr lang="en-US" sz="2400" b="1" dirty="0"/>
              <a:t>Access selection for UE to send positioning message</a:t>
            </a:r>
          </a:p>
          <a:p>
            <a:pPr marL="514350" indent="-51435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romanUcPeriod"/>
            </a:pPr>
            <a:r>
              <a:rPr lang="en-GB" sz="2400" b="1" dirty="0"/>
              <a:t>UE location information sharing between </a:t>
            </a:r>
            <a:r>
              <a:rPr lang="en-GB" sz="2400" b="1" dirty="0" smtClean="0"/>
              <a:t>PLMNs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1162497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 txBox="1">
            <a:spLocks/>
          </p:cNvSpPr>
          <p:nvPr/>
        </p:nvSpPr>
        <p:spPr bwMode="auto">
          <a:xfrm>
            <a:off x="618203" y="1776314"/>
            <a:ext cx="11183938" cy="4462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609600" indent="-6096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buFontTx/>
              <a:buNone/>
            </a:pPr>
            <a:r>
              <a:rPr lang="en-GB" sz="2400" kern="0" smtClean="0"/>
              <a:t>Many </a:t>
            </a:r>
            <a:r>
              <a:rPr lang="en-US" sz="2400" kern="0" smtClean="0"/>
              <a:t>(semi-) stationary </a:t>
            </a:r>
            <a:r>
              <a:rPr lang="en-GB" sz="2400" kern="0" smtClean="0"/>
              <a:t>objects exist in the surrounding like high shelters in warehouse, blocking the radio signals. UE location accuracy cannot be fulfilled by the measurements form one access network.</a:t>
            </a:r>
          </a:p>
          <a:p>
            <a:pPr marL="0" indent="0" algn="just">
              <a:buFontTx/>
              <a:buNone/>
            </a:pPr>
            <a:endParaRPr lang="en-GB" sz="2400" kern="0" smtClean="0"/>
          </a:p>
          <a:p>
            <a:pPr marL="0" indent="0" algn="just">
              <a:buFontTx/>
              <a:buNone/>
            </a:pPr>
            <a:r>
              <a:rPr lang="en-GB" sz="2400" kern="0" smtClean="0"/>
              <a:t>The RAN nodes of two access networks are deployed in different locations. So t</a:t>
            </a:r>
            <a:r>
              <a:rPr lang="en-US" sz="2400" kern="0" smtClean="0"/>
              <a:t>he network requests </a:t>
            </a:r>
            <a:r>
              <a:rPr lang="en-GB" sz="2400" kern="0" smtClean="0"/>
              <a:t>UE to perform positioning measurements by the signals of two access networks simultaneously, and then report to the network for location calculation.</a:t>
            </a:r>
          </a:p>
          <a:p>
            <a:pPr marL="0" indent="0" algn="just">
              <a:buFontTx/>
              <a:buNone/>
            </a:pPr>
            <a:r>
              <a:rPr lang="en-US" altLang="zh-CN" sz="2400" kern="0" smtClean="0"/>
              <a:t>With the help of LCS over dual accesses, t</a:t>
            </a:r>
            <a:r>
              <a:rPr lang="en-GB" sz="2400" kern="0" smtClean="0"/>
              <a:t>he network can provide location information fulfilling the accuracy requirements.</a:t>
            </a:r>
            <a:endParaRPr lang="en-US" sz="2400" kern="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305232"/>
          </a:xfrm>
        </p:spPr>
        <p:txBody>
          <a:bodyPr anchor="t"/>
          <a:lstStyle/>
          <a:p>
            <a:r>
              <a:rPr lang="en-US" sz="3600" dirty="0"/>
              <a:t>Use Case </a:t>
            </a:r>
            <a:r>
              <a:rPr lang="en-US" sz="3600" dirty="0" smtClean="0"/>
              <a:t>I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High a</a:t>
            </a:r>
            <a:r>
              <a:rPr lang="en-US" sz="3600" dirty="0" smtClean="0"/>
              <a:t>ccuracy positioning in Warehouse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7725587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305232"/>
          </a:xfrm>
        </p:spPr>
        <p:txBody>
          <a:bodyPr anchor="t"/>
          <a:lstStyle/>
          <a:p>
            <a:r>
              <a:rPr lang="en-US" sz="3600" dirty="0"/>
              <a:t>Use Case II </a:t>
            </a:r>
            <a:r>
              <a:rPr lang="en-US" sz="3600" dirty="0" smtClean="0"/>
              <a:t>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Access Selection for cruise-ships at near sea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580465" y="1694330"/>
            <a:ext cx="11183938" cy="4066148"/>
          </a:xfrm>
        </p:spPr>
        <p:txBody>
          <a:bodyPr/>
          <a:lstStyle/>
          <a:p>
            <a:pPr marL="0" indent="0" algn="just">
              <a:buNone/>
            </a:pPr>
            <a:r>
              <a:rPr lang="en-US" sz="2400" dirty="0" smtClean="0"/>
              <a:t>UE </a:t>
            </a:r>
            <a:r>
              <a:rPr lang="en-US" sz="2400" dirty="0"/>
              <a:t>enters </a:t>
            </a:r>
            <a:r>
              <a:rPr lang="en-US" sz="2400" dirty="0" smtClean="0"/>
              <a:t>into the </a:t>
            </a:r>
            <a:r>
              <a:rPr lang="en-US" sz="2400" dirty="0"/>
              <a:t>area </a:t>
            </a:r>
            <a:r>
              <a:rPr lang="en-US" sz="2400" dirty="0" smtClean="0"/>
              <a:t>with the coverage of both </a:t>
            </a:r>
            <a:r>
              <a:rPr lang="en-US" sz="2400" dirty="0"/>
              <a:t>terrestrial access and satellite </a:t>
            </a:r>
            <a:r>
              <a:rPr lang="en-US" sz="2400" dirty="0" smtClean="0"/>
              <a:t>access network. Due to satellite </a:t>
            </a:r>
            <a:r>
              <a:rPr lang="en-US" sz="2400" dirty="0"/>
              <a:t>propagation </a:t>
            </a:r>
            <a:r>
              <a:rPr lang="en-US" sz="2400" dirty="0" smtClean="0"/>
              <a:t>delay as shown,  it is hard to meet the positioning </a:t>
            </a:r>
            <a:r>
              <a:rPr lang="en-US" sz="2400" dirty="0"/>
              <a:t>service latency </a:t>
            </a:r>
            <a:r>
              <a:rPr lang="en-US" sz="2400" dirty="0" smtClean="0"/>
              <a:t>requirements </a:t>
            </a:r>
            <a:r>
              <a:rPr lang="en-US" sz="2400" dirty="0"/>
              <a:t>e.g. 10ms, </a:t>
            </a:r>
            <a:r>
              <a:rPr lang="en-US" sz="2400" dirty="0" smtClean="0"/>
              <a:t>15ms</a:t>
            </a:r>
            <a:r>
              <a:rPr lang="en-US" sz="2400" dirty="0"/>
              <a:t> </a:t>
            </a:r>
            <a:r>
              <a:rPr lang="en-US" sz="2400" dirty="0" smtClean="0"/>
              <a:t>via single satellite access.</a:t>
            </a:r>
          </a:p>
          <a:p>
            <a:pPr marL="0" indent="0" algn="just">
              <a:buNone/>
            </a:pPr>
            <a:endParaRPr lang="en-US" sz="2400" dirty="0"/>
          </a:p>
          <a:p>
            <a:pPr marL="0" indent="0" algn="just">
              <a:buNone/>
            </a:pPr>
            <a:endParaRPr lang="en-US" sz="2400" dirty="0" smtClean="0"/>
          </a:p>
          <a:p>
            <a:pPr marL="0" indent="0" algn="just">
              <a:buNone/>
            </a:pPr>
            <a:endParaRPr lang="en-US" sz="2400" dirty="0"/>
          </a:p>
          <a:p>
            <a:pPr marL="0" indent="0" algn="just">
              <a:buNone/>
            </a:pPr>
            <a:endParaRPr lang="en-US" sz="24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000339"/>
              </p:ext>
            </p:extLst>
          </p:nvPr>
        </p:nvGraphicFramePr>
        <p:xfrm>
          <a:off x="7044958" y="3240088"/>
          <a:ext cx="4316507" cy="158051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870415"/>
                <a:gridCol w="871061"/>
                <a:gridCol w="870415"/>
                <a:gridCol w="1704616"/>
              </a:tblGrid>
              <a:tr h="2732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UE to satellite Delay [ms]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One-Way Max propagation delay [</a:t>
                      </a:r>
                      <a:r>
                        <a:rPr lang="en-US" sz="1600" dirty="0" err="1">
                          <a:effectLst/>
                        </a:rPr>
                        <a:t>ms</a:t>
                      </a:r>
                      <a:r>
                        <a:rPr lang="en-US" sz="1600" dirty="0">
                          <a:effectLst/>
                        </a:rPr>
                        <a:t>]</a:t>
                      </a:r>
                      <a:endParaRPr lang="en-US" sz="1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732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Min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Max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2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LEO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15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30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732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MEO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27</a:t>
                      </a:r>
                      <a:endParaRPr lang="en-US" sz="1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43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90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7320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GEO</a:t>
                      </a:r>
                      <a:endParaRPr lang="en-US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120</a:t>
                      </a:r>
                      <a:endParaRPr lang="en-US" sz="1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140</a:t>
                      </a:r>
                      <a:endParaRPr lang="en-US" sz="1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280</a:t>
                      </a:r>
                      <a:endParaRPr lang="en-US" sz="1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</a:tbl>
          </a:graphicData>
        </a:graphic>
      </p:graphicFrame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46" y="2841880"/>
            <a:ext cx="5903260" cy="3096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6745218" y="4997527"/>
            <a:ext cx="49898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20000"/>
              </a:spcBef>
              <a:spcAft>
                <a:spcPct val="0"/>
              </a:spcAft>
            </a:pPr>
            <a:r>
              <a:rPr lang="en-US" sz="2400" dirty="0"/>
              <a:t>The network steers UE to </a:t>
            </a:r>
            <a:r>
              <a:rPr lang="en-US" sz="2400" dirty="0" smtClean="0"/>
              <a:t>select one access </a:t>
            </a:r>
            <a:r>
              <a:rPr lang="en-US" sz="2400" dirty="0"/>
              <a:t>or two accesses together </a:t>
            </a:r>
            <a:r>
              <a:rPr lang="en-US" sz="2400" dirty="0" smtClean="0"/>
              <a:t>to reduce the transmit latency.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134176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52462" y="228600"/>
            <a:ext cx="9922131" cy="1305232"/>
          </a:xfrm>
        </p:spPr>
        <p:txBody>
          <a:bodyPr anchor="t"/>
          <a:lstStyle/>
          <a:p>
            <a:r>
              <a:rPr lang="en-US" sz="3600" dirty="0"/>
              <a:t>Use Case </a:t>
            </a:r>
            <a:r>
              <a:rPr lang="en-US" sz="3600" dirty="0" smtClean="0"/>
              <a:t>III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High accuracy positioning in the automated factory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580465" y="1694330"/>
            <a:ext cx="11183938" cy="4066148"/>
          </a:xfrm>
        </p:spPr>
        <p:txBody>
          <a:bodyPr/>
          <a:lstStyle/>
          <a:p>
            <a:pPr marL="0" indent="0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2400" dirty="0" smtClean="0"/>
              <a:t>The automated factory is installed in remote area, at </a:t>
            </a:r>
            <a:r>
              <a:rPr lang="en-GB" sz="2400" dirty="0"/>
              <a:t>the edge of </a:t>
            </a:r>
            <a:r>
              <a:rPr lang="en-GB" sz="2400" dirty="0" smtClean="0"/>
              <a:t>5G </a:t>
            </a:r>
            <a:r>
              <a:rPr lang="en-GB" sz="2400" dirty="0"/>
              <a:t>terrestrial </a:t>
            </a:r>
            <a:r>
              <a:rPr lang="en-GB" sz="2400" dirty="0" smtClean="0"/>
              <a:t>access network, and covered by satellite access. All the materials are transported between different workspaces via trucks with autonomous driving. The </a:t>
            </a:r>
            <a:r>
              <a:rPr lang="en-GB" sz="2400" dirty="0"/>
              <a:t>trucks are tracked with the required horizontal positioning accuracy better than 5m.</a:t>
            </a:r>
            <a:endParaRPr lang="en-US" sz="2400" dirty="0"/>
          </a:p>
          <a:p>
            <a:pPr marL="0" indent="0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US" sz="2400" dirty="0" smtClean="0"/>
          </a:p>
          <a:p>
            <a:pPr marL="0" indent="0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2400" dirty="0" smtClean="0"/>
              <a:t>The </a:t>
            </a:r>
            <a:r>
              <a:rPr lang="en-GB" sz="2400" dirty="0" smtClean="0"/>
              <a:t>number </a:t>
            </a:r>
            <a:r>
              <a:rPr lang="en-GB" sz="2400" dirty="0"/>
              <a:t>of the deployed RAN </a:t>
            </a:r>
            <a:r>
              <a:rPr lang="en-GB" sz="2400" dirty="0" smtClean="0"/>
              <a:t>nodes limits the </a:t>
            </a:r>
            <a:r>
              <a:rPr lang="en-GB" sz="2400" dirty="0"/>
              <a:t>horizontal positioning </a:t>
            </a:r>
            <a:r>
              <a:rPr lang="en-GB" sz="2400" dirty="0" smtClean="0"/>
              <a:t>accuracy to lower </a:t>
            </a:r>
            <a:r>
              <a:rPr lang="en-GB" sz="2400" dirty="0"/>
              <a:t>than </a:t>
            </a:r>
            <a:r>
              <a:rPr lang="en-GB" sz="2400" dirty="0" smtClean="0"/>
              <a:t>10m. Satellite </a:t>
            </a:r>
            <a:r>
              <a:rPr lang="en-GB" sz="2400" dirty="0"/>
              <a:t>access </a:t>
            </a:r>
            <a:r>
              <a:rPr lang="en-GB" sz="2400" dirty="0" smtClean="0"/>
              <a:t>can be selected </a:t>
            </a:r>
            <a:r>
              <a:rPr lang="en-GB" sz="2400" dirty="0"/>
              <a:t>to </a:t>
            </a:r>
            <a:r>
              <a:rPr lang="en-GB" sz="2400" dirty="0" smtClean="0"/>
              <a:t>facilitate the </a:t>
            </a:r>
            <a:r>
              <a:rPr lang="en-GB" sz="2400" dirty="0"/>
              <a:t>positioning procedure to fulfil the required horizontal accuracy.</a:t>
            </a:r>
            <a:endParaRPr lang="en-US" sz="2400" dirty="0"/>
          </a:p>
          <a:p>
            <a:pPr marL="0" indent="0" algn="just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US" sz="2400" dirty="0"/>
          </a:p>
          <a:p>
            <a:pPr marL="0" indent="0" algn="just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US" sz="2400" dirty="0" smtClean="0"/>
          </a:p>
          <a:p>
            <a:pPr marL="0" indent="0" algn="just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US" sz="2400" dirty="0"/>
          </a:p>
          <a:p>
            <a:pPr marL="0" indent="0" algn="just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0134176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305232"/>
          </a:xfrm>
        </p:spPr>
        <p:txBody>
          <a:bodyPr anchor="t"/>
          <a:lstStyle/>
          <a:p>
            <a:r>
              <a:rPr lang="en-US" sz="3600" dirty="0"/>
              <a:t>Use Case </a:t>
            </a:r>
            <a:r>
              <a:rPr lang="en-US" sz="3600" dirty="0" smtClean="0"/>
              <a:t>IV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Access selection to send positioning message</a:t>
            </a:r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580465" y="1694330"/>
            <a:ext cx="11183938" cy="4249270"/>
          </a:xfrm>
        </p:spPr>
        <p:txBody>
          <a:bodyPr/>
          <a:lstStyle/>
          <a:p>
            <a:pPr marL="0" indent="0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2400" dirty="0" smtClean="0"/>
              <a:t>UE </a:t>
            </a:r>
            <a:r>
              <a:rPr lang="en-US" sz="2400" dirty="0"/>
              <a:t>registers to PLMN via 3GPP Access1 and 3GPP Access2 separately</a:t>
            </a:r>
            <a:r>
              <a:rPr lang="en-US" sz="2400" dirty="0" smtClean="0"/>
              <a:t>.</a:t>
            </a:r>
            <a:r>
              <a:rPr lang="en-GB" sz="2400" dirty="0"/>
              <a:t> 3GPP Access 1 and 3GPP Access 2 </a:t>
            </a:r>
            <a:r>
              <a:rPr lang="en-GB" sz="2400" dirty="0" smtClean="0"/>
              <a:t>support </a:t>
            </a:r>
            <a:r>
              <a:rPr lang="en-GB" sz="2400" dirty="0"/>
              <a:t>different latency and </a:t>
            </a:r>
            <a:r>
              <a:rPr lang="en-GB" sz="2400" dirty="0" smtClean="0"/>
              <a:t>congestion status.</a:t>
            </a:r>
          </a:p>
          <a:p>
            <a:pPr marL="0" indent="0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GB" sz="2400" dirty="0" smtClean="0"/>
          </a:p>
          <a:p>
            <a:pPr marL="0" indent="0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GB" sz="2400" dirty="0"/>
          </a:p>
          <a:p>
            <a:pPr marL="0" indent="0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GB" sz="2400" dirty="0" smtClean="0"/>
          </a:p>
          <a:p>
            <a:pPr marL="0" indent="0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GB" sz="2400" dirty="0"/>
          </a:p>
          <a:p>
            <a:pPr marL="0" indent="0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2400" dirty="0" smtClean="0"/>
              <a:t>The positioning message can be transferred in either 3GPP Access to improve location </a:t>
            </a:r>
            <a:r>
              <a:rPr lang="en-GB" sz="2400" dirty="0"/>
              <a:t>service </a:t>
            </a:r>
            <a:r>
              <a:rPr lang="en-GB" sz="2400" dirty="0" smtClean="0"/>
              <a:t>availability and network resource utilization</a:t>
            </a:r>
            <a:r>
              <a:rPr lang="en-US" sz="2400" dirty="0" smtClean="0"/>
              <a:t>. </a:t>
            </a:r>
            <a:endParaRPr lang="en-US" sz="2400" dirty="0"/>
          </a:p>
          <a:p>
            <a:pPr marL="0" indent="0" hangingPunct="0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GB" sz="2400" dirty="0" smtClean="0"/>
          </a:p>
          <a:p>
            <a:pPr marL="0" indent="0" algn="just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US" sz="2400" dirty="0"/>
          </a:p>
          <a:p>
            <a:pPr marL="0" indent="0" algn="just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US" sz="2400" dirty="0" smtClean="0"/>
          </a:p>
          <a:p>
            <a:pPr marL="0" indent="0" algn="just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US" sz="2400" dirty="0"/>
          </a:p>
          <a:p>
            <a:pPr marL="0" indent="0" algn="just">
              <a:lnSpc>
                <a:spcPct val="125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US" sz="2400" dirty="0" smtClean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682405"/>
              </p:ext>
            </p:extLst>
          </p:nvPr>
        </p:nvGraphicFramePr>
        <p:xfrm>
          <a:off x="2189222" y="2810434"/>
          <a:ext cx="7171332" cy="2218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Visio" r:id="rId3" imgW="6929231" imgH="2141127" progId="Visio.Drawing.11">
                  <p:embed/>
                </p:oleObj>
              </mc:Choice>
              <mc:Fallback>
                <p:oleObj name="Visio" r:id="rId3" imgW="6929231" imgH="214112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9222" y="2810434"/>
                        <a:ext cx="7171332" cy="22187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34176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305232"/>
          </a:xfrm>
        </p:spPr>
        <p:txBody>
          <a:bodyPr anchor="t"/>
          <a:lstStyle/>
          <a:p>
            <a:r>
              <a:rPr lang="en-US" sz="3600" dirty="0"/>
              <a:t>Use Case </a:t>
            </a:r>
            <a:r>
              <a:rPr lang="en-US" sz="3600" dirty="0" smtClean="0"/>
              <a:t>V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UE location info. sharing between PLMNs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49737" y="1389530"/>
            <a:ext cx="11370197" cy="5011270"/>
          </a:xfrm>
        </p:spPr>
        <p:txBody>
          <a:bodyPr/>
          <a:lstStyle/>
          <a:p>
            <a:pPr marL="0" indent="0" hangingPunct="0">
              <a:buNone/>
            </a:pPr>
            <a:r>
              <a:rPr lang="en-US" sz="2400" dirty="0" smtClean="0"/>
              <a:t>UE </a:t>
            </a:r>
            <a:r>
              <a:rPr lang="en-US" sz="2400" dirty="0"/>
              <a:t>registers </a:t>
            </a:r>
            <a:r>
              <a:rPr lang="en-US" sz="2400" dirty="0" smtClean="0"/>
              <a:t>PLMN1 </a:t>
            </a:r>
            <a:r>
              <a:rPr lang="en-US" sz="2400" dirty="0"/>
              <a:t>and </a:t>
            </a:r>
            <a:r>
              <a:rPr lang="en-US" sz="2400" dirty="0" smtClean="0"/>
              <a:t>PLMN2 </a:t>
            </a:r>
            <a:r>
              <a:rPr lang="en-US" sz="2400" dirty="0"/>
              <a:t>over different 3GPP access networks, the location </a:t>
            </a:r>
            <a:r>
              <a:rPr lang="en-US" sz="2400" dirty="0" smtClean="0"/>
              <a:t>information obtained </a:t>
            </a:r>
            <a:r>
              <a:rPr lang="en-US" sz="2400" dirty="0"/>
              <a:t>via positioning procedure </a:t>
            </a:r>
            <a:r>
              <a:rPr lang="en-US" sz="2400" dirty="0" smtClean="0"/>
              <a:t>is </a:t>
            </a:r>
            <a:r>
              <a:rPr lang="en-US" sz="2400" dirty="0"/>
              <a:t>stored in PLMN1 and PLMN2 </a:t>
            </a:r>
            <a:r>
              <a:rPr lang="en-US" sz="2400" dirty="0" smtClean="0"/>
              <a:t>separately.</a:t>
            </a:r>
            <a:endParaRPr lang="en-GB" sz="2400" dirty="0" smtClean="0"/>
          </a:p>
          <a:p>
            <a:pPr marL="0" indent="0" hangingPunct="0">
              <a:buNone/>
            </a:pPr>
            <a:endParaRPr lang="en-GB" sz="2400" dirty="0"/>
          </a:p>
          <a:p>
            <a:pPr marL="0" indent="0" hangingPunct="0">
              <a:buNone/>
            </a:pPr>
            <a:endParaRPr lang="en-GB" sz="2400" dirty="0" smtClean="0"/>
          </a:p>
          <a:p>
            <a:pPr marL="0" indent="0" hangingPunct="0">
              <a:buNone/>
            </a:pPr>
            <a:endParaRPr lang="en-GB" sz="2400" dirty="0"/>
          </a:p>
          <a:p>
            <a:pPr marL="0" indent="0" hangingPunct="0">
              <a:buNone/>
            </a:pPr>
            <a:endParaRPr lang="en-GB" sz="2400" dirty="0" smtClean="0"/>
          </a:p>
          <a:p>
            <a:pPr marL="0" indent="0" hangingPunct="0">
              <a:buNone/>
            </a:pPr>
            <a:endParaRPr lang="en-GB" sz="2400" dirty="0" smtClean="0"/>
          </a:p>
          <a:p>
            <a:pPr marL="0" indent="0" hangingPunct="0">
              <a:buNone/>
            </a:pPr>
            <a:endParaRPr lang="en-GB" sz="2400" dirty="0"/>
          </a:p>
          <a:p>
            <a:pPr marL="0" indent="0" algn="just">
              <a:buNone/>
            </a:pPr>
            <a:endParaRPr lang="en-US" sz="2400" dirty="0" smtClean="0"/>
          </a:p>
          <a:p>
            <a:pPr marL="0" indent="0" algn="just">
              <a:buNone/>
            </a:pPr>
            <a:r>
              <a:rPr lang="en-US" sz="2400" dirty="0" smtClean="0"/>
              <a:t>With the help of LCS over dual accesses, the </a:t>
            </a:r>
            <a:r>
              <a:rPr lang="en-US" sz="2400" dirty="0"/>
              <a:t>network resource </a:t>
            </a:r>
            <a:r>
              <a:rPr lang="en-US" sz="2400" dirty="0" smtClean="0"/>
              <a:t>utilization, UE power consumption, positioning </a:t>
            </a:r>
            <a:r>
              <a:rPr lang="en-US" sz="2400" dirty="0"/>
              <a:t>latency </a:t>
            </a:r>
            <a:r>
              <a:rPr lang="en-US" sz="2400" dirty="0" smtClean="0"/>
              <a:t>can be optimized.</a:t>
            </a:r>
            <a:endParaRPr lang="en-US" sz="2400" dirty="0"/>
          </a:p>
          <a:p>
            <a:pPr marL="0" indent="0" algn="just">
              <a:buNone/>
            </a:pPr>
            <a:endParaRPr lang="en-US" sz="2400" dirty="0"/>
          </a:p>
          <a:p>
            <a:pPr marL="0" indent="0" algn="just">
              <a:buNone/>
            </a:pPr>
            <a:endParaRPr lang="en-US" sz="2400" dirty="0" smtClean="0"/>
          </a:p>
          <a:p>
            <a:pPr marL="0" indent="0" algn="just">
              <a:buNone/>
            </a:pPr>
            <a:endParaRPr lang="en-US" sz="2400" dirty="0"/>
          </a:p>
          <a:p>
            <a:pPr marL="0" indent="0" algn="just">
              <a:buNone/>
            </a:pPr>
            <a:endParaRPr lang="en-US" sz="2400" dirty="0" smtClean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610" y="2405331"/>
            <a:ext cx="6131860" cy="307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标注 10"/>
          <p:cNvSpPr/>
          <p:nvPr/>
        </p:nvSpPr>
        <p:spPr bwMode="auto">
          <a:xfrm>
            <a:off x="7742904" y="2493819"/>
            <a:ext cx="3510116" cy="2382982"/>
          </a:xfrm>
          <a:prstGeom prst="wedgeRoundRectCallout">
            <a:avLst>
              <a:gd name="adj1" fmla="val -63670"/>
              <a:gd name="adj2" fmla="val 6166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With location information exposure between </a:t>
            </a:r>
            <a:r>
              <a:rPr lang="en-US" sz="2000" dirty="0">
                <a:solidFill>
                  <a:schemeClr val="tx1"/>
                </a:solidFill>
              </a:rPr>
              <a:t>PLMN1 and PLMN2, </a:t>
            </a:r>
            <a:r>
              <a:rPr lang="en-US" sz="2000" dirty="0" smtClean="0">
                <a:solidFill>
                  <a:schemeClr val="tx1"/>
                </a:solidFill>
              </a:rPr>
              <a:t> PLMN2 can avoid UE positioning at 10:05, and </a:t>
            </a:r>
            <a:r>
              <a:rPr lang="en-US" sz="2000" dirty="0">
                <a:solidFill>
                  <a:schemeClr val="tx1"/>
                </a:solidFill>
              </a:rPr>
              <a:t>reuse the existing UE location stored in </a:t>
            </a:r>
            <a:r>
              <a:rPr lang="en-US" sz="2000" dirty="0" smtClean="0">
                <a:solidFill>
                  <a:schemeClr val="tx1"/>
                </a:solidFill>
              </a:rPr>
              <a:t>PLMN1 at 10:00am.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80382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1802</TotalTime>
  <Words>906</Words>
  <Application>Microsoft Office PowerPoint</Application>
  <PresentationFormat>自定义</PresentationFormat>
  <Paragraphs>91</Paragraphs>
  <Slides>12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33</vt:lpstr>
      <vt:lpstr>Visio</vt:lpstr>
      <vt:lpstr>Discussion on Positioning Services for UEs connecting via dual 3GPP access</vt:lpstr>
      <vt:lpstr>Motivation(1/2)</vt:lpstr>
      <vt:lpstr>Motivation(2/2)</vt:lpstr>
      <vt:lpstr>Use Cases</vt:lpstr>
      <vt:lpstr>Use Case I  High accuracy positioning in Warehouse</vt:lpstr>
      <vt:lpstr>Use Case II   Access Selection for cruise-ships at near sea</vt:lpstr>
      <vt:lpstr>Use Case III  High accuracy positioning in the automated factory </vt:lpstr>
      <vt:lpstr>Use Case IV  Access selection to send positioning message</vt:lpstr>
      <vt:lpstr>Use Case V  UE location info. sharing between PLMNs</vt:lpstr>
      <vt:lpstr>Proposals</vt:lpstr>
      <vt:lpstr>Proposal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xiaonan11</dc:creator>
  <cp:lastModifiedBy>Wan, Qing</cp:lastModifiedBy>
  <cp:revision>487</cp:revision>
  <dcterms:created xsi:type="dcterms:W3CDTF">2021-10-27T15:05:00Z</dcterms:created>
  <dcterms:modified xsi:type="dcterms:W3CDTF">2022-11-04T15:47:38Z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8C3CFFF34D804AD99703E3E0C17E7E3A</vt:lpwstr>
  </property>
  <property fmtid="{D5CDD505-2E9C-101B-9397-08002B2CF9AE}" pid="3" name="KSOProductBuildVer">
    <vt:lpwstr>2052-11.8.2.10912</vt:lpwstr>
  </property>
</Properties>
</file>