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1" r:id="rId3"/>
    <p:sldId id="264" r:id="rId4"/>
    <p:sldId id="266" r:id="rId5"/>
    <p:sldId id="267" r:id="rId6"/>
    <p:sldId id="268" r:id="rId7"/>
    <p:sldId id="257" r:id="rId8"/>
    <p:sldId id="260" r:id="rId9"/>
    <p:sldId id="258" r:id="rId10"/>
    <p:sldId id="259" r:id="rId11"/>
    <p:sldId id="262" r:id="rId12"/>
    <p:sldId id="26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61" autoAdjust="0"/>
    <p:restoredTop sz="90812" autoAdjust="0"/>
  </p:normalViewPr>
  <p:slideViewPr>
    <p:cSldViewPr snapToGrid="0">
      <p:cViewPr varScale="1">
        <p:scale>
          <a:sx n="100" d="100"/>
          <a:sy n="100" d="100"/>
        </p:scale>
        <p:origin x="69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D9012E-F27C-46AE-847E-EF4757B37D3A}" type="datetimeFigureOut">
              <a:rPr lang="en-US" smtClean="0"/>
              <a:t>11/4/2022</a:t>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BC2703-7809-484F-BA4F-3852E90F3403}" type="slidenum">
              <a:rPr lang="en-US" smtClean="0"/>
              <a:t>‹#›</a:t>
            </a:fld>
            <a:endParaRPr lang="en-US"/>
          </a:p>
        </p:txBody>
      </p:sp>
    </p:spTree>
    <p:extLst>
      <p:ext uri="{BB962C8B-B14F-4D97-AF65-F5344CB8AC3E}">
        <p14:creationId xmlns:p14="http://schemas.microsoft.com/office/powerpoint/2010/main" val="806310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sz="1200" kern="1200" dirty="0">
                <a:solidFill>
                  <a:schemeClr val="tx1"/>
                </a:solidFill>
                <a:effectLst/>
                <a:latin typeface="+mn-lt"/>
                <a:ea typeface="+mn-ea"/>
                <a:cs typeface="+mn-cs"/>
              </a:rPr>
              <a:t>TS 22.261 clause 6.40</a:t>
            </a:r>
          </a:p>
          <a:p>
            <a:r>
              <a:rPr lang="en-GB" sz="1200" kern="1200" dirty="0">
                <a:solidFill>
                  <a:schemeClr val="tx1"/>
                </a:solidFill>
                <a:effectLst/>
                <a:latin typeface="+mn-lt"/>
                <a:ea typeface="+mn-ea"/>
                <a:cs typeface="+mn-cs"/>
              </a:rPr>
              <a:t>Based on operator policy, the 5G system shall be able to provide an indication about a planned change of bitrate, latency, or reliability for a QoS flow to an authorized 3rd party so that the 3</a:t>
            </a:r>
            <a:r>
              <a:rPr lang="en-GB" sz="1200" kern="1200" baseline="30000" dirty="0">
                <a:solidFill>
                  <a:schemeClr val="tx1"/>
                </a:solidFill>
                <a:effectLst/>
                <a:latin typeface="+mn-lt"/>
                <a:ea typeface="+mn-ea"/>
                <a:cs typeface="+mn-cs"/>
              </a:rPr>
              <a:t>rd</a:t>
            </a:r>
            <a:r>
              <a:rPr lang="en-GB" sz="1200" kern="1200" dirty="0">
                <a:solidFill>
                  <a:schemeClr val="tx1"/>
                </a:solidFill>
                <a:effectLst/>
                <a:latin typeface="+mn-lt"/>
                <a:ea typeface="+mn-ea"/>
                <a:cs typeface="+mn-cs"/>
              </a:rPr>
              <a:t> party AI/ML application is able to adjust the application layer behaviour if time allows. The indication shall provide the anticipated time and location of the change, as well as the target QoS parameters.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Based on operator policy, 5G system shall be able to provide </a:t>
            </a:r>
            <a:r>
              <a:rPr lang="en-GB" sz="1200" kern="1200" dirty="0">
                <a:solidFill>
                  <a:schemeClr val="tx1"/>
                </a:solidFill>
                <a:effectLst/>
                <a:latin typeface="+mn-lt"/>
                <a:ea typeface="+mn-ea"/>
                <a:cs typeface="+mn-cs"/>
              </a:rPr>
              <a:t>means to predict and expose predicted </a:t>
            </a:r>
            <a:r>
              <a:rPr lang="en-US" sz="1200" kern="1200" dirty="0">
                <a:solidFill>
                  <a:schemeClr val="tx1"/>
                </a:solidFill>
                <a:effectLst/>
                <a:latin typeface="+mn-lt"/>
                <a:ea typeface="+mn-ea"/>
                <a:cs typeface="+mn-cs"/>
              </a:rPr>
              <a:t>network condition changes (i.e. bitrate, latency, reliability) per UE, to an </a:t>
            </a:r>
            <a:r>
              <a:rPr lang="en-GB" sz="1200" kern="1200" dirty="0">
                <a:solidFill>
                  <a:schemeClr val="tx1"/>
                </a:solidFill>
                <a:effectLst/>
                <a:latin typeface="+mn-lt"/>
                <a:ea typeface="+mn-ea"/>
                <a:cs typeface="+mn-cs"/>
              </a:rPr>
              <a:t>authorized third party</a:t>
            </a:r>
            <a:r>
              <a:rPr lang="en-US"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Subject to user consent, operator policy and regulatory constraints, the 5G system shall be able to support a mechanism to expose monitoring and status information of an AI-ML session to a 3</a:t>
            </a:r>
            <a:r>
              <a:rPr lang="en-GB" sz="1200" kern="1200" baseline="30000" dirty="0">
                <a:solidFill>
                  <a:schemeClr val="tx1"/>
                </a:solidFill>
                <a:effectLst/>
                <a:latin typeface="+mn-lt"/>
                <a:ea typeface="+mn-ea"/>
                <a:cs typeface="+mn-cs"/>
              </a:rPr>
              <a:t>rd</a:t>
            </a:r>
            <a:r>
              <a:rPr lang="en-GB" sz="1200" kern="1200" dirty="0">
                <a:solidFill>
                  <a:schemeClr val="tx1"/>
                </a:solidFill>
                <a:effectLst/>
                <a:latin typeface="+mn-lt"/>
                <a:ea typeface="+mn-ea"/>
                <a:cs typeface="+mn-cs"/>
              </a:rPr>
              <a:t> party AI/ML application.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5G system shall be able to provide event alerting to an authorized 3rd party, together with a predicted time of the event (e.g., alerting about traffic congestion or UE moving into/out of a different geographical area). </a:t>
            </a:r>
            <a:endParaRPr lang="en-US" sz="1200" kern="1200" dirty="0">
              <a:solidFill>
                <a:schemeClr val="tx1"/>
              </a:solidFill>
              <a:effectLst/>
              <a:latin typeface="+mn-lt"/>
              <a:ea typeface="+mn-ea"/>
              <a:cs typeface="+mn-cs"/>
            </a:endParaRPr>
          </a:p>
          <a:p>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2</a:t>
            </a:fld>
            <a:endParaRPr lang="en-US"/>
          </a:p>
        </p:txBody>
      </p:sp>
    </p:spTree>
    <p:extLst>
      <p:ext uri="{BB962C8B-B14F-4D97-AF65-F5344CB8AC3E}">
        <p14:creationId xmlns:p14="http://schemas.microsoft.com/office/powerpoint/2010/main" val="1882920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6</a:t>
            </a:fld>
            <a:endParaRPr lang="en-US"/>
          </a:p>
        </p:txBody>
      </p:sp>
    </p:spTree>
    <p:extLst>
      <p:ext uri="{BB962C8B-B14F-4D97-AF65-F5344CB8AC3E}">
        <p14:creationId xmlns:p14="http://schemas.microsoft.com/office/powerpoint/2010/main" val="1106035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39BC2703-7809-484F-BA4F-3852E90F3403}" type="slidenum">
              <a:rPr lang="en-US" smtClean="0"/>
              <a:t>8</a:t>
            </a:fld>
            <a:endParaRPr lang="en-US"/>
          </a:p>
        </p:txBody>
      </p:sp>
    </p:spTree>
    <p:extLst>
      <p:ext uri="{BB962C8B-B14F-4D97-AF65-F5344CB8AC3E}">
        <p14:creationId xmlns:p14="http://schemas.microsoft.com/office/powerpoint/2010/main" val="659630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HD M</a:t>
            </a:r>
            <a:r>
              <a:rPr lang="en-US" altLang="zh-CN" dirty="0"/>
              <a:t>ap data is much more precise than a navigation map</a:t>
            </a:r>
            <a:endParaRPr lang="en-US" dirty="0"/>
          </a:p>
          <a:p>
            <a:endParaRPr lang="en-US" dirty="0"/>
          </a:p>
          <a:p>
            <a:r>
              <a:rPr lang="en-US" dirty="0"/>
              <a:t>The size of the Vector HD Map provided by the </a:t>
            </a:r>
            <a:r>
              <a:rPr lang="en-US" dirty="0" err="1"/>
              <a:t>Argoverse</a:t>
            </a:r>
            <a:r>
              <a:rPr lang="en-US" dirty="0"/>
              <a:t> dataset is on the order of 100 megabytes, covering an area of ​​about 5 or 12 square kilometers;</a:t>
            </a:r>
          </a:p>
        </p:txBody>
      </p:sp>
      <p:sp>
        <p:nvSpPr>
          <p:cNvPr id="4" name="灯片编号占位符 3"/>
          <p:cNvSpPr>
            <a:spLocks noGrp="1"/>
          </p:cNvSpPr>
          <p:nvPr>
            <p:ph type="sldNum" sz="quarter" idx="5"/>
          </p:nvPr>
        </p:nvSpPr>
        <p:spPr/>
        <p:txBody>
          <a:bodyPr/>
          <a:lstStyle/>
          <a:p>
            <a:fld id="{39BC2703-7809-484F-BA4F-3852E90F3403}" type="slidenum">
              <a:rPr lang="en-US" smtClean="0"/>
              <a:t>9</a:t>
            </a:fld>
            <a:endParaRPr lang="en-US"/>
          </a:p>
        </p:txBody>
      </p:sp>
    </p:spTree>
    <p:extLst>
      <p:ext uri="{BB962C8B-B14F-4D97-AF65-F5344CB8AC3E}">
        <p14:creationId xmlns:p14="http://schemas.microsoft.com/office/powerpoint/2010/main" val="27090386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Estimation of Possible Latency via AF: UE ID retrieval + latency from NEF to central server, latency from central server to UPF, latency from UPF to UE. </a:t>
            </a:r>
          </a:p>
          <a:p>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10</a:t>
            </a:fld>
            <a:endParaRPr lang="en-US"/>
          </a:p>
        </p:txBody>
      </p:sp>
    </p:spTree>
    <p:extLst>
      <p:ext uri="{BB962C8B-B14F-4D97-AF65-F5344CB8AC3E}">
        <p14:creationId xmlns:p14="http://schemas.microsoft.com/office/powerpoint/2010/main" val="2680364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FontTx/>
              <a:buNone/>
            </a:pPr>
            <a:endParaRPr lang="en-US" dirty="0"/>
          </a:p>
        </p:txBody>
      </p:sp>
      <p:sp>
        <p:nvSpPr>
          <p:cNvPr id="4" name="灯片编号占位符 3"/>
          <p:cNvSpPr>
            <a:spLocks noGrp="1"/>
          </p:cNvSpPr>
          <p:nvPr>
            <p:ph type="sldNum" sz="quarter" idx="5"/>
          </p:nvPr>
        </p:nvSpPr>
        <p:spPr/>
        <p:txBody>
          <a:bodyPr/>
          <a:lstStyle/>
          <a:p>
            <a:fld id="{39BC2703-7809-484F-BA4F-3852E90F3403}" type="slidenum">
              <a:rPr lang="en-US" smtClean="0"/>
              <a:t>11</a:t>
            </a:fld>
            <a:endParaRPr lang="en-US"/>
          </a:p>
        </p:txBody>
      </p:sp>
    </p:spTree>
    <p:extLst>
      <p:ext uri="{BB962C8B-B14F-4D97-AF65-F5344CB8AC3E}">
        <p14:creationId xmlns:p14="http://schemas.microsoft.com/office/powerpoint/2010/main" val="3677213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31F7D52-3570-4FEB-BBB3-B0F3CB4C4518}"/>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7664403B-A6A4-42D2-93F9-E16F8411E1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CCCF972E-0CB2-46B1-AE87-F5CC46E3C504}"/>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D816220D-8229-4572-AF23-A1976981813B}"/>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3B0CCD5-3926-4FA4-8B25-51B5C6FEFB53}"/>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980489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FC958E-87F5-4F4A-9738-3F71535262C3}"/>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1CEAA8D4-09B3-47E2-AE91-E1F7C779355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668EA50C-509C-4FDD-B00E-62CBBCC0C921}"/>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7D2E407F-EF22-4160-9D32-66812314E075}"/>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A1FA05B1-C3B1-47AE-9CBD-90B7D4256922}"/>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1284837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4680C5E-EF27-4FD4-AAD3-E168766211F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5336E3F1-DEE8-4200-8361-F4DF1693C98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8FFBF213-4B31-40B6-9548-8773AF6847B8}"/>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1D8CD309-9D5A-451A-978D-9E05608F52D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FDF576B-0DF8-449D-A1CA-09ADEF1D3AA0}"/>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858275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26F439-E132-4615-A536-C8203204CDD9}"/>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EE67A518-7E3A-4554-ADD3-BD2A5C15AF7E}"/>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950F5377-F66B-48F3-8C3E-4EB3978E2AAB}"/>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522A1086-9697-40F3-B77E-DF28CAD65837}"/>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D0939E49-9C21-4494-971C-F09E4F8936DF}"/>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199045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AD4C3B-248B-47C8-A8FC-20E4D9FCB25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16E6B34F-49A8-4DD4-8440-24D6B5E58B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937C885-6E77-4BE3-9897-6248F68DB541}"/>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6C11D291-23AB-46E0-BEE4-2378DF2D677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6441E3CC-EA63-4199-842B-EA30042DBBE2}"/>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025544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005782-810C-49ED-A958-34A5B099AFFD}"/>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54FF1F04-5EB0-4C4B-A4CD-7A9318A4A1D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610A9C51-878E-4B6F-BCFB-E16CB047843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78C70A9D-59BB-4DC1-BA8C-D917D32898D4}"/>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6" name="页脚占位符 5">
            <a:extLst>
              <a:ext uri="{FF2B5EF4-FFF2-40B4-BE49-F238E27FC236}">
                <a16:creationId xmlns:a16="http://schemas.microsoft.com/office/drawing/2014/main" id="{0BDAF546-FA8D-4ED9-9509-700060379F98}"/>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A90D6DB2-417A-44B0-9F95-82058A7B5096}"/>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460275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EBDA60-1726-4732-BD65-9E50178EB624}"/>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7821012C-5B84-464C-BE2C-039517591A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94FA7A-3BAC-4D96-8251-DDFAF2F8816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E5CA4190-9612-4B85-A4BE-E332E07082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D27A071-CA0C-4275-BE49-EED13064B5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B75F287B-B0D4-4E0F-AB97-8F8F62B441AE}"/>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8" name="页脚占位符 7">
            <a:extLst>
              <a:ext uri="{FF2B5EF4-FFF2-40B4-BE49-F238E27FC236}">
                <a16:creationId xmlns:a16="http://schemas.microsoft.com/office/drawing/2014/main" id="{A50D5DA5-F833-4022-9D4D-DD3611C3692F}"/>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2879ADAB-D248-4296-8820-D8965D14FE66}"/>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105995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A8DCE1-9EAA-46B7-B398-520334A3794C}"/>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66F3D5AE-19C1-4A48-830E-99FB1ADE34DB}"/>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4" name="页脚占位符 3">
            <a:extLst>
              <a:ext uri="{FF2B5EF4-FFF2-40B4-BE49-F238E27FC236}">
                <a16:creationId xmlns:a16="http://schemas.microsoft.com/office/drawing/2014/main" id="{AD44916E-7CC0-41E5-BE7F-15D587F9701B}"/>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A62626DF-7841-493B-AE8C-58951EC88CFF}"/>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3993665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584D58-2C79-4CF2-A775-75FD554B22AB}"/>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3" name="页脚占位符 2">
            <a:extLst>
              <a:ext uri="{FF2B5EF4-FFF2-40B4-BE49-F238E27FC236}">
                <a16:creationId xmlns:a16="http://schemas.microsoft.com/office/drawing/2014/main" id="{8A8615C4-2CFF-4DCA-9639-162999000A93}"/>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2CA024C2-6193-4B3D-B784-C646C5EE7321}"/>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1517900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6628A1-7A6B-4B27-B0F7-51D3A76FD0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4026CE3F-270E-4A4F-B946-0987ED8647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1B0EAD0E-8AB7-4BF0-B3FC-4CD9323A58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5BF7315-7FD4-4AC5-BB5A-E1F3E3A26834}"/>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6" name="页脚占位符 5">
            <a:extLst>
              <a:ext uri="{FF2B5EF4-FFF2-40B4-BE49-F238E27FC236}">
                <a16:creationId xmlns:a16="http://schemas.microsoft.com/office/drawing/2014/main" id="{84AE9503-4641-4D80-8989-322F3CA87642}"/>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484323C0-A46B-4253-ADA7-0673854B5CDB}"/>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2085333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4ECEFD-5B4D-4933-9076-BC04893DBF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F6A0C0F8-AF52-46E8-9D83-6D4F900C1B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ECA204C6-AB27-4DB6-9CB8-A8B5FD3D5F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053DB78-18F0-48E2-B053-61C2809AB890}"/>
              </a:ext>
            </a:extLst>
          </p:cNvPr>
          <p:cNvSpPr>
            <a:spLocks noGrp="1"/>
          </p:cNvSpPr>
          <p:nvPr>
            <p:ph type="dt" sz="half" idx="10"/>
          </p:nvPr>
        </p:nvSpPr>
        <p:spPr/>
        <p:txBody>
          <a:bodyPr/>
          <a:lstStyle/>
          <a:p>
            <a:fld id="{1DC25316-61A3-44E0-9878-909AE0026256}" type="datetimeFigureOut">
              <a:rPr lang="en-US" smtClean="0"/>
              <a:t>11/4/2022</a:t>
            </a:fld>
            <a:endParaRPr lang="en-US"/>
          </a:p>
        </p:txBody>
      </p:sp>
      <p:sp>
        <p:nvSpPr>
          <p:cNvPr id="6" name="页脚占位符 5">
            <a:extLst>
              <a:ext uri="{FF2B5EF4-FFF2-40B4-BE49-F238E27FC236}">
                <a16:creationId xmlns:a16="http://schemas.microsoft.com/office/drawing/2014/main" id="{41259FA9-8ED6-4591-BAD6-99FBB805DDE0}"/>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B985ADDE-A619-464A-B1E9-085F84118D5A}"/>
              </a:ext>
            </a:extLst>
          </p:cNvPr>
          <p:cNvSpPr>
            <a:spLocks noGrp="1"/>
          </p:cNvSpPr>
          <p:nvPr>
            <p:ph type="sldNum" sz="quarter" idx="12"/>
          </p:nvPr>
        </p:nvSpPr>
        <p:spPr/>
        <p:txBody>
          <a:bodyPr/>
          <a:lstStyle/>
          <a:p>
            <a:fld id="{2996188E-C03A-419D-BA24-B20098BE9B23}" type="slidenum">
              <a:rPr lang="en-US" smtClean="0"/>
              <a:t>‹#›</a:t>
            </a:fld>
            <a:endParaRPr lang="en-US"/>
          </a:p>
        </p:txBody>
      </p:sp>
    </p:spTree>
    <p:extLst>
      <p:ext uri="{BB962C8B-B14F-4D97-AF65-F5344CB8AC3E}">
        <p14:creationId xmlns:p14="http://schemas.microsoft.com/office/powerpoint/2010/main" val="4270757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A832501-F7E4-4499-8C1A-181B81C94F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F1FE56D5-C577-42AF-83F3-E1ECBB3460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37A16024-6497-4787-9767-E63AF09C9D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C25316-61A3-44E0-9878-909AE0026256}" type="datetimeFigureOut">
              <a:rPr lang="en-US" smtClean="0"/>
              <a:t>11/4/2022</a:t>
            </a:fld>
            <a:endParaRPr lang="en-US"/>
          </a:p>
        </p:txBody>
      </p:sp>
      <p:sp>
        <p:nvSpPr>
          <p:cNvPr id="5" name="页脚占位符 4">
            <a:extLst>
              <a:ext uri="{FF2B5EF4-FFF2-40B4-BE49-F238E27FC236}">
                <a16:creationId xmlns:a16="http://schemas.microsoft.com/office/drawing/2014/main" id="{E3E63088-6D58-4FCB-8899-7179D81EAC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AF466E40-FF22-40D2-A0CD-B881286F7A6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96188E-C03A-419D-BA24-B20098BE9B23}" type="slidenum">
              <a:rPr lang="en-US" smtClean="0"/>
              <a:t>‹#›</a:t>
            </a:fld>
            <a:endParaRPr lang="en-US"/>
          </a:p>
        </p:txBody>
      </p:sp>
    </p:spTree>
    <p:extLst>
      <p:ext uri="{BB962C8B-B14F-4D97-AF65-F5344CB8AC3E}">
        <p14:creationId xmlns:p14="http://schemas.microsoft.com/office/powerpoint/2010/main" val="2051837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argoverse.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argoverse.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6BB583-48D4-4663-9CE5-F13E511CA187}"/>
              </a:ext>
            </a:extLst>
          </p:cNvPr>
          <p:cNvSpPr>
            <a:spLocks noGrp="1"/>
          </p:cNvSpPr>
          <p:nvPr>
            <p:ph type="ctrTitle"/>
          </p:nvPr>
        </p:nvSpPr>
        <p:spPr/>
        <p:txBody>
          <a:bodyPr>
            <a:normAutofit fontScale="90000"/>
          </a:bodyPr>
          <a:lstStyle/>
          <a:p>
            <a:r>
              <a:rPr lang="en-US" dirty="0"/>
              <a:t>Discussion for Information Exposure to Application in UE</a:t>
            </a:r>
          </a:p>
        </p:txBody>
      </p:sp>
      <p:sp>
        <p:nvSpPr>
          <p:cNvPr id="3" name="副标题 2">
            <a:extLst>
              <a:ext uri="{FF2B5EF4-FFF2-40B4-BE49-F238E27FC236}">
                <a16:creationId xmlns:a16="http://schemas.microsoft.com/office/drawing/2014/main" id="{7BBB50AE-1A8D-4724-A474-FC7089FDABC2}"/>
              </a:ext>
            </a:extLst>
          </p:cNvPr>
          <p:cNvSpPr>
            <a:spLocks noGrp="1"/>
          </p:cNvSpPr>
          <p:nvPr>
            <p:ph type="subTitle" idx="1"/>
          </p:nvPr>
        </p:nvSpPr>
        <p:spPr>
          <a:xfrm>
            <a:off x="1446882" y="4042407"/>
            <a:ext cx="9144000" cy="1655762"/>
          </a:xfrm>
        </p:spPr>
        <p:txBody>
          <a:bodyPr/>
          <a:lstStyle/>
          <a:p>
            <a:r>
              <a:rPr lang="en-US" dirty="0"/>
              <a:t>OPPO,</a:t>
            </a:r>
            <a:r>
              <a:rPr lang="zh-CN" altLang="en-US" dirty="0"/>
              <a:t> </a:t>
            </a:r>
            <a:r>
              <a:rPr lang="en-US" altLang="zh-CN" dirty="0"/>
              <a:t>Xiaomi,</a:t>
            </a:r>
            <a:r>
              <a:rPr lang="zh-CN" altLang="en-US" dirty="0"/>
              <a:t> </a:t>
            </a:r>
            <a:r>
              <a:rPr lang="en-US" altLang="zh-CN" dirty="0"/>
              <a:t>Tencent, Toyota, vivo</a:t>
            </a:r>
            <a:endParaRPr lang="en-US" dirty="0"/>
          </a:p>
        </p:txBody>
      </p:sp>
      <p:sp>
        <p:nvSpPr>
          <p:cNvPr id="4" name="矩形 3">
            <a:extLst>
              <a:ext uri="{FF2B5EF4-FFF2-40B4-BE49-F238E27FC236}">
                <a16:creationId xmlns:a16="http://schemas.microsoft.com/office/drawing/2014/main" id="{DF6E8AD0-DB4B-4A04-8E77-8F33C9B9034E}"/>
              </a:ext>
            </a:extLst>
          </p:cNvPr>
          <p:cNvSpPr/>
          <p:nvPr/>
        </p:nvSpPr>
        <p:spPr>
          <a:xfrm>
            <a:off x="600075" y="205198"/>
            <a:ext cx="10477500" cy="523220"/>
          </a:xfrm>
          <a:prstGeom prst="rect">
            <a:avLst/>
          </a:prstGeom>
        </p:spPr>
        <p:txBody>
          <a:bodyPr wrap="square">
            <a:spAutoFit/>
          </a:bodyPr>
          <a:lstStyle/>
          <a:p>
            <a:pPr>
              <a:spcAft>
                <a:spcPts val="0"/>
              </a:spcAft>
            </a:pPr>
            <a:r>
              <a:rPr lang="en-GB" altLang="zh-CN" sz="1400" b="1" dirty="0">
                <a:latin typeface="Arial" panose="020B0604020202020204" pitchFamily="34" charset="0"/>
                <a:ea typeface="MS Mincho" panose="02020609040205080304" pitchFamily="49" charset="-128"/>
                <a:cs typeface="Times New Roman" panose="02020603050405020304" pitchFamily="18" charset="0"/>
              </a:rPr>
              <a:t>3GPP TSG-SA1 Meeting #100</a:t>
            </a:r>
            <a:r>
              <a:rPr lang="en-GB" altLang="zh-CN" sz="1400" b="1" i="1" dirty="0">
                <a:latin typeface="Arial" panose="020B0604020202020204" pitchFamily="34" charset="0"/>
                <a:ea typeface="MS Mincho" panose="02020609040205080304" pitchFamily="49" charset="-128"/>
                <a:cs typeface="Times New Roman" panose="02020603050405020304" pitchFamily="18" charset="0"/>
              </a:rPr>
              <a:t>							</a:t>
            </a:r>
            <a:r>
              <a:rPr lang="en-GB" altLang="zh-CN" sz="1400" b="1" i="1">
                <a:latin typeface="Arial" panose="020B0604020202020204" pitchFamily="34" charset="0"/>
                <a:ea typeface="MS Mincho" panose="02020609040205080304" pitchFamily="49" charset="-128"/>
                <a:cs typeface="Times New Roman" panose="02020603050405020304" pitchFamily="18" charset="0"/>
              </a:rPr>
              <a:t>	S1-223181</a:t>
            </a:r>
            <a:endParaRPr lang="zh-CN" altLang="zh-CN" sz="1400" dirty="0">
              <a:latin typeface="Arial" panose="020B0604020202020204" pitchFamily="34" charset="0"/>
              <a:ea typeface="MS Mincho" panose="02020609040205080304" pitchFamily="49" charset="-128"/>
              <a:cs typeface="Times New Roman" panose="02020603050405020304" pitchFamily="18" charset="0"/>
            </a:endParaRPr>
          </a:p>
          <a:p>
            <a:pPr>
              <a:spcAft>
                <a:spcPts val="900"/>
              </a:spcAft>
            </a:pPr>
            <a:r>
              <a:rPr lang="en-GB" altLang="zh-CN" sz="1400" b="1" dirty="0">
                <a:latin typeface="Arial" panose="020B0604020202020204" pitchFamily="34" charset="0"/>
                <a:ea typeface="MS Mincho" panose="02020609040205080304" pitchFamily="49" charset="-128"/>
              </a:rPr>
              <a:t>Toulouse, France, 14 – 18 November 2022	 </a:t>
            </a:r>
            <a:r>
              <a:rPr lang="en-US" altLang="zh-CN" sz="1400" b="1" dirty="0">
                <a:latin typeface="Arial" panose="020B0604020202020204" pitchFamily="34" charset="0"/>
                <a:ea typeface="MS Mincho" panose="02020609040205080304" pitchFamily="49" charset="-128"/>
              </a:rPr>
              <a:t>       </a:t>
            </a:r>
            <a:endParaRPr lang="zh-CN" altLang="zh-CN" sz="1400" dirty="0">
              <a:ea typeface="MS Mincho" panose="02020609040205080304" pitchFamily="49" charset="-128"/>
            </a:endParaRPr>
          </a:p>
        </p:txBody>
      </p:sp>
    </p:spTree>
    <p:extLst>
      <p:ext uri="{BB962C8B-B14F-4D97-AF65-F5344CB8AC3E}">
        <p14:creationId xmlns:p14="http://schemas.microsoft.com/office/powerpoint/2010/main" val="2397026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AF69D-A425-4DB9-8FEE-976D8E57A83A}"/>
              </a:ext>
            </a:extLst>
          </p:cNvPr>
          <p:cNvSpPr>
            <a:spLocks noGrp="1"/>
          </p:cNvSpPr>
          <p:nvPr>
            <p:ph type="title"/>
          </p:nvPr>
        </p:nvSpPr>
        <p:spPr>
          <a:xfrm>
            <a:off x="554246" y="365126"/>
            <a:ext cx="11471177" cy="596899"/>
          </a:xfrm>
        </p:spPr>
        <p:txBody>
          <a:bodyPr>
            <a:normAutofit fontScale="90000"/>
          </a:bodyPr>
          <a:lstStyle/>
          <a:p>
            <a:r>
              <a:rPr lang="en-US" sz="3600" b="1" dirty="0"/>
              <a:t>AMMT Use</a:t>
            </a:r>
            <a:r>
              <a:rPr lang="zh-CN" altLang="en-US" sz="3600" b="1" dirty="0"/>
              <a:t> </a:t>
            </a:r>
            <a:r>
              <a:rPr lang="en-US" altLang="zh-CN" sz="3600" b="1" dirty="0"/>
              <a:t>case:</a:t>
            </a:r>
            <a:r>
              <a:rPr lang="zh-CN" altLang="en-US" sz="3600" b="1" dirty="0"/>
              <a:t> </a:t>
            </a:r>
            <a:r>
              <a:rPr lang="en-US" altLang="zh-CN" sz="3600" b="1" dirty="0"/>
              <a:t>Planed QoS</a:t>
            </a:r>
            <a:r>
              <a:rPr lang="zh-CN" altLang="en-US" sz="3600" b="1" dirty="0"/>
              <a:t> </a:t>
            </a:r>
            <a:r>
              <a:rPr lang="en-US" altLang="zh-CN" sz="3600" b="1" dirty="0"/>
              <a:t>change</a:t>
            </a:r>
            <a:r>
              <a:rPr lang="zh-CN" altLang="en-US" sz="3600" b="1" dirty="0"/>
              <a:t> </a:t>
            </a:r>
            <a:r>
              <a:rPr lang="en-US" altLang="zh-CN" sz="3600" b="1" dirty="0"/>
              <a:t>for</a:t>
            </a:r>
            <a:r>
              <a:rPr lang="zh-CN" altLang="en-US" sz="3600" b="1" dirty="0"/>
              <a:t> </a:t>
            </a:r>
            <a:r>
              <a:rPr lang="en-US" altLang="zh-CN" sz="3600" b="1" dirty="0"/>
              <a:t>inference adjustment for image recognition</a:t>
            </a:r>
            <a:endParaRPr lang="en-US" sz="3600" b="1" dirty="0"/>
          </a:p>
        </p:txBody>
      </p:sp>
      <p:sp>
        <p:nvSpPr>
          <p:cNvPr id="3" name="内容占位符 2">
            <a:extLst>
              <a:ext uri="{FF2B5EF4-FFF2-40B4-BE49-F238E27FC236}">
                <a16:creationId xmlns:a16="http://schemas.microsoft.com/office/drawing/2014/main" id="{0DDDB044-DD09-458F-895F-31A7948CE643}"/>
              </a:ext>
            </a:extLst>
          </p:cNvPr>
          <p:cNvSpPr>
            <a:spLocks noGrp="1"/>
          </p:cNvSpPr>
          <p:nvPr>
            <p:ph idx="1"/>
          </p:nvPr>
        </p:nvSpPr>
        <p:spPr>
          <a:xfrm>
            <a:off x="360412" y="4940309"/>
            <a:ext cx="11471176" cy="1968389"/>
          </a:xfrm>
        </p:spPr>
        <p:txBody>
          <a:bodyPr>
            <a:normAutofit/>
          </a:bodyPr>
          <a:lstStyle/>
          <a:p>
            <a:r>
              <a:rPr lang="en-US" sz="1800" dirty="0"/>
              <a:t>The QoS (e.g. GBR) will be changed when the RAN node cannot fulfill it. Exposure such planed QoS change needs a very short time (e.g. ~1s) due to the resource will be rescheduled very soon.</a:t>
            </a:r>
          </a:p>
          <a:p>
            <a:r>
              <a:rPr lang="en-US" sz="1800" dirty="0"/>
              <a:t>The AI inference is performed with a periodic UL data uploading and DL data receiving (normally UL data size is larger) </a:t>
            </a:r>
          </a:p>
          <a:p>
            <a:pPr marL="0" indent="0">
              <a:buNone/>
            </a:pPr>
            <a:r>
              <a:rPr lang="en-US" sz="1800" dirty="0">
                <a:solidFill>
                  <a:schemeClr val="accent1"/>
                </a:solidFill>
              </a:rPr>
              <a:t>R</a:t>
            </a:r>
            <a:r>
              <a:rPr lang="en-US" altLang="zh-CN" sz="1800" dirty="0">
                <a:solidFill>
                  <a:schemeClr val="accent1"/>
                </a:solidFill>
              </a:rPr>
              <a:t>equirement: </a:t>
            </a:r>
            <a:r>
              <a:rPr lang="en-US" sz="1800" dirty="0">
                <a:solidFill>
                  <a:schemeClr val="accent1"/>
                </a:solidFill>
              </a:rPr>
              <a:t>When planed QoS change happens, UE needs to get it for adjustment of splitting point. A direct exposure helps UE to get a fast notification, adjust the AI operation in time and also reduce the network’s load (maintain the QoS shortly)</a:t>
            </a:r>
          </a:p>
        </p:txBody>
      </p:sp>
      <p:graphicFrame>
        <p:nvGraphicFramePr>
          <p:cNvPr id="11" name="表格 10">
            <a:extLst>
              <a:ext uri="{FF2B5EF4-FFF2-40B4-BE49-F238E27FC236}">
                <a16:creationId xmlns:a16="http://schemas.microsoft.com/office/drawing/2014/main" id="{C22701A4-1AA4-4E44-A17D-26E8110C3116}"/>
              </a:ext>
            </a:extLst>
          </p:cNvPr>
          <p:cNvGraphicFramePr>
            <a:graphicFrameLocks noGrp="1"/>
          </p:cNvGraphicFramePr>
          <p:nvPr>
            <p:extLst/>
          </p:nvPr>
        </p:nvGraphicFramePr>
        <p:xfrm>
          <a:off x="7697266" y="1067089"/>
          <a:ext cx="3967920" cy="3262682"/>
        </p:xfrm>
        <a:graphic>
          <a:graphicData uri="http://schemas.openxmlformats.org/drawingml/2006/table">
            <a:tbl>
              <a:tblPr/>
              <a:tblGrid>
                <a:gridCol w="1614693">
                  <a:extLst>
                    <a:ext uri="{9D8B030D-6E8A-4147-A177-3AD203B41FA5}">
                      <a16:colId xmlns:a16="http://schemas.microsoft.com/office/drawing/2014/main" val="2851741747"/>
                    </a:ext>
                  </a:extLst>
                </a:gridCol>
                <a:gridCol w="1101662">
                  <a:extLst>
                    <a:ext uri="{9D8B030D-6E8A-4147-A177-3AD203B41FA5}">
                      <a16:colId xmlns:a16="http://schemas.microsoft.com/office/drawing/2014/main" val="2679997606"/>
                    </a:ext>
                  </a:extLst>
                </a:gridCol>
                <a:gridCol w="1251565">
                  <a:extLst>
                    <a:ext uri="{9D8B030D-6E8A-4147-A177-3AD203B41FA5}">
                      <a16:colId xmlns:a16="http://schemas.microsoft.com/office/drawing/2014/main" val="4067380646"/>
                    </a:ext>
                  </a:extLst>
                </a:gridCol>
              </a:tblGrid>
              <a:tr h="511914">
                <a:tc>
                  <a:txBody>
                    <a:bodyPr/>
                    <a:lstStyle/>
                    <a:p>
                      <a:pPr algn="ctr" hangingPunct="0">
                        <a:lnSpc>
                          <a:spcPts val="1200"/>
                        </a:lnSpc>
                        <a:spcAft>
                          <a:spcPts val="600"/>
                        </a:spcAft>
                      </a:pPr>
                      <a:r>
                        <a:rPr lang="en-GB" sz="1100" b="1" dirty="0">
                          <a:solidFill>
                            <a:srgbClr val="C00000"/>
                          </a:solidFill>
                          <a:effectLst/>
                          <a:latin typeface="Arial" panose="020B0604020202020204" pitchFamily="34" charset="0"/>
                          <a:ea typeface="Times New Roman" panose="02020603050405020304" pitchFamily="18" charset="0"/>
                        </a:rPr>
                        <a:t>Split point</a:t>
                      </a:r>
                      <a:endParaRPr lang="en-US" sz="1100" dirty="0">
                        <a:solidFill>
                          <a:srgbClr val="C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lnSpc>
                          <a:spcPts val="1200"/>
                        </a:lnSpc>
                        <a:spcAft>
                          <a:spcPts val="600"/>
                        </a:spcAft>
                      </a:pPr>
                      <a:r>
                        <a:rPr lang="en-GB" sz="1100" b="1">
                          <a:effectLst/>
                          <a:latin typeface="Arial" panose="020B0604020202020204" pitchFamily="34" charset="0"/>
                          <a:ea typeface="Times New Roman" panose="02020603050405020304" pitchFamily="18" charset="0"/>
                        </a:rPr>
                        <a:t>Approximate output data size (MByte)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hangingPunct="0">
                        <a:lnSpc>
                          <a:spcPts val="1200"/>
                        </a:lnSpc>
                        <a:spcAft>
                          <a:spcPts val="600"/>
                        </a:spcAft>
                      </a:pPr>
                      <a:r>
                        <a:rPr lang="en-GB" sz="1100" b="1">
                          <a:effectLst/>
                          <a:latin typeface="Arial" panose="020B0604020202020204" pitchFamily="34" charset="0"/>
                          <a:ea typeface="Times New Roman" panose="02020603050405020304" pitchFamily="18" charset="0"/>
                        </a:rPr>
                        <a:t>Required user experienced UL data rate (Mbit/s)</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331254304"/>
                  </a:ext>
                </a:extLst>
              </a:tr>
              <a:tr h="423305">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Candidate split point 0</a:t>
                      </a:r>
                      <a:endParaRPr lang="en-US" sz="11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a:effectLst/>
                          <a:latin typeface="Arial" panose="020B0604020202020204" pitchFamily="34" charset="0"/>
                          <a:ea typeface="Times New Roman" panose="02020603050405020304" pitchFamily="18" charset="0"/>
                        </a:rPr>
                        <a:t>(Cloud-based inference)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宋体" panose="02010600030101010101" pitchFamily="2" charset="-122"/>
                        </a:rPr>
                        <a:t>145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383811"/>
                  </a:ext>
                </a:extLst>
              </a:tr>
              <a:tr h="336876">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Candidate split point 1</a:t>
                      </a:r>
                      <a:endParaRPr lang="en-US" sz="1100" dirty="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dirty="0">
                          <a:effectLst/>
                          <a:latin typeface="Arial" panose="020B0604020202020204" pitchFamily="34" charset="0"/>
                          <a:ea typeface="Times New Roman" panose="02020603050405020304" pitchFamily="18" charset="0"/>
                        </a:rPr>
                        <a:t>(after pool1 layer)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720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4236181"/>
                  </a:ext>
                </a:extLst>
              </a:tr>
              <a:tr h="374873">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Candidate split point 2</a:t>
                      </a:r>
                      <a:endParaRPr lang="en-US" sz="11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a:effectLst/>
                          <a:latin typeface="Arial" panose="020B0604020202020204" pitchFamily="34" charset="0"/>
                          <a:ea typeface="Times New Roman" panose="02020603050405020304" pitchFamily="18" charset="0"/>
                        </a:rPr>
                        <a:t>(after pool2 layer)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360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4805919"/>
                  </a:ext>
                </a:extLst>
              </a:tr>
              <a:tr h="374873">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Candidate split point 3</a:t>
                      </a:r>
                      <a:endParaRPr lang="en-US" sz="1100" dirty="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dirty="0">
                          <a:effectLst/>
                          <a:latin typeface="Arial" panose="020B0604020202020204" pitchFamily="34" charset="0"/>
                          <a:ea typeface="Times New Roman" panose="02020603050405020304" pitchFamily="18" charset="0"/>
                        </a:rPr>
                        <a:t>(after pool3 layer)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0.8</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192</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97336005"/>
                  </a:ext>
                </a:extLst>
              </a:tr>
              <a:tr h="374873">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Candidate split point 4</a:t>
                      </a:r>
                      <a:endParaRPr lang="en-US" sz="11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a:effectLst/>
                          <a:latin typeface="Arial" panose="020B0604020202020204" pitchFamily="34" charset="0"/>
                          <a:ea typeface="Times New Roman" panose="02020603050405020304" pitchFamily="18" charset="0"/>
                        </a:rPr>
                        <a:t>(after pool4 layer)</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120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9801893"/>
                  </a:ext>
                </a:extLst>
              </a:tr>
              <a:tr h="374873">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Candidate split point 5</a:t>
                      </a:r>
                      <a:endParaRPr lang="en-US" sz="1100" dirty="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dirty="0">
                          <a:effectLst/>
                          <a:latin typeface="Arial" panose="020B0604020202020204" pitchFamily="34" charset="0"/>
                          <a:ea typeface="Times New Roman" panose="02020603050405020304" pitchFamily="18" charset="0"/>
                        </a:rPr>
                        <a:t>(after pool5 layer)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0.1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24</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08373816"/>
                  </a:ext>
                </a:extLst>
              </a:tr>
              <a:tr h="423305">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Candidate split point 6</a:t>
                      </a:r>
                      <a:endParaRPr lang="en-US" sz="1100">
                        <a:effectLst/>
                        <a:latin typeface="Times New Roman" panose="02020603050405020304" pitchFamily="18" charset="0"/>
                        <a:ea typeface="Times New Roman" panose="02020603050405020304" pitchFamily="18" charset="0"/>
                      </a:endParaRPr>
                    </a:p>
                    <a:p>
                      <a:pPr algn="ctr" hangingPunct="0">
                        <a:lnSpc>
                          <a:spcPts val="1200"/>
                        </a:lnSpc>
                        <a:spcAft>
                          <a:spcPts val="600"/>
                        </a:spcAft>
                      </a:pPr>
                      <a:r>
                        <a:rPr lang="en-GB" sz="1100">
                          <a:effectLst/>
                          <a:latin typeface="Arial" panose="020B0604020202020204" pitchFamily="34" charset="0"/>
                          <a:ea typeface="Times New Roman" panose="02020603050405020304" pitchFamily="18" charset="0"/>
                        </a:rPr>
                        <a:t>(Device-based inference)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ts val="1200"/>
                        </a:lnSpc>
                        <a:spcAft>
                          <a:spcPts val="0"/>
                        </a:spcAft>
                      </a:pPr>
                      <a:r>
                        <a:rPr lang="en-GB" sz="1100">
                          <a:effectLst/>
                          <a:latin typeface="Arial" panose="020B0604020202020204" pitchFamily="34" charset="0"/>
                          <a:ea typeface="Times New Roman" panose="02020603050405020304" pitchFamily="18" charset="0"/>
                        </a:rPr>
                        <a:t>N/A</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lnSpc>
                          <a:spcPts val="1200"/>
                        </a:lnSpc>
                        <a:spcAft>
                          <a:spcPts val="0"/>
                        </a:spcAft>
                      </a:pPr>
                      <a:r>
                        <a:rPr lang="en-GB" sz="1100" dirty="0">
                          <a:effectLst/>
                          <a:latin typeface="Arial" panose="020B0604020202020204" pitchFamily="34" charset="0"/>
                          <a:ea typeface="Times New Roman" panose="02020603050405020304" pitchFamily="18" charset="0"/>
                        </a:rPr>
                        <a:t>N/A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109052820"/>
                  </a:ext>
                </a:extLst>
              </a:tr>
            </a:tbl>
          </a:graphicData>
        </a:graphic>
      </p:graphicFrame>
      <p:pic>
        <p:nvPicPr>
          <p:cNvPr id="7" name="图片 6">
            <a:extLst>
              <a:ext uri="{FF2B5EF4-FFF2-40B4-BE49-F238E27FC236}">
                <a16:creationId xmlns:a16="http://schemas.microsoft.com/office/drawing/2014/main" id="{BAF4F12B-8B81-4950-8F5D-8060FFE7EC54}"/>
              </a:ext>
            </a:extLst>
          </p:cNvPr>
          <p:cNvPicPr>
            <a:picLocks noChangeAspect="1"/>
          </p:cNvPicPr>
          <p:nvPr/>
        </p:nvPicPr>
        <p:blipFill>
          <a:blip r:embed="rId3"/>
          <a:stretch>
            <a:fillRect/>
          </a:stretch>
        </p:blipFill>
        <p:spPr>
          <a:xfrm>
            <a:off x="526814" y="2299391"/>
            <a:ext cx="6777304" cy="1571245"/>
          </a:xfrm>
          <a:prstGeom prst="rect">
            <a:avLst/>
          </a:prstGeom>
        </p:spPr>
      </p:pic>
      <p:sp>
        <p:nvSpPr>
          <p:cNvPr id="13" name="文本框 12">
            <a:extLst>
              <a:ext uri="{FF2B5EF4-FFF2-40B4-BE49-F238E27FC236}">
                <a16:creationId xmlns:a16="http://schemas.microsoft.com/office/drawing/2014/main" id="{CAB08DBE-C50B-496F-AA3F-D1A3F9651829}"/>
              </a:ext>
            </a:extLst>
          </p:cNvPr>
          <p:cNvSpPr txBox="1"/>
          <p:nvPr/>
        </p:nvSpPr>
        <p:spPr>
          <a:xfrm>
            <a:off x="8332354" y="4284504"/>
            <a:ext cx="2913555" cy="523220"/>
          </a:xfrm>
          <a:prstGeom prst="rect">
            <a:avLst/>
          </a:prstGeom>
          <a:noFill/>
        </p:spPr>
        <p:txBody>
          <a:bodyPr wrap="none" rtlCol="0">
            <a:spAutoFit/>
          </a:bodyPr>
          <a:lstStyle/>
          <a:p>
            <a:pPr algn="ctr"/>
            <a:r>
              <a:rPr lang="en-US" sz="1400" b="1" dirty="0"/>
              <a:t>Data transmission for Splitting point </a:t>
            </a:r>
          </a:p>
          <a:p>
            <a:pPr algn="ctr"/>
            <a:r>
              <a:rPr lang="en-US" sz="1400" b="1" dirty="0">
                <a:solidFill>
                  <a:schemeClr val="accent1"/>
                </a:solidFill>
              </a:rPr>
              <a:t>(Reference: TR22.874)</a:t>
            </a:r>
          </a:p>
        </p:txBody>
      </p:sp>
    </p:spTree>
    <p:extLst>
      <p:ext uri="{BB962C8B-B14F-4D97-AF65-F5344CB8AC3E}">
        <p14:creationId xmlns:p14="http://schemas.microsoft.com/office/powerpoint/2010/main" val="437767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708158-78BE-4438-A0F2-8A559C2CF782}"/>
              </a:ext>
            </a:extLst>
          </p:cNvPr>
          <p:cNvSpPr>
            <a:spLocks noGrp="1"/>
          </p:cNvSpPr>
          <p:nvPr>
            <p:ph type="title"/>
          </p:nvPr>
        </p:nvSpPr>
        <p:spPr>
          <a:xfrm>
            <a:off x="838200" y="210889"/>
            <a:ext cx="10515600" cy="1325563"/>
          </a:xfrm>
        </p:spPr>
        <p:txBody>
          <a:bodyPr/>
          <a:lstStyle/>
          <a:p>
            <a:r>
              <a:rPr lang="en-US" b="1" dirty="0"/>
              <a:t>Proposal</a:t>
            </a:r>
          </a:p>
        </p:txBody>
      </p:sp>
      <p:sp>
        <p:nvSpPr>
          <p:cNvPr id="3" name="内容占位符 2">
            <a:extLst>
              <a:ext uri="{FF2B5EF4-FFF2-40B4-BE49-F238E27FC236}">
                <a16:creationId xmlns:a16="http://schemas.microsoft.com/office/drawing/2014/main" id="{D660DE34-7F8F-4197-BEE2-DC10B44F9BA1}"/>
              </a:ext>
            </a:extLst>
          </p:cNvPr>
          <p:cNvSpPr>
            <a:spLocks noGrp="1"/>
          </p:cNvSpPr>
          <p:nvPr>
            <p:ph idx="1"/>
          </p:nvPr>
        </p:nvSpPr>
        <p:spPr>
          <a:xfrm>
            <a:off x="838200" y="1825625"/>
            <a:ext cx="10952480" cy="4351338"/>
          </a:xfrm>
        </p:spPr>
        <p:txBody>
          <a:bodyPr>
            <a:normAutofit/>
          </a:bodyPr>
          <a:lstStyle/>
          <a:p>
            <a:r>
              <a:rPr lang="en-US" dirty="0"/>
              <a:t>A R19 </a:t>
            </a:r>
            <a:r>
              <a:rPr lang="en-US" dirty="0" err="1"/>
              <a:t>miniWID</a:t>
            </a:r>
            <a:r>
              <a:rPr lang="en-US" dirty="0"/>
              <a:t> and draft CR with the following objectives:</a:t>
            </a:r>
          </a:p>
          <a:p>
            <a:pPr marL="265113" indent="0">
              <a:buNone/>
            </a:pPr>
            <a:r>
              <a:rPr lang="en-US" sz="2400" dirty="0"/>
              <a:t>This work item proposes requirement to let 5G network expose information directly to the 3rd party application running </a:t>
            </a:r>
            <a:r>
              <a:rPr lang="en-US" altLang="zh-CN" sz="2400" dirty="0"/>
              <a:t>on</a:t>
            </a:r>
            <a:r>
              <a:rPr lang="en-US" sz="2400" dirty="0"/>
              <a:t> UE, including:</a:t>
            </a:r>
          </a:p>
          <a:p>
            <a:pPr marL="628650" indent="-363538">
              <a:buNone/>
            </a:pPr>
            <a:r>
              <a:rPr lang="en-US" sz="2400" dirty="0"/>
              <a:t>-    Define the specific information (e.g. QoS prediction) which is allowed to be exposed to the application running on UE</a:t>
            </a:r>
          </a:p>
          <a:p>
            <a:pPr marL="628650" indent="-363538">
              <a:buNone/>
            </a:pPr>
            <a:r>
              <a:rPr lang="en-US" sz="2400" dirty="0"/>
              <a:t>-    Authorize/deauthorize the 5G network to expose information directly to an  application running on UE;</a:t>
            </a:r>
          </a:p>
          <a:p>
            <a:pPr marL="628650" indent="-363538">
              <a:buNone/>
            </a:pPr>
            <a:r>
              <a:rPr lang="en-US" sz="2400" dirty="0"/>
              <a:t>-    Authorize/deauthorize which 3rd party application running on UE to acquire the 5GC information;</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091605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8E0CED-456F-4DA8-83FE-578E03DF138F}"/>
              </a:ext>
            </a:extLst>
          </p:cNvPr>
          <p:cNvSpPr>
            <a:spLocks noGrp="1"/>
          </p:cNvSpPr>
          <p:nvPr>
            <p:ph type="title"/>
          </p:nvPr>
        </p:nvSpPr>
        <p:spPr/>
        <p:txBody>
          <a:bodyPr>
            <a:normAutofit/>
          </a:bodyPr>
          <a:lstStyle/>
          <a:p>
            <a:r>
              <a:rPr lang="en-US" sz="3800" b="1" dirty="0"/>
              <a:t>Reference</a:t>
            </a:r>
            <a:br>
              <a:rPr lang="en-US" sz="3800" b="1" dirty="0"/>
            </a:br>
            <a:endParaRPr lang="en-US" sz="3800" b="1" dirty="0"/>
          </a:p>
        </p:txBody>
      </p:sp>
      <p:sp>
        <p:nvSpPr>
          <p:cNvPr id="3" name="内容占位符 2">
            <a:extLst>
              <a:ext uri="{FF2B5EF4-FFF2-40B4-BE49-F238E27FC236}">
                <a16:creationId xmlns:a16="http://schemas.microsoft.com/office/drawing/2014/main" id="{954D7857-A837-4C7B-B91C-314842CBC9A5}"/>
              </a:ext>
            </a:extLst>
          </p:cNvPr>
          <p:cNvSpPr>
            <a:spLocks noGrp="1"/>
          </p:cNvSpPr>
          <p:nvPr>
            <p:ph idx="1"/>
          </p:nvPr>
        </p:nvSpPr>
        <p:spPr/>
        <p:txBody>
          <a:bodyPr>
            <a:normAutofit/>
          </a:bodyPr>
          <a:lstStyle/>
          <a:p>
            <a:r>
              <a:rPr lang="en-US" sz="2600" dirty="0"/>
              <a:t>5GAA technical report </a:t>
            </a:r>
            <a:r>
              <a:rPr lang="en-GB" sz="2600" dirty="0"/>
              <a:t>“Predictive QoS and V2X Service Adaptation”</a:t>
            </a:r>
          </a:p>
          <a:p>
            <a:r>
              <a:rPr lang="en-US" sz="2600" dirty="0"/>
              <a:t>5GAA Technical Report A-200055, ‘5GS Enhancements for Providing Predictive QoS’ in C-V2X </a:t>
            </a:r>
          </a:p>
          <a:p>
            <a:r>
              <a:rPr lang="en-US" sz="2600" dirty="0"/>
              <a:t>AECC WP “ Operational Behavior of a High Definition Map Application “</a:t>
            </a:r>
          </a:p>
          <a:p>
            <a:r>
              <a:rPr lang="en-GB" sz="2600" dirty="0">
                <a:hlinkClick r:id="rId2"/>
              </a:rPr>
              <a:t>https://www.argoverse.org/</a:t>
            </a:r>
            <a:endParaRPr lang="en-GB" sz="2600" dirty="0"/>
          </a:p>
          <a:p>
            <a:r>
              <a:rPr lang="en-US" sz="2600" dirty="0"/>
              <a:t>5GAA </a:t>
            </a:r>
            <a:r>
              <a:rPr lang="en-GB" sz="2600" dirty="0"/>
              <a:t>LS on QoS Sustainability analytics and V2X service adaptations</a:t>
            </a:r>
            <a:endParaRPr lang="en-US" sz="2600" dirty="0"/>
          </a:p>
          <a:p>
            <a:r>
              <a:rPr lang="en-US" sz="2600" dirty="0"/>
              <a:t>3GPP TR22.874 Study on AIML Model Transfer</a:t>
            </a:r>
          </a:p>
          <a:p>
            <a:pPr marL="0" indent="0">
              <a:buNone/>
            </a:pPr>
            <a:endParaRPr lang="en-US" sz="2600" dirty="0"/>
          </a:p>
          <a:p>
            <a:endParaRPr lang="en-US" sz="2600" dirty="0"/>
          </a:p>
        </p:txBody>
      </p:sp>
    </p:spTree>
    <p:extLst>
      <p:ext uri="{BB962C8B-B14F-4D97-AF65-F5344CB8AC3E}">
        <p14:creationId xmlns:p14="http://schemas.microsoft.com/office/powerpoint/2010/main" val="608654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7EBA53-354C-43B0-BA2C-4AF2595F59C4}"/>
              </a:ext>
            </a:extLst>
          </p:cNvPr>
          <p:cNvSpPr>
            <a:spLocks noGrp="1"/>
          </p:cNvSpPr>
          <p:nvPr>
            <p:ph type="title"/>
          </p:nvPr>
        </p:nvSpPr>
        <p:spPr/>
        <p:txBody>
          <a:bodyPr>
            <a:normAutofit/>
          </a:bodyPr>
          <a:lstStyle/>
          <a:p>
            <a:r>
              <a:rPr lang="en-US" dirty="0"/>
              <a:t>5GAA </a:t>
            </a:r>
            <a:r>
              <a:rPr lang="en-US" dirty="0" err="1"/>
              <a:t>LSin</a:t>
            </a:r>
            <a:r>
              <a:rPr lang="en-US" dirty="0"/>
              <a:t> (</a:t>
            </a:r>
            <a:r>
              <a:rPr lang="en-GB" dirty="0"/>
              <a:t>LS on QoS Sustainability analytics and V2X service adaptations</a:t>
            </a:r>
            <a:r>
              <a:rPr lang="en-US" dirty="0"/>
              <a:t>)</a:t>
            </a:r>
          </a:p>
        </p:txBody>
      </p:sp>
      <p:sp>
        <p:nvSpPr>
          <p:cNvPr id="3" name="内容占位符 2">
            <a:extLst>
              <a:ext uri="{FF2B5EF4-FFF2-40B4-BE49-F238E27FC236}">
                <a16:creationId xmlns:a16="http://schemas.microsoft.com/office/drawing/2014/main" id="{A80F0E7D-59D6-42EA-AA08-C50A64B48DB8}"/>
              </a:ext>
            </a:extLst>
          </p:cNvPr>
          <p:cNvSpPr>
            <a:spLocks noGrp="1"/>
          </p:cNvSpPr>
          <p:nvPr>
            <p:ph idx="1"/>
          </p:nvPr>
        </p:nvSpPr>
        <p:spPr>
          <a:xfrm>
            <a:off x="838200" y="1860464"/>
            <a:ext cx="10515600" cy="3533338"/>
          </a:xfrm>
        </p:spPr>
        <p:txBody>
          <a:bodyPr>
            <a:normAutofit/>
          </a:bodyPr>
          <a:lstStyle/>
          <a:p>
            <a:pPr lvl="1"/>
            <a:r>
              <a:rPr lang="en-US" sz="2000" dirty="0"/>
              <a:t>Q.1.3: In the context of Requirement 6 “</a:t>
            </a:r>
            <a:r>
              <a:rPr lang="en-US" sz="2000" i="1" dirty="0"/>
              <a:t>Investigate harmonization of QoS change notifications for V2X application (e.g., QoS change notification sent to the UE)</a:t>
            </a:r>
            <a:r>
              <a:rPr lang="en-US" sz="2000" dirty="0"/>
              <a:t>” and 3GPP study item [3], KI#2, some of the proposed solutions include the possibility to share QoS Sustainability with the UE directly:</a:t>
            </a:r>
          </a:p>
          <a:p>
            <a:pPr lvl="2"/>
            <a:r>
              <a:rPr lang="en-US" dirty="0"/>
              <a:t>Q.1.3.1: Will [3], KI#2 will conclude and select solution in the scope of Release 18?</a:t>
            </a:r>
          </a:p>
          <a:p>
            <a:pPr lvl="2"/>
            <a:r>
              <a:rPr lang="en-US" dirty="0"/>
              <a:t>Q.1.3.2: Does 3GPP envision that for the above KI#2 3GPP can select a solution that can deliver QoS Sustainability to the UE via NAS or other control plane protocol?</a:t>
            </a:r>
          </a:p>
          <a:p>
            <a:pPr lvl="2"/>
            <a:r>
              <a:rPr lang="en-US" dirty="0"/>
              <a:t>Q.1.3.3: Does 3GPP envision that above solution may be used also for non-AIML specific applications, and specifically support also V2X use cases?  </a:t>
            </a:r>
          </a:p>
          <a:p>
            <a:pPr lvl="0"/>
            <a:r>
              <a:rPr lang="en-US" sz="2000" dirty="0"/>
              <a:t>Q2: whether additional clarifications are needed by 3GPP in order to cover those requirements in Release 18 or later releases.</a:t>
            </a:r>
          </a:p>
          <a:p>
            <a:pPr marL="0" indent="0">
              <a:buNone/>
            </a:pPr>
            <a:endParaRPr lang="en-US" sz="2000" dirty="0"/>
          </a:p>
        </p:txBody>
      </p:sp>
      <p:sp>
        <p:nvSpPr>
          <p:cNvPr id="4" name="内容占位符 2">
            <a:extLst>
              <a:ext uri="{FF2B5EF4-FFF2-40B4-BE49-F238E27FC236}">
                <a16:creationId xmlns:a16="http://schemas.microsoft.com/office/drawing/2014/main" id="{31646FFB-EBEA-4A55-BCAA-187AB132CAEC}"/>
              </a:ext>
            </a:extLst>
          </p:cNvPr>
          <p:cNvSpPr txBox="1">
            <a:spLocks/>
          </p:cNvSpPr>
          <p:nvPr/>
        </p:nvSpPr>
        <p:spPr>
          <a:xfrm>
            <a:off x="689658" y="5393802"/>
            <a:ext cx="10515600" cy="3533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sz="2000" dirty="0"/>
          </a:p>
        </p:txBody>
      </p:sp>
      <p:sp>
        <p:nvSpPr>
          <p:cNvPr id="6" name="矩形 5">
            <a:extLst>
              <a:ext uri="{FF2B5EF4-FFF2-40B4-BE49-F238E27FC236}">
                <a16:creationId xmlns:a16="http://schemas.microsoft.com/office/drawing/2014/main" id="{BD0627E6-D1ED-4C62-9B9A-C2A94C27ECF7}"/>
              </a:ext>
            </a:extLst>
          </p:cNvPr>
          <p:cNvSpPr/>
          <p:nvPr/>
        </p:nvSpPr>
        <p:spPr>
          <a:xfrm>
            <a:off x="838200" y="1860464"/>
            <a:ext cx="10664142" cy="35333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195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3A8983-0266-49E2-9C23-5CE61421C6C7}"/>
              </a:ext>
            </a:extLst>
          </p:cNvPr>
          <p:cNvSpPr>
            <a:spLocks noGrp="1"/>
          </p:cNvSpPr>
          <p:nvPr>
            <p:ph type="title"/>
          </p:nvPr>
        </p:nvSpPr>
        <p:spPr>
          <a:xfrm>
            <a:off x="561561" y="336671"/>
            <a:ext cx="11068878" cy="662716"/>
          </a:xfrm>
        </p:spPr>
        <p:txBody>
          <a:bodyPr>
            <a:noAutofit/>
          </a:bodyPr>
          <a:lstStyle/>
          <a:p>
            <a:r>
              <a:rPr lang="en-US" sz="3200" b="1" dirty="0"/>
              <a:t>5GAA U</a:t>
            </a:r>
            <a:r>
              <a:rPr lang="en-US" altLang="zh-CN" sz="3200" b="1" dirty="0"/>
              <a:t>secase-1: </a:t>
            </a:r>
            <a:r>
              <a:rPr lang="en-US" sz="3200" b="1" dirty="0">
                <a:solidFill>
                  <a:srgbClr val="000000"/>
                </a:solidFill>
              </a:rPr>
              <a:t>The Infrastructure stops transmitting data and informs the Application Server and Vehicle</a:t>
            </a:r>
            <a:endParaRPr lang="en-US" sz="3200" b="1" dirty="0"/>
          </a:p>
        </p:txBody>
      </p:sp>
      <p:sp>
        <p:nvSpPr>
          <p:cNvPr id="7" name="矩形 6">
            <a:extLst>
              <a:ext uri="{FF2B5EF4-FFF2-40B4-BE49-F238E27FC236}">
                <a16:creationId xmlns:a16="http://schemas.microsoft.com/office/drawing/2014/main" id="{4A7740C1-90FC-4E94-A3B5-61E3AA4A7B2D}"/>
              </a:ext>
            </a:extLst>
          </p:cNvPr>
          <p:cNvSpPr/>
          <p:nvPr/>
        </p:nvSpPr>
        <p:spPr>
          <a:xfrm>
            <a:off x="270411" y="5611959"/>
            <a:ext cx="6671011" cy="461665"/>
          </a:xfrm>
          <a:prstGeom prst="rect">
            <a:avLst/>
          </a:prstGeom>
        </p:spPr>
        <p:txBody>
          <a:bodyPr wrap="square">
            <a:spAutoFit/>
          </a:bodyPr>
          <a:lstStyle/>
          <a:p>
            <a:r>
              <a:rPr lang="en-US" sz="1200" b="1" dirty="0">
                <a:solidFill>
                  <a:srgbClr val="000000"/>
                </a:solidFill>
                <a:latin typeface="Arial" panose="020B0604020202020204" pitchFamily="34" charset="0"/>
              </a:rPr>
              <a:t>Example Flow Chart for Infrastructure Assisted Environment Reaction, Scenario #7: The Infrastructure stops transmitting data and informs the Application Server and Vehicle</a:t>
            </a:r>
            <a:endParaRPr lang="en-US" sz="1200" dirty="0"/>
          </a:p>
        </p:txBody>
      </p:sp>
      <p:sp>
        <p:nvSpPr>
          <p:cNvPr id="8" name="矩形 7">
            <a:extLst>
              <a:ext uri="{FF2B5EF4-FFF2-40B4-BE49-F238E27FC236}">
                <a16:creationId xmlns:a16="http://schemas.microsoft.com/office/drawing/2014/main" id="{89746BAA-23FF-4189-98CD-A00161F7F452}"/>
              </a:ext>
            </a:extLst>
          </p:cNvPr>
          <p:cNvSpPr/>
          <p:nvPr/>
        </p:nvSpPr>
        <p:spPr>
          <a:xfrm>
            <a:off x="6799682" y="1944482"/>
            <a:ext cx="5349241" cy="3970318"/>
          </a:xfrm>
          <a:prstGeom prst="rect">
            <a:avLst/>
          </a:prstGeom>
        </p:spPr>
        <p:txBody>
          <a:bodyPr wrap="square">
            <a:spAutoFit/>
          </a:bodyPr>
          <a:lstStyle/>
          <a:p>
            <a:r>
              <a:rPr lang="en-US" sz="1400" dirty="0">
                <a:latin typeface="Times New Roman" panose="02020603050405020304" pitchFamily="18" charset="0"/>
                <a:cs typeface="Times New Roman" panose="02020603050405020304" pitchFamily="18" charset="0"/>
              </a:rPr>
              <a:t>1. The Infrastructure is notified about expected QoS degradation and initiates its reaction (500 </a:t>
            </a:r>
            <a:r>
              <a:rPr lang="en-US" sz="1400" dirty="0" err="1">
                <a:latin typeface="Times New Roman" panose="02020603050405020304" pitchFamily="18" charset="0"/>
                <a:cs typeface="Times New Roman" panose="02020603050405020304" pitchFamily="18" charset="0"/>
              </a:rPr>
              <a:t>ms</a:t>
            </a:r>
            <a:r>
              <a:rPr lang="en-US" sz="1400" dirty="0">
                <a:latin typeface="Times New Roman" panose="02020603050405020304" pitchFamily="18" charset="0"/>
                <a:cs typeface="Times New Roman" panose="02020603050405020304" pitchFamily="18" charset="0"/>
              </a:rPr>
              <a:t>)</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2. The Infrastructure’s sensor app intends to stop sending any data to Application Server and Vehicle, and the Infrastructure informs the Application Server and Vehicle its intention in advance </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3. The Vehicle’s AD Application changes the automated driving algorithm based on its local sensor, or stops safely, or hand over to the safety driver </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4. The Vehicle hands over feedback to the Infrastructure that it has finished reacting </a:t>
            </a:r>
          </a:p>
          <a:p>
            <a:r>
              <a:rPr lang="en-US" sz="1400" dirty="0">
                <a:latin typeface="Times New Roman" panose="02020603050405020304" pitchFamily="18" charset="0"/>
                <a:cs typeface="Times New Roman" panose="02020603050405020304" pitchFamily="18" charset="0"/>
              </a:rPr>
              <a:t>	</a:t>
            </a:r>
          </a:p>
          <a:p>
            <a:r>
              <a:rPr lang="en-US" sz="1400" dirty="0">
                <a:latin typeface="Times New Roman" panose="02020603050405020304" pitchFamily="18" charset="0"/>
                <a:cs typeface="Times New Roman" panose="02020603050405020304" pitchFamily="18" charset="0"/>
              </a:rPr>
              <a:t>5. The Infrastructure’s sensor app stops sending data to the Application Server and Vehicle </a:t>
            </a:r>
          </a:p>
          <a:p>
            <a:r>
              <a:rPr lang="en-US" sz="1400" dirty="0">
                <a:latin typeface="Times New Roman" panose="02020603050405020304" pitchFamily="18" charset="0"/>
                <a:cs typeface="Times New Roman" panose="02020603050405020304" pitchFamily="18" charset="0"/>
              </a:rPr>
              <a:t>	</a:t>
            </a:r>
          </a:p>
          <a:p>
            <a:r>
              <a:rPr lang="en-US" sz="1400" dirty="0">
                <a:solidFill>
                  <a:srgbClr val="000000"/>
                </a:solidFill>
                <a:latin typeface="Times New Roman" panose="02020603050405020304" pitchFamily="18" charset="0"/>
                <a:cs typeface="Times New Roman" panose="02020603050405020304" pitchFamily="18" charset="0"/>
              </a:rPr>
              <a:t>	</a:t>
            </a:r>
          </a:p>
        </p:txBody>
      </p:sp>
      <p:pic>
        <p:nvPicPr>
          <p:cNvPr id="10" name="图片 9">
            <a:extLst>
              <a:ext uri="{FF2B5EF4-FFF2-40B4-BE49-F238E27FC236}">
                <a16:creationId xmlns:a16="http://schemas.microsoft.com/office/drawing/2014/main" id="{4EBC56D0-D5F0-497B-BD2A-FB237D445D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67" y="1762748"/>
            <a:ext cx="6770015" cy="3388691"/>
          </a:xfrm>
          <a:prstGeom prst="rect">
            <a:avLst/>
          </a:prstGeom>
        </p:spPr>
      </p:pic>
    </p:spTree>
    <p:extLst>
      <p:ext uri="{BB962C8B-B14F-4D97-AF65-F5344CB8AC3E}">
        <p14:creationId xmlns:p14="http://schemas.microsoft.com/office/powerpoint/2010/main" val="2708982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F10D10-6F71-4D33-912B-CA3DCB9ED613}"/>
              </a:ext>
            </a:extLst>
          </p:cNvPr>
          <p:cNvSpPr>
            <a:spLocks noGrp="1"/>
          </p:cNvSpPr>
          <p:nvPr>
            <p:ph type="title"/>
          </p:nvPr>
        </p:nvSpPr>
        <p:spPr>
          <a:xfrm>
            <a:off x="590136" y="289242"/>
            <a:ext cx="11011728" cy="1325563"/>
          </a:xfrm>
        </p:spPr>
        <p:txBody>
          <a:bodyPr>
            <a:normAutofit/>
          </a:bodyPr>
          <a:lstStyle/>
          <a:p>
            <a:r>
              <a:rPr lang="en-US" sz="3200" b="1" dirty="0"/>
              <a:t>5GAA U</a:t>
            </a:r>
            <a:r>
              <a:rPr lang="en-US" altLang="zh-CN" sz="3200" b="1" dirty="0"/>
              <a:t>secase-2 The AV ignores Infrastructure’s data and drives only with its own sensor observations </a:t>
            </a:r>
            <a:endParaRPr lang="en-US" sz="3200" b="1" dirty="0"/>
          </a:p>
        </p:txBody>
      </p:sp>
      <p:pic>
        <p:nvPicPr>
          <p:cNvPr id="5" name="图片 4">
            <a:extLst>
              <a:ext uri="{FF2B5EF4-FFF2-40B4-BE49-F238E27FC236}">
                <a16:creationId xmlns:a16="http://schemas.microsoft.com/office/drawing/2014/main" id="{7B1F1FC0-7ED9-4026-B4D7-4F661E327B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557" y="1719262"/>
            <a:ext cx="6419850" cy="3448050"/>
          </a:xfrm>
          <a:prstGeom prst="rect">
            <a:avLst/>
          </a:prstGeom>
        </p:spPr>
      </p:pic>
      <p:sp>
        <p:nvSpPr>
          <p:cNvPr id="6" name="矩形 5">
            <a:extLst>
              <a:ext uri="{FF2B5EF4-FFF2-40B4-BE49-F238E27FC236}">
                <a16:creationId xmlns:a16="http://schemas.microsoft.com/office/drawing/2014/main" id="{AEDDAD1A-FDF0-4FDB-967F-DC9B1C62230C}"/>
              </a:ext>
            </a:extLst>
          </p:cNvPr>
          <p:cNvSpPr/>
          <p:nvPr/>
        </p:nvSpPr>
        <p:spPr>
          <a:xfrm>
            <a:off x="668407" y="5167312"/>
            <a:ext cx="6096000" cy="738664"/>
          </a:xfrm>
          <a:prstGeom prst="rect">
            <a:avLst/>
          </a:prstGeom>
        </p:spPr>
        <p:txBody>
          <a:bodyPr>
            <a:spAutoFit/>
          </a:bodyPr>
          <a:lstStyle/>
          <a:p>
            <a:r>
              <a:rPr lang="en-US" sz="1400" b="1" dirty="0">
                <a:solidFill>
                  <a:srgbClr val="000000"/>
                </a:solidFill>
                <a:latin typeface="Arial" panose="020B0604020202020204" pitchFamily="34" charset="0"/>
              </a:rPr>
              <a:t>Example Flow Chart for Infrastructure Assisted Environment Reaction, Scenario #2: The AV ignores Infrastructure’s data and drives only with its own sensor observations </a:t>
            </a:r>
            <a:endParaRPr lang="en-US" sz="1400" dirty="0"/>
          </a:p>
        </p:txBody>
      </p:sp>
      <p:sp>
        <p:nvSpPr>
          <p:cNvPr id="7" name="矩形 6">
            <a:extLst>
              <a:ext uri="{FF2B5EF4-FFF2-40B4-BE49-F238E27FC236}">
                <a16:creationId xmlns:a16="http://schemas.microsoft.com/office/drawing/2014/main" id="{9EAEED47-F1FB-4DC7-A129-CA31FA3EE712}"/>
              </a:ext>
            </a:extLst>
          </p:cNvPr>
          <p:cNvSpPr/>
          <p:nvPr/>
        </p:nvSpPr>
        <p:spPr>
          <a:xfrm>
            <a:off x="6934200" y="1690688"/>
            <a:ext cx="4913243" cy="3046988"/>
          </a:xfrm>
          <a:prstGeom prst="rect">
            <a:avLst/>
          </a:prstGeom>
        </p:spPr>
        <p:txBody>
          <a:bodyPr wrap="square">
            <a:spAutoFit/>
          </a:bodyPr>
          <a:lstStyle/>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1. The Vehicle’s AD Application is notified about expected QoS degradation or Coverage Loss and initiates its reaction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2. The Vehicle’s AD Application changes automated driving algorithm based on its local sensor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3. The Vehicle drives with adapted algorithm </a:t>
            </a:r>
          </a:p>
          <a:p>
            <a:r>
              <a:rPr lang="en-US" sz="1600" dirty="0">
                <a:solidFill>
                  <a:srgbClr val="000000"/>
                </a:solidFill>
                <a:latin typeface="Arial" panose="020B0604020202020204" pitchFamily="34" charset="0"/>
              </a:rPr>
              <a:t>	</a:t>
            </a:r>
          </a:p>
          <a:p>
            <a:r>
              <a:rPr lang="en-US" sz="1600" dirty="0">
                <a:solidFill>
                  <a:srgbClr val="000000"/>
                </a:solidFill>
                <a:latin typeface="Arial" panose="020B0604020202020204" pitchFamily="34" charset="0"/>
              </a:rPr>
              <a:t>4. The Vehicle informs the Application Server </a:t>
            </a:r>
            <a:r>
              <a:rPr lang="en-US" sz="1600" dirty="0"/>
              <a:t>	</a:t>
            </a:r>
          </a:p>
          <a:p>
            <a:endParaRPr lang="en-US" sz="1600" dirty="0">
              <a:solidFill>
                <a:srgbClr val="000000"/>
              </a:solidFill>
              <a:latin typeface="Arial" panose="020B0604020202020204" pitchFamily="34" charset="0"/>
            </a:endParaRPr>
          </a:p>
        </p:txBody>
      </p:sp>
    </p:spTree>
    <p:extLst>
      <p:ext uri="{BB962C8B-B14F-4D97-AF65-F5344CB8AC3E}">
        <p14:creationId xmlns:p14="http://schemas.microsoft.com/office/powerpoint/2010/main" val="1503378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708E4B-DAE6-4A2A-B0DC-31386DC944C8}"/>
              </a:ext>
            </a:extLst>
          </p:cNvPr>
          <p:cNvSpPr>
            <a:spLocks noGrp="1"/>
          </p:cNvSpPr>
          <p:nvPr>
            <p:ph type="title"/>
          </p:nvPr>
        </p:nvSpPr>
        <p:spPr>
          <a:xfrm>
            <a:off x="743198" y="254837"/>
            <a:ext cx="10515600" cy="1325563"/>
          </a:xfrm>
        </p:spPr>
        <p:txBody>
          <a:bodyPr>
            <a:normAutofit/>
          </a:bodyPr>
          <a:lstStyle/>
          <a:p>
            <a:r>
              <a:rPr lang="en-US" sz="3200" b="1" dirty="0">
                <a:solidFill>
                  <a:srgbClr val="000000"/>
                </a:solidFill>
              </a:rPr>
              <a:t>5GAA Usecase-3: The AV (RV1) stops safely and releases the automated driving system</a:t>
            </a:r>
            <a:endParaRPr lang="en-US" sz="3200" b="1" dirty="0"/>
          </a:p>
        </p:txBody>
      </p:sp>
      <p:sp>
        <p:nvSpPr>
          <p:cNvPr id="4" name="矩形 3">
            <a:extLst>
              <a:ext uri="{FF2B5EF4-FFF2-40B4-BE49-F238E27FC236}">
                <a16:creationId xmlns:a16="http://schemas.microsoft.com/office/drawing/2014/main" id="{820120F4-C799-4E20-B8FE-4D831D507A8C}"/>
              </a:ext>
            </a:extLst>
          </p:cNvPr>
          <p:cNvSpPr/>
          <p:nvPr/>
        </p:nvSpPr>
        <p:spPr>
          <a:xfrm>
            <a:off x="278296" y="5414374"/>
            <a:ext cx="6096000" cy="738664"/>
          </a:xfrm>
          <a:prstGeom prst="rect">
            <a:avLst/>
          </a:prstGeom>
        </p:spPr>
        <p:txBody>
          <a:bodyPr>
            <a:spAutoFit/>
          </a:bodyPr>
          <a:lstStyle/>
          <a:p>
            <a:r>
              <a:rPr lang="en-US" sz="1400" b="1" dirty="0">
                <a:solidFill>
                  <a:srgbClr val="000000"/>
                </a:solidFill>
                <a:latin typeface="Arial" panose="020B0604020202020204" pitchFamily="34" charset="0"/>
              </a:rPr>
              <a:t>Example Flow Chart for Cooperative Lane Merge Reaction, Scenario #3: The AV (RV1) stops safely and releases the automated driving system </a:t>
            </a:r>
            <a:endParaRPr lang="en-US" sz="1400" dirty="0"/>
          </a:p>
        </p:txBody>
      </p:sp>
      <p:pic>
        <p:nvPicPr>
          <p:cNvPr id="6" name="图片 5">
            <a:extLst>
              <a:ext uri="{FF2B5EF4-FFF2-40B4-BE49-F238E27FC236}">
                <a16:creationId xmlns:a16="http://schemas.microsoft.com/office/drawing/2014/main" id="{DBDE55E7-1A84-4DCA-88AA-68CBECD199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96" y="1916245"/>
            <a:ext cx="5817704" cy="3498129"/>
          </a:xfrm>
          <a:prstGeom prst="rect">
            <a:avLst/>
          </a:prstGeom>
        </p:spPr>
      </p:pic>
      <p:sp>
        <p:nvSpPr>
          <p:cNvPr id="7" name="矩形 6">
            <a:extLst>
              <a:ext uri="{FF2B5EF4-FFF2-40B4-BE49-F238E27FC236}">
                <a16:creationId xmlns:a16="http://schemas.microsoft.com/office/drawing/2014/main" id="{FDD74F5C-6340-4D74-BC86-FC2B8E708CE1}"/>
              </a:ext>
            </a:extLst>
          </p:cNvPr>
          <p:cNvSpPr/>
          <p:nvPr/>
        </p:nvSpPr>
        <p:spPr>
          <a:xfrm>
            <a:off x="6258338" y="1973893"/>
            <a:ext cx="5655366" cy="3046988"/>
          </a:xfrm>
          <a:prstGeom prst="rect">
            <a:avLst/>
          </a:prstGeom>
        </p:spPr>
        <p:txBody>
          <a:bodyPr wrap="square">
            <a:spAutoFit/>
          </a:bodyPr>
          <a:lstStyle/>
          <a:p>
            <a:endParaRPr lang="en-US" sz="1600" dirty="0">
              <a:latin typeface="Arial" panose="020B0604020202020204" pitchFamily="34" charset="0"/>
            </a:endParaRPr>
          </a:p>
          <a:p>
            <a:r>
              <a:rPr lang="en-US" sz="1600" dirty="0">
                <a:solidFill>
                  <a:srgbClr val="000000"/>
                </a:solidFill>
                <a:latin typeface="Arial" panose="020B0604020202020204" pitchFamily="34" charset="0"/>
              </a:rPr>
              <a:t>1. The Vehicle’s AD app is notified about expected QoS degradation or Coverage Loss and initiates its reaction (500ms)</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2. The Vehicle stops safely (7000ms)</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3. The vehicle deactivates the automated driving system (500ms)</a:t>
            </a:r>
          </a:p>
          <a:p>
            <a:r>
              <a:rPr lang="en-US" sz="1600" dirty="0"/>
              <a:t>	</a:t>
            </a:r>
          </a:p>
          <a:p>
            <a:endParaRPr lang="en-US" sz="1600" dirty="0">
              <a:solidFill>
                <a:srgbClr val="000000"/>
              </a:solidFill>
              <a:latin typeface="Arial" panose="020B0604020202020204" pitchFamily="34" charset="0"/>
            </a:endParaRPr>
          </a:p>
          <a:p>
            <a:r>
              <a:rPr lang="en-US" sz="160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4192958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16ADA-DB91-498E-94F7-D0E71802CC8F}"/>
              </a:ext>
            </a:extLst>
          </p:cNvPr>
          <p:cNvSpPr>
            <a:spLocks noGrp="1"/>
          </p:cNvSpPr>
          <p:nvPr>
            <p:ph type="title"/>
          </p:nvPr>
        </p:nvSpPr>
        <p:spPr>
          <a:xfrm>
            <a:off x="838200" y="365125"/>
            <a:ext cx="10515600" cy="893659"/>
          </a:xfrm>
        </p:spPr>
        <p:txBody>
          <a:bodyPr/>
          <a:lstStyle/>
          <a:p>
            <a:r>
              <a:rPr lang="en-US" dirty="0"/>
              <a:t>Summary from 5GAA TR for exposure to UE</a:t>
            </a:r>
          </a:p>
        </p:txBody>
      </p:sp>
      <p:sp>
        <p:nvSpPr>
          <p:cNvPr id="4" name="矩形 3">
            <a:extLst>
              <a:ext uri="{FF2B5EF4-FFF2-40B4-BE49-F238E27FC236}">
                <a16:creationId xmlns:a16="http://schemas.microsoft.com/office/drawing/2014/main" id="{809C6F2B-15B3-40E5-BF65-B260B93F6EBA}"/>
              </a:ext>
            </a:extLst>
          </p:cNvPr>
          <p:cNvSpPr/>
          <p:nvPr/>
        </p:nvSpPr>
        <p:spPr>
          <a:xfrm>
            <a:off x="838199" y="4028383"/>
            <a:ext cx="10515600" cy="1200329"/>
          </a:xfrm>
          <a:prstGeom prst="rect">
            <a:avLst/>
          </a:prstGeom>
        </p:spPr>
        <p:txBody>
          <a:bodyPr wrap="square">
            <a:spAutoFit/>
          </a:bodyPr>
          <a:lstStyle/>
          <a:p>
            <a:pPr marL="285750" indent="-285750">
              <a:buFont typeface="Wingdings" panose="05000000000000000000" pitchFamily="2" charset="2"/>
              <a:buChar char="q"/>
            </a:pPr>
            <a:r>
              <a:rPr lang="en-US" dirty="0">
                <a:solidFill>
                  <a:srgbClr val="000000"/>
                </a:solidFill>
                <a:latin typeface="Times New Roman" panose="02020603050405020304" pitchFamily="18" charset="0"/>
              </a:rPr>
              <a:t>“deliver information on potential QoS change to the UE-side of the application are needed especially for the time horizons in the order of a few seconds and become particularly important under critical radio conditions, since the user plane may not always be available, while control plane radio resources are expected to be available in most cases even when user plane resources have been deallocated” </a:t>
            </a:r>
            <a:endParaRPr lang="en-US" dirty="0"/>
          </a:p>
        </p:txBody>
      </p:sp>
      <p:sp>
        <p:nvSpPr>
          <p:cNvPr id="5" name="矩形 4">
            <a:extLst>
              <a:ext uri="{FF2B5EF4-FFF2-40B4-BE49-F238E27FC236}">
                <a16:creationId xmlns:a16="http://schemas.microsoft.com/office/drawing/2014/main" id="{AEC73600-B6C2-4FFC-AE78-91BFA32CC50D}"/>
              </a:ext>
            </a:extLst>
          </p:cNvPr>
          <p:cNvSpPr/>
          <p:nvPr/>
        </p:nvSpPr>
        <p:spPr>
          <a:xfrm>
            <a:off x="838199" y="2043765"/>
            <a:ext cx="10515599" cy="1754326"/>
          </a:xfrm>
          <a:prstGeom prst="rect">
            <a:avLst/>
          </a:prstGeom>
        </p:spPr>
        <p:txBody>
          <a:bodyPr wrap="square">
            <a:spAutoFit/>
          </a:bodyPr>
          <a:lstStyle/>
          <a:p>
            <a:pPr marL="285750" indent="-285750">
              <a:buFont typeface="Wingdings" panose="05000000000000000000" pitchFamily="2" charset="2"/>
              <a:buChar char="q"/>
            </a:pPr>
            <a:r>
              <a:rPr lang="en-US" b="1" dirty="0"/>
              <a:t>QoS prediction time horizon</a:t>
            </a:r>
            <a:r>
              <a:rPr lang="en-US" b="1" dirty="0">
                <a:solidFill>
                  <a:srgbClr val="000000"/>
                </a:solidFill>
                <a:latin typeface="Times New Roman" panose="02020603050405020304" pitchFamily="18" charset="0"/>
              </a:rPr>
              <a:t> </a:t>
            </a:r>
            <a:r>
              <a:rPr lang="en-US" dirty="0">
                <a:solidFill>
                  <a:srgbClr val="000000"/>
                </a:solidFill>
                <a:latin typeface="Times New Roman" panose="02020603050405020304" pitchFamily="18" charset="0"/>
              </a:rPr>
              <a:t>(time before the QoS change happens): in several seconds (6-18 sec);</a:t>
            </a:r>
          </a:p>
          <a:p>
            <a:endParaRPr lang="en-US" dirty="0">
              <a:solidFill>
                <a:srgbClr val="000000"/>
              </a:solidFill>
              <a:latin typeface="Times New Roman" panose="02020603050405020304" pitchFamily="18" charset="0"/>
            </a:endParaRPr>
          </a:p>
          <a:p>
            <a:pPr marL="285750" indent="-285750">
              <a:buFont typeface="Wingdings" panose="05000000000000000000" pitchFamily="2" charset="2"/>
              <a:buChar char="q"/>
            </a:pPr>
            <a:r>
              <a:rPr lang="en-US" b="1" dirty="0">
                <a:solidFill>
                  <a:srgbClr val="000000"/>
                </a:solidFill>
                <a:latin typeface="Times New Roman" panose="02020603050405020304" pitchFamily="18" charset="0"/>
              </a:rPr>
              <a:t>QoS prediction notification time </a:t>
            </a:r>
            <a:r>
              <a:rPr lang="en-US" dirty="0">
                <a:solidFill>
                  <a:srgbClr val="000000"/>
                </a:solidFill>
                <a:latin typeface="Times New Roman" panose="02020603050405020304" pitchFamily="18" charset="0"/>
              </a:rPr>
              <a:t>(from 5GS to application in UE): 0.5 sec – 2 sec </a:t>
            </a:r>
          </a:p>
          <a:p>
            <a:r>
              <a:rPr lang="en-US" dirty="0">
                <a:solidFill>
                  <a:srgbClr val="000000"/>
                </a:solidFill>
                <a:latin typeface="Times New Roman" panose="02020603050405020304" pitchFamily="18" charset="0"/>
              </a:rPr>
              <a:t>     Most of use cases clarify the notification time is 0.5sec (500ms)  </a:t>
            </a:r>
          </a:p>
          <a:p>
            <a:endParaRPr lang="en-US" dirty="0">
              <a:solidFill>
                <a:srgbClr val="000000"/>
              </a:solidFill>
              <a:latin typeface="Times New Roman" panose="02020603050405020304" pitchFamily="18" charset="0"/>
            </a:endParaRPr>
          </a:p>
          <a:p>
            <a:pPr marL="285750" indent="-285750">
              <a:buFont typeface="Wingdings" panose="05000000000000000000" pitchFamily="2" charset="2"/>
              <a:buChar char="q"/>
            </a:pPr>
            <a:r>
              <a:rPr lang="en-US" b="1" dirty="0">
                <a:solidFill>
                  <a:srgbClr val="000000"/>
                </a:solidFill>
                <a:latin typeface="Times New Roman" panose="02020603050405020304" pitchFamily="18" charset="0"/>
              </a:rPr>
              <a:t>The user plane connection may not always be available </a:t>
            </a:r>
            <a:endParaRPr lang="en-US"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2757973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FBA1338-512A-438A-BA17-5173E522D1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7987" y="2026295"/>
            <a:ext cx="5933430" cy="3613817"/>
          </a:xfrm>
          <a:prstGeom prst="rect">
            <a:avLst/>
          </a:prstGeom>
        </p:spPr>
      </p:pic>
      <p:sp>
        <p:nvSpPr>
          <p:cNvPr id="2" name="标题 1">
            <a:extLst>
              <a:ext uri="{FF2B5EF4-FFF2-40B4-BE49-F238E27FC236}">
                <a16:creationId xmlns:a16="http://schemas.microsoft.com/office/drawing/2014/main" id="{E080657C-758A-4C3D-A783-B6CD61A3A6A2}"/>
              </a:ext>
            </a:extLst>
          </p:cNvPr>
          <p:cNvSpPr>
            <a:spLocks noGrp="1"/>
          </p:cNvSpPr>
          <p:nvPr>
            <p:ph type="title"/>
          </p:nvPr>
        </p:nvSpPr>
        <p:spPr>
          <a:xfrm>
            <a:off x="838200" y="365126"/>
            <a:ext cx="10515600" cy="787814"/>
          </a:xfrm>
        </p:spPr>
        <p:txBody>
          <a:bodyPr>
            <a:normAutofit/>
          </a:bodyPr>
          <a:lstStyle/>
          <a:p>
            <a:r>
              <a:rPr lang="en-US" sz="3200" b="1" dirty="0"/>
              <a:t>AECC: AI inference with/without real time interaction</a:t>
            </a:r>
          </a:p>
        </p:txBody>
      </p:sp>
      <p:sp>
        <p:nvSpPr>
          <p:cNvPr id="3" name="内容占位符 2">
            <a:extLst>
              <a:ext uri="{FF2B5EF4-FFF2-40B4-BE49-F238E27FC236}">
                <a16:creationId xmlns:a16="http://schemas.microsoft.com/office/drawing/2014/main" id="{5FEB7265-C332-4326-998F-5F386935FD02}"/>
              </a:ext>
            </a:extLst>
          </p:cNvPr>
          <p:cNvSpPr>
            <a:spLocks noGrp="1"/>
          </p:cNvSpPr>
          <p:nvPr>
            <p:ph idx="1"/>
          </p:nvPr>
        </p:nvSpPr>
        <p:spPr>
          <a:xfrm>
            <a:off x="150583" y="1689451"/>
            <a:ext cx="6385163" cy="3976044"/>
          </a:xfrm>
        </p:spPr>
        <p:txBody>
          <a:bodyPr>
            <a:noAutofit/>
          </a:bodyPr>
          <a:lstStyle/>
          <a:p>
            <a:r>
              <a:rPr lang="en-US" sz="1800" b="1" dirty="0"/>
              <a:t>Pattern A</a:t>
            </a:r>
            <a:r>
              <a:rPr lang="en-US" sz="1800" dirty="0"/>
              <a:t>: AI Inference </a:t>
            </a:r>
            <a:r>
              <a:rPr lang="en-US" sz="1800" u="sng" dirty="0"/>
              <a:t>without</a:t>
            </a:r>
            <a:r>
              <a:rPr lang="en-US" sz="1800" dirty="0"/>
              <a:t> real time interaction with AS (Application Server) </a:t>
            </a:r>
          </a:p>
          <a:p>
            <a:pPr marL="0" indent="0">
              <a:buNone/>
            </a:pPr>
            <a:r>
              <a:rPr lang="en-US" sz="1800" dirty="0"/>
              <a:t>  -  Local AI inference is performed e.g. for auto-driving on the right picture</a:t>
            </a:r>
          </a:p>
          <a:p>
            <a:pPr marL="0" indent="0">
              <a:buNone/>
            </a:pPr>
            <a:r>
              <a:rPr lang="en-US" sz="1800" dirty="0"/>
              <a:t>  -  Multiple factors for the AI inference including static Map, dynamic road condition, computation capability, speed, etc.</a:t>
            </a:r>
          </a:p>
          <a:p>
            <a:endParaRPr lang="en-US" sz="1800" dirty="0"/>
          </a:p>
          <a:p>
            <a:r>
              <a:rPr lang="en-US" sz="1800" b="1" dirty="0"/>
              <a:t>Pattern B</a:t>
            </a:r>
            <a:r>
              <a:rPr lang="en-US" sz="1800" dirty="0"/>
              <a:t>: AI inference </a:t>
            </a:r>
            <a:r>
              <a:rPr lang="en-US" sz="1800" u="sng" dirty="0"/>
              <a:t>with</a:t>
            </a:r>
            <a:r>
              <a:rPr lang="en-US" sz="1800" dirty="0"/>
              <a:t> real time interaction with AS</a:t>
            </a:r>
          </a:p>
          <a:p>
            <a:pPr marL="0" indent="0">
              <a:buNone/>
            </a:pPr>
            <a:r>
              <a:rPr lang="en-US" sz="1800" dirty="0"/>
              <a:t>  -  real-time reporting of Sensor data for UL, result message for DL (a round trip transmission) </a:t>
            </a:r>
          </a:p>
          <a:p>
            <a:pPr marL="0" indent="0">
              <a:buNone/>
            </a:pPr>
            <a:r>
              <a:rPr lang="en-US" sz="1800" dirty="0"/>
              <a:t>  -  Model splitting for AI inference may be applied (TR 22.874, intermediate data reporting)</a:t>
            </a:r>
          </a:p>
          <a:p>
            <a:endParaRPr lang="en-US" sz="1800" dirty="0"/>
          </a:p>
        </p:txBody>
      </p:sp>
      <p:sp>
        <p:nvSpPr>
          <p:cNvPr id="39" name="文本框 38">
            <a:extLst>
              <a:ext uri="{FF2B5EF4-FFF2-40B4-BE49-F238E27FC236}">
                <a16:creationId xmlns:a16="http://schemas.microsoft.com/office/drawing/2014/main" id="{60839324-857B-4D9D-850A-5F6E3715D7C7}"/>
              </a:ext>
            </a:extLst>
          </p:cNvPr>
          <p:cNvSpPr txBox="1"/>
          <p:nvPr/>
        </p:nvSpPr>
        <p:spPr>
          <a:xfrm>
            <a:off x="5897880" y="5709730"/>
            <a:ext cx="6294120" cy="523220"/>
          </a:xfrm>
          <a:prstGeom prst="rect">
            <a:avLst/>
          </a:prstGeom>
          <a:noFill/>
        </p:spPr>
        <p:txBody>
          <a:bodyPr wrap="square" rtlCol="0">
            <a:spAutoFit/>
          </a:bodyPr>
          <a:lstStyle/>
          <a:p>
            <a:r>
              <a:rPr lang="en-US" sz="1400" b="1" dirty="0"/>
              <a:t>Processing pattern </a:t>
            </a:r>
            <a:r>
              <a:rPr lang="en-US" altLang="zh-CN" sz="1400" b="1" dirty="0"/>
              <a:t>A (no real time reporting) and pattern B (Real time reporting)</a:t>
            </a:r>
          </a:p>
          <a:p>
            <a:r>
              <a:rPr lang="en-US" sz="1400" b="1" dirty="0">
                <a:solidFill>
                  <a:srgbClr val="0070C0"/>
                </a:solidFill>
              </a:rPr>
              <a:t>Reference: AECC WP “ Operational Behavior of a High Definition Map Application “</a:t>
            </a:r>
          </a:p>
        </p:txBody>
      </p:sp>
    </p:spTree>
    <p:extLst>
      <p:ext uri="{BB962C8B-B14F-4D97-AF65-F5344CB8AC3E}">
        <p14:creationId xmlns:p14="http://schemas.microsoft.com/office/powerpoint/2010/main" val="2561076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DFF29D8-574E-4745-A91F-063055B8A991}"/>
              </a:ext>
            </a:extLst>
          </p:cNvPr>
          <p:cNvSpPr>
            <a:spLocks noGrp="1"/>
          </p:cNvSpPr>
          <p:nvPr>
            <p:ph type="title"/>
          </p:nvPr>
        </p:nvSpPr>
        <p:spPr>
          <a:xfrm>
            <a:off x="565613" y="248121"/>
            <a:ext cx="10962358" cy="860171"/>
          </a:xfrm>
        </p:spPr>
        <p:txBody>
          <a:bodyPr>
            <a:noAutofit/>
          </a:bodyPr>
          <a:lstStyle/>
          <a:p>
            <a:r>
              <a:rPr lang="en-US" sz="3200" b="1" dirty="0"/>
              <a:t>AECC: creating HD map with dynamic and static layer information (with </a:t>
            </a:r>
            <a:r>
              <a:rPr lang="en-US" sz="3200" dirty="0">
                <a:solidFill>
                  <a:srgbClr val="000000"/>
                </a:solidFill>
                <a:latin typeface="Arial" panose="020B0604020202020204" pitchFamily="34" charset="0"/>
              </a:rPr>
              <a:t>no real-time interaction with AS</a:t>
            </a:r>
            <a:r>
              <a:rPr lang="en-US" sz="3200" b="1" dirty="0"/>
              <a:t>)</a:t>
            </a:r>
          </a:p>
        </p:txBody>
      </p:sp>
      <p:pic>
        <p:nvPicPr>
          <p:cNvPr id="4" name="图片 3">
            <a:extLst>
              <a:ext uri="{FF2B5EF4-FFF2-40B4-BE49-F238E27FC236}">
                <a16:creationId xmlns:a16="http://schemas.microsoft.com/office/drawing/2014/main" id="{F4402FB2-6E6A-4C4B-A0CF-D38610DBCD1F}"/>
              </a:ext>
            </a:extLst>
          </p:cNvPr>
          <p:cNvPicPr>
            <a:picLocks noChangeAspect="1"/>
          </p:cNvPicPr>
          <p:nvPr/>
        </p:nvPicPr>
        <p:blipFill>
          <a:blip r:embed="rId3"/>
          <a:stretch>
            <a:fillRect/>
          </a:stretch>
        </p:blipFill>
        <p:spPr>
          <a:xfrm>
            <a:off x="394542" y="2816352"/>
            <a:ext cx="5428871" cy="4098697"/>
          </a:xfrm>
          <a:prstGeom prst="rect">
            <a:avLst/>
          </a:prstGeom>
        </p:spPr>
      </p:pic>
      <p:sp>
        <p:nvSpPr>
          <p:cNvPr id="6" name="矩形 5">
            <a:extLst>
              <a:ext uri="{FF2B5EF4-FFF2-40B4-BE49-F238E27FC236}">
                <a16:creationId xmlns:a16="http://schemas.microsoft.com/office/drawing/2014/main" id="{BD1F9761-62C0-43EF-9773-64BAC67E2013}"/>
              </a:ext>
            </a:extLst>
          </p:cNvPr>
          <p:cNvSpPr/>
          <p:nvPr/>
        </p:nvSpPr>
        <p:spPr>
          <a:xfrm>
            <a:off x="477740" y="1366070"/>
            <a:ext cx="10147588" cy="1292662"/>
          </a:xfrm>
          <a:prstGeom prst="rect">
            <a:avLst/>
          </a:prstGeom>
        </p:spPr>
        <p:txBody>
          <a:bodyPr wrap="square">
            <a:spAutoFit/>
          </a:bodyPr>
          <a:lstStyle/>
          <a:p>
            <a:pPr marL="285750" indent="-285750">
              <a:buFont typeface="Wingdings" panose="05000000000000000000" pitchFamily="2" charset="2"/>
              <a:buChar char="q"/>
            </a:pPr>
            <a:r>
              <a:rPr lang="en-US" sz="1600" dirty="0">
                <a:solidFill>
                  <a:srgbClr val="000000"/>
                </a:solidFill>
                <a:latin typeface="Arial" panose="020B0604020202020204" pitchFamily="34" charset="0"/>
              </a:rPr>
              <a:t>For pattern A (no real-time reporting): a vehicle system has the HD Map data (static) about </a:t>
            </a:r>
            <a:r>
              <a:rPr lang="en-US" sz="1600" u="sng" dirty="0">
                <a:solidFill>
                  <a:srgbClr val="000000"/>
                </a:solidFill>
                <a:latin typeface="Arial" panose="020B0604020202020204" pitchFamily="34" charset="0"/>
              </a:rPr>
              <a:t>its current location and traveling route</a:t>
            </a:r>
            <a:r>
              <a:rPr lang="en-US" sz="1600" dirty="0">
                <a:solidFill>
                  <a:srgbClr val="000000"/>
                </a:solidFill>
                <a:latin typeface="Arial" panose="020B0604020202020204" pitchFamily="34" charset="0"/>
              </a:rPr>
              <a:t>, which includes data for </a:t>
            </a:r>
            <a:r>
              <a:rPr lang="en-US" sz="1600" dirty="0">
                <a:solidFill>
                  <a:srgbClr val="0070C0"/>
                </a:solidFill>
                <a:latin typeface="Arial" panose="020B0604020202020204" pitchFamily="34" charset="0"/>
              </a:rPr>
              <a:t>an area smaller than several dozen square miles, while the MSP edge server has the HD Map data for one or more areas of a country</a:t>
            </a:r>
            <a:r>
              <a:rPr lang="en-US" sz="1600" dirty="0">
                <a:solidFill>
                  <a:srgbClr val="000000"/>
                </a:solidFill>
                <a:latin typeface="Arial" panose="020B0604020202020204" pitchFamily="34" charset="0"/>
              </a:rPr>
              <a:t>. The MSP center server could have the HD Map data for the whole country.  </a:t>
            </a:r>
          </a:p>
          <a:p>
            <a:r>
              <a:rPr lang="en-US" sz="1200" dirty="0">
                <a:solidFill>
                  <a:srgbClr val="000000"/>
                </a:solidFill>
                <a:latin typeface="Arial" panose="020B0604020202020204" pitchFamily="34" charset="0"/>
              </a:rPr>
              <a:t>      </a:t>
            </a:r>
            <a:r>
              <a:rPr lang="en-US" sz="1400" dirty="0">
                <a:solidFill>
                  <a:srgbClr val="000000"/>
                </a:solidFill>
                <a:latin typeface="Arial" panose="020B0604020202020204" pitchFamily="34" charset="0"/>
              </a:rPr>
              <a:t>(</a:t>
            </a:r>
            <a:r>
              <a:rPr lang="en-US" sz="1400" b="1" dirty="0">
                <a:solidFill>
                  <a:srgbClr val="0070C0"/>
                </a:solidFill>
              </a:rPr>
              <a:t>Reference: AECC WP “ Operational Behavior of a High Definition Map Application “</a:t>
            </a:r>
            <a:r>
              <a:rPr lang="en-US" sz="1400" dirty="0"/>
              <a:t>)</a:t>
            </a:r>
          </a:p>
        </p:txBody>
      </p:sp>
      <p:sp>
        <p:nvSpPr>
          <p:cNvPr id="7" name="右大括号 6">
            <a:extLst>
              <a:ext uri="{FF2B5EF4-FFF2-40B4-BE49-F238E27FC236}">
                <a16:creationId xmlns:a16="http://schemas.microsoft.com/office/drawing/2014/main" id="{E7E9CD57-3239-4280-BB22-70E6AAD2906F}"/>
              </a:ext>
            </a:extLst>
          </p:cNvPr>
          <p:cNvSpPr/>
          <p:nvPr/>
        </p:nvSpPr>
        <p:spPr>
          <a:xfrm>
            <a:off x="6096000" y="4690872"/>
            <a:ext cx="176784" cy="15727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文本框 7">
            <a:extLst>
              <a:ext uri="{FF2B5EF4-FFF2-40B4-BE49-F238E27FC236}">
                <a16:creationId xmlns:a16="http://schemas.microsoft.com/office/drawing/2014/main" id="{125BE73E-35FA-4C6B-B47F-E25F2826EC8B}"/>
              </a:ext>
            </a:extLst>
          </p:cNvPr>
          <p:cNvSpPr txBox="1"/>
          <p:nvPr/>
        </p:nvSpPr>
        <p:spPr>
          <a:xfrm>
            <a:off x="6368589" y="5062888"/>
            <a:ext cx="5643581" cy="830997"/>
          </a:xfrm>
          <a:prstGeom prst="rect">
            <a:avLst/>
          </a:prstGeom>
          <a:noFill/>
        </p:spPr>
        <p:txBody>
          <a:bodyPr wrap="square" rtlCol="0">
            <a:spAutoFit/>
          </a:bodyPr>
          <a:lstStyle/>
          <a:p>
            <a:r>
              <a:rPr lang="en-US" sz="1600" b="1" dirty="0">
                <a:solidFill>
                  <a:srgbClr val="0070C0"/>
                </a:solidFill>
              </a:rPr>
              <a:t>Static layer information of HD map is downloaded from application server.  (such as road information, traffic control, construction, car accident)</a:t>
            </a:r>
          </a:p>
        </p:txBody>
      </p:sp>
      <p:sp>
        <p:nvSpPr>
          <p:cNvPr id="9" name="右大括号 8">
            <a:extLst>
              <a:ext uri="{FF2B5EF4-FFF2-40B4-BE49-F238E27FC236}">
                <a16:creationId xmlns:a16="http://schemas.microsoft.com/office/drawing/2014/main" id="{02BF7CFF-69E8-49C7-A54D-9A4AD18F8813}"/>
              </a:ext>
            </a:extLst>
          </p:cNvPr>
          <p:cNvSpPr/>
          <p:nvPr/>
        </p:nvSpPr>
        <p:spPr>
          <a:xfrm>
            <a:off x="6066518" y="2903153"/>
            <a:ext cx="176784" cy="15727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矩形 2">
            <a:extLst>
              <a:ext uri="{FF2B5EF4-FFF2-40B4-BE49-F238E27FC236}">
                <a16:creationId xmlns:a16="http://schemas.microsoft.com/office/drawing/2014/main" id="{596E5D7C-2755-4DCD-9F7C-CC3695B5712A}"/>
              </a:ext>
            </a:extLst>
          </p:cNvPr>
          <p:cNvSpPr/>
          <p:nvPr/>
        </p:nvSpPr>
        <p:spPr>
          <a:xfrm>
            <a:off x="6368589" y="3366371"/>
            <a:ext cx="5747211" cy="830997"/>
          </a:xfrm>
          <a:prstGeom prst="rect">
            <a:avLst/>
          </a:prstGeom>
        </p:spPr>
        <p:txBody>
          <a:bodyPr wrap="square">
            <a:spAutoFit/>
          </a:bodyPr>
          <a:lstStyle/>
          <a:p>
            <a:r>
              <a:rPr lang="en-US" sz="1600" b="1" dirty="0">
                <a:solidFill>
                  <a:srgbClr val="0070C0"/>
                </a:solidFill>
              </a:rPr>
              <a:t>Dynamic layer information around the vehicle, the vehicle performs AI inference itself (real-time moving of pedestrian and vehicle)</a:t>
            </a:r>
            <a:endParaRPr lang="en-US" sz="1600" dirty="0"/>
          </a:p>
        </p:txBody>
      </p:sp>
    </p:spTree>
    <p:extLst>
      <p:ext uri="{BB962C8B-B14F-4D97-AF65-F5344CB8AC3E}">
        <p14:creationId xmlns:p14="http://schemas.microsoft.com/office/powerpoint/2010/main" val="228410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AF69D-A425-4DB9-8FEE-976D8E57A83A}"/>
              </a:ext>
            </a:extLst>
          </p:cNvPr>
          <p:cNvSpPr>
            <a:spLocks noGrp="1"/>
          </p:cNvSpPr>
          <p:nvPr>
            <p:ph type="title"/>
          </p:nvPr>
        </p:nvSpPr>
        <p:spPr>
          <a:xfrm>
            <a:off x="308344" y="86973"/>
            <a:ext cx="11472530" cy="817632"/>
          </a:xfrm>
        </p:spPr>
        <p:txBody>
          <a:bodyPr>
            <a:normAutofit fontScale="90000"/>
          </a:bodyPr>
          <a:lstStyle/>
          <a:p>
            <a:r>
              <a:rPr lang="en-US" sz="3200" b="1" dirty="0"/>
              <a:t>AECC Use</a:t>
            </a:r>
            <a:r>
              <a:rPr lang="zh-CN" altLang="en-US" sz="3200" b="1" dirty="0"/>
              <a:t> </a:t>
            </a:r>
            <a:r>
              <a:rPr lang="en-US" altLang="zh-CN" sz="3200" b="1" dirty="0"/>
              <a:t>case:</a:t>
            </a:r>
            <a:r>
              <a:rPr lang="zh-CN" altLang="en-US" sz="3200" b="1" dirty="0"/>
              <a:t> </a:t>
            </a:r>
            <a:r>
              <a:rPr lang="en-US" altLang="zh-CN" sz="3200" b="1" dirty="0"/>
              <a:t>QoS</a:t>
            </a:r>
            <a:r>
              <a:rPr lang="zh-CN" altLang="en-US" sz="3200" b="1" dirty="0"/>
              <a:t> </a:t>
            </a:r>
            <a:r>
              <a:rPr lang="en-US" altLang="zh-CN" sz="3200" b="1" dirty="0"/>
              <a:t>prediction</a:t>
            </a:r>
            <a:r>
              <a:rPr lang="zh-CN" altLang="en-US" sz="3200" b="1" dirty="0"/>
              <a:t> </a:t>
            </a:r>
            <a:r>
              <a:rPr lang="en-US" altLang="zh-CN" sz="3200" b="1" dirty="0"/>
              <a:t>for</a:t>
            </a:r>
            <a:r>
              <a:rPr lang="zh-CN" altLang="en-US" sz="3200" b="1" dirty="0"/>
              <a:t> </a:t>
            </a:r>
            <a:r>
              <a:rPr lang="en-US" altLang="zh-CN" sz="3200" b="1" dirty="0"/>
              <a:t>HD</a:t>
            </a:r>
            <a:r>
              <a:rPr lang="zh-CN" altLang="en-US" sz="3200" b="1" dirty="0"/>
              <a:t> </a:t>
            </a:r>
            <a:r>
              <a:rPr lang="en-US" altLang="zh-CN" sz="3200" b="1" dirty="0"/>
              <a:t>map</a:t>
            </a:r>
            <a:r>
              <a:rPr lang="zh-CN" altLang="en-US" sz="3200" b="1" dirty="0"/>
              <a:t> </a:t>
            </a:r>
            <a:r>
              <a:rPr lang="en-US" altLang="zh-CN" sz="3200" b="1" dirty="0"/>
              <a:t>downloading for intelligent driving</a:t>
            </a:r>
            <a:endParaRPr lang="en-US" sz="3200" b="1" dirty="0"/>
          </a:p>
        </p:txBody>
      </p:sp>
      <p:sp>
        <p:nvSpPr>
          <p:cNvPr id="6" name="矩形 5">
            <a:extLst>
              <a:ext uri="{FF2B5EF4-FFF2-40B4-BE49-F238E27FC236}">
                <a16:creationId xmlns:a16="http://schemas.microsoft.com/office/drawing/2014/main" id="{C7719797-5711-4AA8-9115-D99AB95A07DA}"/>
              </a:ext>
            </a:extLst>
          </p:cNvPr>
          <p:cNvSpPr/>
          <p:nvPr/>
        </p:nvSpPr>
        <p:spPr>
          <a:xfrm>
            <a:off x="656675"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矩形 6">
            <a:extLst>
              <a:ext uri="{FF2B5EF4-FFF2-40B4-BE49-F238E27FC236}">
                <a16:creationId xmlns:a16="http://schemas.microsoft.com/office/drawing/2014/main" id="{A47CD520-F5CA-48DB-889F-0E360BD8803D}"/>
              </a:ext>
            </a:extLst>
          </p:cNvPr>
          <p:cNvSpPr/>
          <p:nvPr/>
        </p:nvSpPr>
        <p:spPr>
          <a:xfrm>
            <a:off x="2008397"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矩形 7">
            <a:extLst>
              <a:ext uri="{FF2B5EF4-FFF2-40B4-BE49-F238E27FC236}">
                <a16:creationId xmlns:a16="http://schemas.microsoft.com/office/drawing/2014/main" id="{167E19A3-22EF-43C8-9D02-740274993217}"/>
              </a:ext>
            </a:extLst>
          </p:cNvPr>
          <p:cNvSpPr/>
          <p:nvPr/>
        </p:nvSpPr>
        <p:spPr>
          <a:xfrm>
            <a:off x="3360119"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矩形 8">
            <a:extLst>
              <a:ext uri="{FF2B5EF4-FFF2-40B4-BE49-F238E27FC236}">
                <a16:creationId xmlns:a16="http://schemas.microsoft.com/office/drawing/2014/main" id="{6B4EA0D9-1E13-46C3-B81D-391AF6ACF643}"/>
              </a:ext>
            </a:extLst>
          </p:cNvPr>
          <p:cNvSpPr/>
          <p:nvPr/>
        </p:nvSpPr>
        <p:spPr>
          <a:xfrm>
            <a:off x="4711841" y="1898893"/>
            <a:ext cx="1351722" cy="102373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11" name="图片 10">
            <a:extLst>
              <a:ext uri="{FF2B5EF4-FFF2-40B4-BE49-F238E27FC236}">
                <a16:creationId xmlns:a16="http://schemas.microsoft.com/office/drawing/2014/main" id="{E21BECA0-EEC3-4419-98F2-A31E6CFA9C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726" y="2017902"/>
            <a:ext cx="596348" cy="596348"/>
          </a:xfrm>
          <a:prstGeom prst="rect">
            <a:avLst/>
          </a:prstGeom>
        </p:spPr>
      </p:pic>
      <p:cxnSp>
        <p:nvCxnSpPr>
          <p:cNvPr id="13" name="直接箭头连接符 12">
            <a:extLst>
              <a:ext uri="{FF2B5EF4-FFF2-40B4-BE49-F238E27FC236}">
                <a16:creationId xmlns:a16="http://schemas.microsoft.com/office/drawing/2014/main" id="{EC3ED260-67E7-4752-982C-25A2371F5AFD}"/>
              </a:ext>
            </a:extLst>
          </p:cNvPr>
          <p:cNvCxnSpPr>
            <a:cxnSpLocks/>
          </p:cNvCxnSpPr>
          <p:nvPr/>
        </p:nvCxnSpPr>
        <p:spPr>
          <a:xfrm>
            <a:off x="1687189" y="2355573"/>
            <a:ext cx="611394" cy="0"/>
          </a:xfrm>
          <a:prstGeom prst="straightConnector1">
            <a:avLst/>
          </a:prstGeom>
          <a:ln w="28575">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C0692792-7DAE-4492-9BC7-481EDCB2E969}"/>
              </a:ext>
            </a:extLst>
          </p:cNvPr>
          <p:cNvSpPr/>
          <p:nvPr/>
        </p:nvSpPr>
        <p:spPr>
          <a:xfrm>
            <a:off x="870366" y="1317309"/>
            <a:ext cx="1007007" cy="646331"/>
          </a:xfrm>
          <a:prstGeom prst="rect">
            <a:avLst/>
          </a:prstGeom>
        </p:spPr>
        <p:txBody>
          <a:bodyPr wrap="none">
            <a:spAutoFit/>
          </a:bodyPr>
          <a:lstStyle/>
          <a:p>
            <a:r>
              <a:rPr lang="en-US" dirty="0"/>
              <a:t>HD Map </a:t>
            </a:r>
          </a:p>
          <a:p>
            <a:r>
              <a:rPr lang="en-US" dirty="0"/>
              <a:t>Area-1</a:t>
            </a:r>
          </a:p>
        </p:txBody>
      </p:sp>
      <p:sp>
        <p:nvSpPr>
          <p:cNvPr id="19" name="矩形 18">
            <a:extLst>
              <a:ext uri="{FF2B5EF4-FFF2-40B4-BE49-F238E27FC236}">
                <a16:creationId xmlns:a16="http://schemas.microsoft.com/office/drawing/2014/main" id="{AAC4F29D-F7E4-4170-A8F1-B1E028E7FFEB}"/>
              </a:ext>
            </a:extLst>
          </p:cNvPr>
          <p:cNvSpPr/>
          <p:nvPr/>
        </p:nvSpPr>
        <p:spPr>
          <a:xfrm>
            <a:off x="2154329" y="1322653"/>
            <a:ext cx="1007007" cy="646331"/>
          </a:xfrm>
          <a:prstGeom prst="rect">
            <a:avLst/>
          </a:prstGeom>
        </p:spPr>
        <p:txBody>
          <a:bodyPr wrap="none">
            <a:spAutoFit/>
          </a:bodyPr>
          <a:lstStyle/>
          <a:p>
            <a:r>
              <a:rPr lang="en-US" dirty="0"/>
              <a:t>HD Map </a:t>
            </a:r>
          </a:p>
          <a:p>
            <a:r>
              <a:rPr lang="en-US" dirty="0"/>
              <a:t>Area-2</a:t>
            </a:r>
          </a:p>
        </p:txBody>
      </p:sp>
      <p:sp>
        <p:nvSpPr>
          <p:cNvPr id="20" name="矩形 19">
            <a:extLst>
              <a:ext uri="{FF2B5EF4-FFF2-40B4-BE49-F238E27FC236}">
                <a16:creationId xmlns:a16="http://schemas.microsoft.com/office/drawing/2014/main" id="{99AE6D6A-3E41-4AA9-BCD6-D63F742DA274}"/>
              </a:ext>
            </a:extLst>
          </p:cNvPr>
          <p:cNvSpPr/>
          <p:nvPr/>
        </p:nvSpPr>
        <p:spPr>
          <a:xfrm>
            <a:off x="3433085" y="1307369"/>
            <a:ext cx="1007007" cy="646331"/>
          </a:xfrm>
          <a:prstGeom prst="rect">
            <a:avLst/>
          </a:prstGeom>
        </p:spPr>
        <p:txBody>
          <a:bodyPr wrap="none">
            <a:spAutoFit/>
          </a:bodyPr>
          <a:lstStyle/>
          <a:p>
            <a:r>
              <a:rPr lang="en-US" dirty="0"/>
              <a:t>HD Map </a:t>
            </a:r>
          </a:p>
          <a:p>
            <a:r>
              <a:rPr lang="en-US" dirty="0"/>
              <a:t>Area-3</a:t>
            </a:r>
          </a:p>
        </p:txBody>
      </p:sp>
      <p:sp>
        <p:nvSpPr>
          <p:cNvPr id="21" name="矩形 20">
            <a:extLst>
              <a:ext uri="{FF2B5EF4-FFF2-40B4-BE49-F238E27FC236}">
                <a16:creationId xmlns:a16="http://schemas.microsoft.com/office/drawing/2014/main" id="{914439CD-FB77-4CA6-ACD9-073A39FC996C}"/>
              </a:ext>
            </a:extLst>
          </p:cNvPr>
          <p:cNvSpPr/>
          <p:nvPr/>
        </p:nvSpPr>
        <p:spPr>
          <a:xfrm>
            <a:off x="4910624" y="1307368"/>
            <a:ext cx="1007007" cy="646331"/>
          </a:xfrm>
          <a:prstGeom prst="rect">
            <a:avLst/>
          </a:prstGeom>
        </p:spPr>
        <p:txBody>
          <a:bodyPr wrap="none">
            <a:spAutoFit/>
          </a:bodyPr>
          <a:lstStyle/>
          <a:p>
            <a:r>
              <a:rPr lang="en-US" dirty="0"/>
              <a:t>HD Map </a:t>
            </a:r>
          </a:p>
          <a:p>
            <a:r>
              <a:rPr lang="en-US" dirty="0"/>
              <a:t>Area-4</a:t>
            </a:r>
          </a:p>
        </p:txBody>
      </p:sp>
      <p:sp>
        <p:nvSpPr>
          <p:cNvPr id="22" name="文本框 21">
            <a:extLst>
              <a:ext uri="{FF2B5EF4-FFF2-40B4-BE49-F238E27FC236}">
                <a16:creationId xmlns:a16="http://schemas.microsoft.com/office/drawing/2014/main" id="{3830D160-36C4-4412-8ADA-E7A9B275F21D}"/>
              </a:ext>
            </a:extLst>
          </p:cNvPr>
          <p:cNvSpPr txBox="1"/>
          <p:nvPr/>
        </p:nvSpPr>
        <p:spPr>
          <a:xfrm>
            <a:off x="870366" y="2410380"/>
            <a:ext cx="3242685" cy="584775"/>
          </a:xfrm>
          <a:prstGeom prst="rect">
            <a:avLst/>
          </a:prstGeom>
          <a:noFill/>
        </p:spPr>
        <p:txBody>
          <a:bodyPr wrap="square" rtlCol="0">
            <a:spAutoFit/>
          </a:bodyPr>
          <a:lstStyle/>
          <a:p>
            <a:r>
              <a:rPr lang="en-US" sz="1600" dirty="0">
                <a:latin typeface="Times New Roman" panose="02020603050405020304" pitchFamily="18" charset="0"/>
                <a:cs typeface="Times New Roman" panose="02020603050405020304" pitchFamily="18" charset="0"/>
              </a:rPr>
              <a:t>Download the static layer HD Map when it is going to the area-2</a:t>
            </a:r>
          </a:p>
        </p:txBody>
      </p:sp>
      <p:sp>
        <p:nvSpPr>
          <p:cNvPr id="23" name="文本框 22">
            <a:extLst>
              <a:ext uri="{FF2B5EF4-FFF2-40B4-BE49-F238E27FC236}">
                <a16:creationId xmlns:a16="http://schemas.microsoft.com/office/drawing/2014/main" id="{C8EDBFB2-EF58-4A3B-80D3-D4602BC82D41}"/>
              </a:ext>
            </a:extLst>
          </p:cNvPr>
          <p:cNvSpPr txBox="1"/>
          <p:nvPr/>
        </p:nvSpPr>
        <p:spPr>
          <a:xfrm>
            <a:off x="74428" y="3791895"/>
            <a:ext cx="11982304" cy="3139321"/>
          </a:xfrm>
          <a:prstGeom prst="rect">
            <a:avLst/>
          </a:prstGeom>
          <a:noFill/>
        </p:spPr>
        <p:txBody>
          <a:bodyPr wrap="square" rtlCol="0">
            <a:spAutoFit/>
          </a:bodyPr>
          <a:lstStyle/>
          <a:p>
            <a:r>
              <a:rPr lang="en-US" dirty="0"/>
              <a:t>Precondition: The car can only download the static information of HD map in the current location, </a:t>
            </a:r>
            <a:r>
              <a:rPr lang="en-US" u="sng" dirty="0"/>
              <a:t>due to</a:t>
            </a:r>
            <a:r>
              <a:rPr lang="en-US" u="sng" dirty="0">
                <a:solidFill>
                  <a:schemeClr val="accent1"/>
                </a:solidFill>
              </a:rPr>
              <a:t> storage capacity, changing of HD map</a:t>
            </a:r>
            <a:r>
              <a:rPr lang="en-US" u="sng" dirty="0"/>
              <a:t>, </a:t>
            </a:r>
            <a:r>
              <a:rPr lang="en-US" u="sng" dirty="0">
                <a:solidFill>
                  <a:schemeClr val="accent1"/>
                </a:solidFill>
              </a:rPr>
              <a:t>regulatory requirement</a:t>
            </a:r>
            <a:r>
              <a:rPr lang="en-US" dirty="0"/>
              <a:t>.</a:t>
            </a:r>
          </a:p>
          <a:p>
            <a:r>
              <a:rPr lang="en-US" dirty="0"/>
              <a:t>Service flow: </a:t>
            </a:r>
          </a:p>
          <a:p>
            <a:pPr marL="285750" indent="-285750">
              <a:buFontTx/>
              <a:buChar char="-"/>
            </a:pPr>
            <a:r>
              <a:rPr lang="en-US" dirty="0"/>
              <a:t>The car performs LaneGCN model based inference for auto-driving (see the picture on top-right);</a:t>
            </a:r>
          </a:p>
          <a:p>
            <a:pPr marL="285750" indent="-285750">
              <a:buFontTx/>
              <a:buChar char="-"/>
            </a:pPr>
            <a:r>
              <a:rPr lang="en-US" dirty="0"/>
              <a:t>When a car is getting close to an area boundary, it needs to download the HD map of the next area from the server. Since the HD map data size is large </a:t>
            </a:r>
            <a:r>
              <a:rPr lang="en-US" u="sng" dirty="0"/>
              <a:t>(~100MB covering an area about 5-12 square KM, </a:t>
            </a:r>
            <a:r>
              <a:rPr lang="en-US" dirty="0"/>
              <a:t>reference:</a:t>
            </a:r>
            <a:r>
              <a:rPr lang="en-GB" dirty="0">
                <a:hlinkClick r:id="rId4"/>
              </a:rPr>
              <a:t> https://www.argoverse.org/</a:t>
            </a:r>
            <a:r>
              <a:rPr lang="en-US" dirty="0"/>
              <a:t>). </a:t>
            </a:r>
          </a:p>
          <a:p>
            <a:pPr marL="285750" indent="-285750">
              <a:buFontTx/>
              <a:buChar char="-"/>
            </a:pPr>
            <a:r>
              <a:rPr lang="en-US" dirty="0"/>
              <a:t>A QoS prediction helps UE to determine whether the HD map can be downloaded in time so that the Auto-driving can continue, otherwise some reaction is needed such as speeding down or turn to Manual driving </a:t>
            </a:r>
            <a:r>
              <a:rPr lang="en-US" dirty="0">
                <a:solidFill>
                  <a:schemeClr val="accent1"/>
                </a:solidFill>
              </a:rPr>
              <a:t>(Reference: 5GAA Making 5G Proactive and Predictive for the Automotive Industry)</a:t>
            </a:r>
          </a:p>
          <a:p>
            <a:r>
              <a:rPr lang="en-US" dirty="0">
                <a:solidFill>
                  <a:srgbClr val="0070C0"/>
                </a:solidFill>
              </a:rPr>
              <a:t>Requirement: the UE needs to get the QoS prediction information from 5G system directly, since no regular connection with a application server</a:t>
            </a:r>
            <a:endParaRPr lang="en-US" dirty="0"/>
          </a:p>
        </p:txBody>
      </p:sp>
      <p:pic>
        <p:nvPicPr>
          <p:cNvPr id="24" name="图片 23">
            <a:extLst>
              <a:ext uri="{FF2B5EF4-FFF2-40B4-BE49-F238E27FC236}">
                <a16:creationId xmlns:a16="http://schemas.microsoft.com/office/drawing/2014/main" id="{6397FA27-313D-45E4-9261-F0F78CA0C9BE}"/>
              </a:ext>
            </a:extLst>
          </p:cNvPr>
          <p:cNvPicPr/>
          <p:nvPr/>
        </p:nvPicPr>
        <p:blipFill>
          <a:blip r:embed="rId5"/>
          <a:stretch>
            <a:fillRect/>
          </a:stretch>
        </p:blipFill>
        <p:spPr>
          <a:xfrm>
            <a:off x="6534095" y="1066579"/>
            <a:ext cx="5412399" cy="2096596"/>
          </a:xfrm>
          <a:prstGeom prst="rect">
            <a:avLst/>
          </a:prstGeom>
        </p:spPr>
      </p:pic>
      <p:sp>
        <p:nvSpPr>
          <p:cNvPr id="3" name="文本框 2">
            <a:extLst>
              <a:ext uri="{FF2B5EF4-FFF2-40B4-BE49-F238E27FC236}">
                <a16:creationId xmlns:a16="http://schemas.microsoft.com/office/drawing/2014/main" id="{A0FF5561-D392-4B17-8BD1-189BF0113825}"/>
              </a:ext>
            </a:extLst>
          </p:cNvPr>
          <p:cNvSpPr txBox="1"/>
          <p:nvPr/>
        </p:nvSpPr>
        <p:spPr>
          <a:xfrm>
            <a:off x="6677247" y="3205965"/>
            <a:ext cx="5003677" cy="584775"/>
          </a:xfrm>
          <a:prstGeom prst="rect">
            <a:avLst/>
          </a:prstGeom>
          <a:noFill/>
        </p:spPr>
        <p:txBody>
          <a:bodyPr wrap="none" rtlCol="0">
            <a:spAutoFit/>
          </a:bodyPr>
          <a:lstStyle/>
          <a:p>
            <a:r>
              <a:rPr lang="en-US" dirty="0"/>
              <a:t>LaneGCN model based AI inference for auto-driving</a:t>
            </a:r>
          </a:p>
          <a:p>
            <a:r>
              <a:rPr lang="en-US" sz="1400" dirty="0"/>
              <a:t>(Reference: </a:t>
            </a:r>
            <a:r>
              <a:rPr lang="en-GB" sz="1400" dirty="0">
                <a:hlinkClick r:id="rId4"/>
              </a:rPr>
              <a:t>https://www.argoverse.org/</a:t>
            </a:r>
            <a:r>
              <a:rPr lang="en-US" sz="1400" dirty="0"/>
              <a:t>)</a:t>
            </a:r>
          </a:p>
        </p:txBody>
      </p:sp>
      <p:sp>
        <p:nvSpPr>
          <p:cNvPr id="4" name="文本框 3">
            <a:extLst>
              <a:ext uri="{FF2B5EF4-FFF2-40B4-BE49-F238E27FC236}">
                <a16:creationId xmlns:a16="http://schemas.microsoft.com/office/drawing/2014/main" id="{0A827ACB-43B1-4079-AB68-DEA154275E67}"/>
              </a:ext>
            </a:extLst>
          </p:cNvPr>
          <p:cNvSpPr txBox="1"/>
          <p:nvPr/>
        </p:nvSpPr>
        <p:spPr>
          <a:xfrm>
            <a:off x="10366744" y="2442533"/>
            <a:ext cx="980960" cy="461665"/>
          </a:xfrm>
          <a:prstGeom prst="rect">
            <a:avLst/>
          </a:prstGeom>
          <a:noFill/>
        </p:spPr>
        <p:txBody>
          <a:bodyPr wrap="square" rtlCol="0">
            <a:spAutoFit/>
          </a:bodyPr>
          <a:lstStyle/>
          <a:p>
            <a:r>
              <a:rPr lang="en-US" sz="1200" b="1" dirty="0">
                <a:solidFill>
                  <a:schemeClr val="accent1"/>
                </a:solidFill>
              </a:rPr>
              <a:t>Fusion of HD Map</a:t>
            </a:r>
          </a:p>
        </p:txBody>
      </p:sp>
      <p:sp>
        <p:nvSpPr>
          <p:cNvPr id="5" name="矩形 4">
            <a:extLst>
              <a:ext uri="{FF2B5EF4-FFF2-40B4-BE49-F238E27FC236}">
                <a16:creationId xmlns:a16="http://schemas.microsoft.com/office/drawing/2014/main" id="{67F52C7C-F324-48CE-ACE7-474270DFEC55}"/>
              </a:ext>
            </a:extLst>
          </p:cNvPr>
          <p:cNvSpPr/>
          <p:nvPr/>
        </p:nvSpPr>
        <p:spPr>
          <a:xfrm>
            <a:off x="6358270" y="1023034"/>
            <a:ext cx="3934046" cy="109855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矩形 24">
            <a:extLst>
              <a:ext uri="{FF2B5EF4-FFF2-40B4-BE49-F238E27FC236}">
                <a16:creationId xmlns:a16="http://schemas.microsoft.com/office/drawing/2014/main" id="{C3C6F974-29D2-465E-979E-84FD4B21FD30}"/>
              </a:ext>
            </a:extLst>
          </p:cNvPr>
          <p:cNvSpPr/>
          <p:nvPr/>
        </p:nvSpPr>
        <p:spPr>
          <a:xfrm>
            <a:off x="6358270" y="2170255"/>
            <a:ext cx="3934046" cy="1098551"/>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文本框 26">
            <a:extLst>
              <a:ext uri="{FF2B5EF4-FFF2-40B4-BE49-F238E27FC236}">
                <a16:creationId xmlns:a16="http://schemas.microsoft.com/office/drawing/2014/main" id="{1E7AE07C-72F9-461F-B7B8-75D7F4501C1D}"/>
              </a:ext>
            </a:extLst>
          </p:cNvPr>
          <p:cNvSpPr txBox="1"/>
          <p:nvPr/>
        </p:nvSpPr>
        <p:spPr>
          <a:xfrm>
            <a:off x="6388162" y="981298"/>
            <a:ext cx="2032823" cy="276999"/>
          </a:xfrm>
          <a:prstGeom prst="rect">
            <a:avLst/>
          </a:prstGeom>
          <a:noFill/>
        </p:spPr>
        <p:txBody>
          <a:bodyPr wrap="square" rtlCol="0">
            <a:spAutoFit/>
          </a:bodyPr>
          <a:lstStyle/>
          <a:p>
            <a:r>
              <a:rPr lang="en-US" sz="1200" b="1" dirty="0">
                <a:solidFill>
                  <a:schemeClr val="accent1"/>
                </a:solidFill>
              </a:rPr>
              <a:t>Dynamic layer inference</a:t>
            </a:r>
          </a:p>
        </p:txBody>
      </p:sp>
      <p:sp>
        <p:nvSpPr>
          <p:cNvPr id="28" name="文本框 27">
            <a:extLst>
              <a:ext uri="{FF2B5EF4-FFF2-40B4-BE49-F238E27FC236}">
                <a16:creationId xmlns:a16="http://schemas.microsoft.com/office/drawing/2014/main" id="{3BE406DC-54B2-4083-AE4B-C5DC7DCB6067}"/>
              </a:ext>
            </a:extLst>
          </p:cNvPr>
          <p:cNvSpPr txBox="1"/>
          <p:nvPr/>
        </p:nvSpPr>
        <p:spPr>
          <a:xfrm>
            <a:off x="6357885" y="3003571"/>
            <a:ext cx="2032823" cy="276999"/>
          </a:xfrm>
          <a:prstGeom prst="rect">
            <a:avLst/>
          </a:prstGeom>
          <a:noFill/>
        </p:spPr>
        <p:txBody>
          <a:bodyPr wrap="square" rtlCol="0">
            <a:spAutoFit/>
          </a:bodyPr>
          <a:lstStyle/>
          <a:p>
            <a:r>
              <a:rPr lang="en-US" sz="1200" b="1" dirty="0">
                <a:solidFill>
                  <a:schemeClr val="accent1"/>
                </a:solidFill>
              </a:rPr>
              <a:t>Static layer inference</a:t>
            </a:r>
          </a:p>
        </p:txBody>
      </p:sp>
    </p:spTree>
    <p:extLst>
      <p:ext uri="{BB962C8B-B14F-4D97-AF65-F5344CB8AC3E}">
        <p14:creationId xmlns:p14="http://schemas.microsoft.com/office/powerpoint/2010/main" val="668685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2169</TotalTime>
  <Words>1928</Words>
  <Application>Microsoft Office PowerPoint</Application>
  <PresentationFormat>宽屏</PresentationFormat>
  <Paragraphs>153</Paragraphs>
  <Slides>12</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MS Mincho</vt:lpstr>
      <vt:lpstr>等线</vt:lpstr>
      <vt:lpstr>等线 Light</vt:lpstr>
      <vt:lpstr>宋体</vt:lpstr>
      <vt:lpstr>Arial</vt:lpstr>
      <vt:lpstr>Calibri</vt:lpstr>
      <vt:lpstr>Calibri Light</vt:lpstr>
      <vt:lpstr>Times New Roman</vt:lpstr>
      <vt:lpstr>Wingdings</vt:lpstr>
      <vt:lpstr>Office 主题​​</vt:lpstr>
      <vt:lpstr>Discussion for Information Exposure to Application in UE</vt:lpstr>
      <vt:lpstr>5GAA LSin (LS on QoS Sustainability analytics and V2X service adaptations)</vt:lpstr>
      <vt:lpstr>5GAA Usecase-1: The Infrastructure stops transmitting data and informs the Application Server and Vehicle</vt:lpstr>
      <vt:lpstr>5GAA Usecase-2 The AV ignores Infrastructure’s data and drives only with its own sensor observations </vt:lpstr>
      <vt:lpstr>5GAA Usecase-3: The AV (RV1) stops safely and releases the automated driving system</vt:lpstr>
      <vt:lpstr>Summary from 5GAA TR for exposure to UE</vt:lpstr>
      <vt:lpstr>AECC: AI inference with/without real time interaction</vt:lpstr>
      <vt:lpstr>AECC: creating HD map with dynamic and static layer information (with no real-time interaction with AS)</vt:lpstr>
      <vt:lpstr>AECC Use case: QoS prediction for HD map downloading for intelligent driving</vt:lpstr>
      <vt:lpstr>AMMT Use case: Planed QoS change for inference adjustment for image recognition</vt:lpstr>
      <vt:lpstr>Proposal</vt:lpstr>
      <vt:lpstr>Reference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OPPOr1</dc:creator>
  <cp:lastModifiedBy>OPPOr1</cp:lastModifiedBy>
  <cp:revision>98</cp:revision>
  <dcterms:created xsi:type="dcterms:W3CDTF">2022-10-25T09:42:21Z</dcterms:created>
  <dcterms:modified xsi:type="dcterms:W3CDTF">2022-11-04T11:53:38Z</dcterms:modified>
</cp:coreProperties>
</file>