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78" r:id="rId5"/>
    <p:sldId id="379" r:id="rId6"/>
    <p:sldId id="381" r:id="rId7"/>
    <p:sldId id="385" r:id="rId8"/>
    <p:sldId id="386" r:id="rId9"/>
    <p:sldId id="382" r:id="rId10"/>
    <p:sldId id="383" r:id="rId11"/>
    <p:sldId id="384" r:id="rId12"/>
    <p:sldId id="38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nchao Kang" initials="YK" lastIdx="0" clrIdx="0">
    <p:extLst>
      <p:ext uri="{19B8F6BF-5375-455C-9EA6-DF929625EA0E}">
        <p15:presenceInfo xmlns:p15="http://schemas.microsoft.com/office/powerpoint/2012/main" userId="S-1-5-21-2660122827-3251746268-3620619969-306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8" autoAdjust="0"/>
    <p:restoredTop sz="88484" autoAdjust="0"/>
  </p:normalViewPr>
  <p:slideViewPr>
    <p:cSldViewPr snapToGrid="0">
      <p:cViewPr varScale="1">
        <p:scale>
          <a:sx n="101" d="100"/>
          <a:sy n="101" d="100"/>
        </p:scale>
        <p:origin x="762" y="102"/>
      </p:cViewPr>
      <p:guideLst>
        <p:guide orient="horz" pos="2160"/>
        <p:guide pos="3840"/>
      </p:guideLst>
    </p:cSldViewPr>
  </p:slideViewPr>
  <p:outlineViewPr>
    <p:cViewPr>
      <p:scale>
        <a:sx n="33" d="100"/>
        <a:sy n="33" d="100"/>
      </p:scale>
      <p:origin x="0" y="-260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48"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51235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610623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606920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8688" y="1430799"/>
            <a:ext cx="12187238"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6D038D0-44DB-48C1-81E4-D09E4D7C00EE}"/>
              </a:ext>
            </a:extLst>
          </p:cNvPr>
          <p:cNvSpPr/>
          <p:nvPr/>
        </p:nvSpPr>
        <p:spPr>
          <a:xfrm>
            <a:off x="1584960" y="2474893"/>
            <a:ext cx="8819949" cy="2246769"/>
          </a:xfrm>
          <a:prstGeom prst="rect">
            <a:avLst/>
          </a:prstGeom>
        </p:spPr>
        <p:txBody>
          <a:bodyPr wrap="square">
            <a:spAutoFit/>
          </a:bodyPr>
          <a:lstStyle/>
          <a:p>
            <a:pPr algn="ctr"/>
            <a:r>
              <a:rPr lang="en-US" altLang="zh-CN" sz="2800" dirty="0"/>
              <a:t>Discussion on Energy Consequences of Metaverse Media Communication</a:t>
            </a:r>
          </a:p>
          <a:p>
            <a:pPr algn="ctr"/>
            <a:endParaRPr lang="en-US" altLang="zh-CN" sz="2800" dirty="0"/>
          </a:p>
          <a:p>
            <a:pPr algn="ctr"/>
            <a:r>
              <a:rPr lang="en-US" altLang="zh-CN" sz="2800" dirty="0"/>
              <a:t>Xiaowen Sun</a:t>
            </a:r>
          </a:p>
          <a:p>
            <a:pPr algn="ctr"/>
            <a:r>
              <a:rPr lang="en-US" altLang="zh-CN" sz="2800" dirty="0"/>
              <a:t>vivo </a:t>
            </a:r>
            <a:endParaRPr lang="zh-CN" altLang="en-US" sz="2800" dirty="0"/>
          </a:p>
        </p:txBody>
      </p:sp>
    </p:spTree>
    <p:extLst>
      <p:ext uri="{BB962C8B-B14F-4D97-AF65-F5344CB8AC3E}">
        <p14:creationId xmlns:p14="http://schemas.microsoft.com/office/powerpoint/2010/main" val="394681806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7">
            <a:extLst>
              <a:ext uri="{FF2B5EF4-FFF2-40B4-BE49-F238E27FC236}">
                <a16:creationId xmlns:a16="http://schemas.microsoft.com/office/drawing/2014/main" id="{7C545B28-9770-4AC8-ADC0-DD9C0D9A8372}"/>
              </a:ext>
            </a:extLst>
          </p:cNvPr>
          <p:cNvSpPr txBox="1">
            <a:spLocks/>
          </p:cNvSpPr>
          <p:nvPr/>
        </p:nvSpPr>
        <p:spPr>
          <a:xfrm>
            <a:off x="0" y="551341"/>
            <a:ext cx="12001500" cy="6439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zh-CN" sz="3200" b="0" i="0" u="none" strike="noStrike" kern="1200" cap="none" spc="0" normalizeH="0" baseline="0" noProof="0" dirty="0">
                <a:ln>
                  <a:noFill/>
                </a:ln>
                <a:effectLst/>
                <a:uLnTx/>
                <a:uFillTx/>
                <a:latin typeface="vivo Bold"/>
                <a:ea typeface="vivo type CN简 Regular" panose="02000500000000000000" pitchFamily="50" charset="-122"/>
                <a:cs typeface="+mn-cs"/>
              </a:rPr>
              <a:t>Motivation</a:t>
            </a:r>
          </a:p>
        </p:txBody>
      </p:sp>
      <p:pic>
        <p:nvPicPr>
          <p:cNvPr id="7" name="图片 6">
            <a:extLst>
              <a:ext uri="{FF2B5EF4-FFF2-40B4-BE49-F238E27FC236}">
                <a16:creationId xmlns:a16="http://schemas.microsoft.com/office/drawing/2014/main" id="{A10534EF-2320-435A-B35E-0B9562F1A6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8" name="矩形 7">
            <a:extLst>
              <a:ext uri="{FF2B5EF4-FFF2-40B4-BE49-F238E27FC236}">
                <a16:creationId xmlns:a16="http://schemas.microsoft.com/office/drawing/2014/main" id="{CC4256D0-2499-4FCC-96D2-92F0A4B46554}"/>
              </a:ext>
            </a:extLst>
          </p:cNvPr>
          <p:cNvSpPr/>
          <p:nvPr/>
        </p:nvSpPr>
        <p:spPr>
          <a:xfrm>
            <a:off x="164950" y="2125092"/>
            <a:ext cx="184731" cy="369332"/>
          </a:xfrm>
          <a:prstGeom prst="rect">
            <a:avLst/>
          </a:prstGeom>
        </p:spPr>
        <p:txBody>
          <a:bodyPr wrap="none">
            <a:spAutoFit/>
          </a:bodyPr>
          <a:lstStyle/>
          <a:p>
            <a:endParaRPr lang="zh-CN" altLang="en-US" b="1" dirty="0">
              <a:latin typeface="Arial" panose="020B0604020202020204" pitchFamily="34" charset="0"/>
              <a:cs typeface="Arial" panose="020B0604020202020204" pitchFamily="34" charset="0"/>
            </a:endParaRPr>
          </a:p>
        </p:txBody>
      </p:sp>
      <p:sp>
        <p:nvSpPr>
          <p:cNvPr id="9" name="矩形 8">
            <a:extLst>
              <a:ext uri="{FF2B5EF4-FFF2-40B4-BE49-F238E27FC236}">
                <a16:creationId xmlns:a16="http://schemas.microsoft.com/office/drawing/2014/main" id="{B17F69FC-7886-4B58-956B-D392CD75FB54}"/>
              </a:ext>
            </a:extLst>
          </p:cNvPr>
          <p:cNvSpPr/>
          <p:nvPr/>
        </p:nvSpPr>
        <p:spPr>
          <a:xfrm>
            <a:off x="349408" y="1760432"/>
            <a:ext cx="11493184" cy="4378122"/>
          </a:xfrm>
          <a:prstGeom prst="rect">
            <a:avLst/>
          </a:prstGeom>
        </p:spPr>
        <p:txBody>
          <a:bodyPr wrap="square">
            <a:spAutoFit/>
          </a:bodyPr>
          <a:lstStyle/>
          <a:p>
            <a:pPr marL="228600" indent="-228600">
              <a:lnSpc>
                <a:spcPct val="90000"/>
              </a:lnSpc>
              <a:spcBef>
                <a:spcPts val="1000"/>
              </a:spcBef>
              <a:buBlip>
                <a:blip r:embed="rId4"/>
              </a:buBlip>
            </a:pPr>
            <a:r>
              <a:rPr lang="en-US" altLang="zh-CN" sz="2000" dirty="0">
                <a:latin typeface="+mn-lt"/>
                <a:cs typeface="+mn-cs"/>
              </a:rPr>
              <a:t>Content and terminals are the entrance of the metaverse. The metaverse is presented in diverse terminals through VR/AR/MR, games, social and other contents, realizing open interconnection and immersive experience.</a:t>
            </a:r>
          </a:p>
          <a:p>
            <a:pPr marL="228600" indent="-228600">
              <a:lnSpc>
                <a:spcPct val="90000"/>
              </a:lnSpc>
              <a:spcBef>
                <a:spcPts val="1000"/>
              </a:spcBef>
              <a:buBlip>
                <a:blip r:embed="rId4"/>
              </a:buBlip>
            </a:pPr>
            <a:r>
              <a:rPr lang="en-US" altLang="zh-CN" sz="2000" dirty="0">
                <a:latin typeface="+mn-lt"/>
                <a:cs typeface="+mn-cs"/>
              </a:rPr>
              <a:t>Various metaverse terminals are important carriers for computing, sensing, interaction, other scenarios, but at the same time, the power consumption of terminals should be considered to improve the performance and the experience of metaverse services.</a:t>
            </a:r>
          </a:p>
          <a:p>
            <a:pPr marL="685800" lvl="1" indent="-228600">
              <a:lnSpc>
                <a:spcPct val="90000"/>
              </a:lnSpc>
              <a:spcBef>
                <a:spcPts val="500"/>
              </a:spcBef>
              <a:buClr>
                <a:srgbClr val="C00000"/>
              </a:buClr>
              <a:buFont typeface="Arial" panose="020B0604020202020204" pitchFamily="34" charset="0"/>
              <a:buChar char="•"/>
            </a:pPr>
            <a:r>
              <a:rPr lang="en-US" altLang="zh-CN" sz="2000" dirty="0">
                <a:latin typeface="+mn-lt"/>
                <a:cs typeface="+mn-cs"/>
              </a:rPr>
              <a:t>For mainstream metaverse devices, communication, computing, display aspects all have strictly power consumption requirements, the power consumption for communication is limited.</a:t>
            </a:r>
          </a:p>
          <a:p>
            <a:pPr marL="685800" lvl="1" indent="-228600">
              <a:lnSpc>
                <a:spcPct val="90000"/>
              </a:lnSpc>
              <a:spcBef>
                <a:spcPts val="500"/>
              </a:spcBef>
              <a:buClr>
                <a:srgbClr val="C00000"/>
              </a:buClr>
              <a:buFont typeface="Arial" panose="020B0604020202020204" pitchFamily="34" charset="0"/>
              <a:buChar char="•"/>
            </a:pPr>
            <a:r>
              <a:rPr lang="en-US" altLang="zh-CN" sz="2000" dirty="0">
                <a:latin typeface="+mn-lt"/>
                <a:cs typeface="+mn-cs"/>
              </a:rPr>
              <a:t>Our proposal focuses on communication power consumption, that is, energy efficiency of delivery, how the UE can support ‘mobile metaverse services’ with energy efficiency;  or in the case of the same data transmission bit rate, communication power consumption needs to be more efficient, the smaller, the better. </a:t>
            </a:r>
          </a:p>
          <a:p>
            <a:pPr>
              <a:lnSpc>
                <a:spcPct val="90000"/>
              </a:lnSpc>
              <a:spcBef>
                <a:spcPts val="500"/>
              </a:spcBef>
              <a:buClr>
                <a:srgbClr val="C00000"/>
              </a:buClr>
            </a:pPr>
            <a:endParaRPr lang="en-US" altLang="zh-CN" sz="2000" dirty="0">
              <a:latin typeface="+mn-lt"/>
              <a:cs typeface="+mn-cs"/>
            </a:endParaRPr>
          </a:p>
          <a:p>
            <a:pPr>
              <a:lnSpc>
                <a:spcPct val="150000"/>
              </a:lnSpc>
            </a:pPr>
            <a:endParaRPr lang="en-US" altLang="zh-C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72683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DAAAA1-01F4-473C-8CAE-EECD508C0304}"/>
              </a:ext>
            </a:extLst>
          </p:cNvPr>
          <p:cNvSpPr>
            <a:spLocks noGrp="1"/>
          </p:cNvSpPr>
          <p:nvPr>
            <p:ph type="title"/>
          </p:nvPr>
        </p:nvSpPr>
        <p:spPr>
          <a:xfrm>
            <a:off x="200025" y="346075"/>
            <a:ext cx="10515600" cy="1325563"/>
          </a:xfrm>
        </p:spPr>
        <p:txBody>
          <a:bodyPr/>
          <a:lstStyle/>
          <a:p>
            <a:r>
              <a:rPr lang="en-US" altLang="zh-CN" sz="3200" dirty="0"/>
              <a:t>Case 1:  High data rate communication of media over long duration</a:t>
            </a:r>
            <a:endParaRPr lang="zh-CN" altLang="en-US" sz="3200" dirty="0"/>
          </a:p>
        </p:txBody>
      </p:sp>
      <p:sp>
        <p:nvSpPr>
          <p:cNvPr id="3" name="内容占位符 2">
            <a:extLst>
              <a:ext uri="{FF2B5EF4-FFF2-40B4-BE49-F238E27FC236}">
                <a16:creationId xmlns:a16="http://schemas.microsoft.com/office/drawing/2014/main" id="{96C00BE9-F1BB-4934-9B2C-5750382939AB}"/>
              </a:ext>
            </a:extLst>
          </p:cNvPr>
          <p:cNvSpPr>
            <a:spLocks noGrp="1"/>
          </p:cNvSpPr>
          <p:nvPr>
            <p:ph idx="1"/>
          </p:nvPr>
        </p:nvSpPr>
        <p:spPr>
          <a:xfrm>
            <a:off x="428625" y="1825625"/>
            <a:ext cx="11391900" cy="4351338"/>
          </a:xfrm>
        </p:spPr>
        <p:txBody>
          <a:bodyPr/>
          <a:lstStyle/>
          <a:p>
            <a:r>
              <a:rPr lang="en-US" altLang="zh-CN" dirty="0"/>
              <a:t>Scenario: AR Enabled Immersive Experience (watch a movie)</a:t>
            </a:r>
          </a:p>
          <a:p>
            <a:r>
              <a:rPr lang="en-US" altLang="zh-CN" dirty="0"/>
              <a:t>AR glasses </a:t>
            </a:r>
          </a:p>
          <a:p>
            <a:pPr lvl="1"/>
            <a:r>
              <a:rPr lang="en-US" altLang="zh-CN" dirty="0"/>
              <a:t>Limited terminal size </a:t>
            </a:r>
          </a:p>
          <a:p>
            <a:pPr lvl="1"/>
            <a:r>
              <a:rPr lang="en-US" altLang="zh-CN" dirty="0"/>
              <a:t>Limited terminal weight</a:t>
            </a:r>
          </a:p>
          <a:p>
            <a:pPr lvl="1"/>
            <a:r>
              <a:rPr lang="en-US" altLang="zh-CN" dirty="0"/>
              <a:t>Limited battery capacity</a:t>
            </a:r>
          </a:p>
          <a:p>
            <a:pPr lvl="1"/>
            <a:r>
              <a:rPr lang="en-US" altLang="zh-CN" dirty="0"/>
              <a:t>Low compression rate for data (considering the weight, encode/decode</a:t>
            </a:r>
            <a:r>
              <a:rPr lang="zh-CN" altLang="en-US" dirty="0"/>
              <a:t> </a:t>
            </a:r>
            <a:r>
              <a:rPr lang="en-US" altLang="zh-CN" dirty="0"/>
              <a:t>delay, power consumption for codec, etc.)</a:t>
            </a:r>
          </a:p>
          <a:p>
            <a:pPr lvl="1"/>
            <a:endParaRPr lang="en-US" altLang="zh-CN" dirty="0"/>
          </a:p>
          <a:p>
            <a:pPr marL="0" indent="0">
              <a:buNone/>
            </a:pPr>
            <a:endParaRPr lang="zh-CN" altLang="en-US" dirty="0"/>
          </a:p>
        </p:txBody>
      </p:sp>
      <p:pic>
        <p:nvPicPr>
          <p:cNvPr id="4" name="图片 3">
            <a:extLst>
              <a:ext uri="{FF2B5EF4-FFF2-40B4-BE49-F238E27FC236}">
                <a16:creationId xmlns:a16="http://schemas.microsoft.com/office/drawing/2014/main" id="{55A24A18-3A55-4CC3-A9BD-06D31DE7AA5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319975" y="4508557"/>
            <a:ext cx="2759467" cy="1835887"/>
          </a:xfrm>
          <a:prstGeom prst="rect">
            <a:avLst/>
          </a:prstGeom>
          <a:noFill/>
        </p:spPr>
      </p:pic>
      <p:sp>
        <p:nvSpPr>
          <p:cNvPr id="5" name="矩形 4">
            <a:extLst>
              <a:ext uri="{FF2B5EF4-FFF2-40B4-BE49-F238E27FC236}">
                <a16:creationId xmlns:a16="http://schemas.microsoft.com/office/drawing/2014/main" id="{4C09901D-C9EE-4645-B68B-2048275C8673}"/>
              </a:ext>
            </a:extLst>
          </p:cNvPr>
          <p:cNvSpPr/>
          <p:nvPr/>
        </p:nvSpPr>
        <p:spPr>
          <a:xfrm>
            <a:off x="882340" y="4676038"/>
            <a:ext cx="7539151" cy="1835887"/>
          </a:xfrm>
          <a:prstGeom prst="rect">
            <a:avLst/>
          </a:prstGeom>
        </p:spPr>
        <p:txBody>
          <a:bodyPr wrap="square">
            <a:spAutoFit/>
          </a:bodyPr>
          <a:lstStyle/>
          <a:p>
            <a:pPr>
              <a:lnSpc>
                <a:spcPct val="90000"/>
              </a:lnSpc>
              <a:spcBef>
                <a:spcPts val="500"/>
              </a:spcBef>
              <a:buClr>
                <a:srgbClr val="C00000"/>
              </a:buClr>
            </a:pPr>
            <a:r>
              <a:rPr lang="en-US" altLang="zh-CN" sz="1600" dirty="0">
                <a:solidFill>
                  <a:schemeClr val="accent1"/>
                </a:solidFill>
                <a:latin typeface="+mn-lt"/>
                <a:cs typeface="+mn-cs"/>
              </a:rPr>
              <a:t>Clause 5.7 in TR 22.856</a:t>
            </a:r>
          </a:p>
          <a:p>
            <a:pPr>
              <a:lnSpc>
                <a:spcPct val="90000"/>
              </a:lnSpc>
              <a:spcBef>
                <a:spcPts val="500"/>
              </a:spcBef>
              <a:buClr>
                <a:srgbClr val="C00000"/>
              </a:buClr>
            </a:pPr>
            <a:r>
              <a:rPr lang="en-US" altLang="zh-CN" sz="1600" dirty="0">
                <a:solidFill>
                  <a:schemeClr val="accent1"/>
                </a:solidFill>
                <a:latin typeface="+mn-lt"/>
                <a:cs typeface="+mn-cs"/>
              </a:rPr>
              <a:t>- AR glasses which can access into the 5G network (through direct device connection or NG-RAN) to receive movie data information. </a:t>
            </a:r>
          </a:p>
          <a:p>
            <a:pPr>
              <a:lnSpc>
                <a:spcPct val="90000"/>
              </a:lnSpc>
              <a:spcBef>
                <a:spcPts val="500"/>
              </a:spcBef>
              <a:buClr>
                <a:srgbClr val="C00000"/>
              </a:buClr>
            </a:pPr>
            <a:r>
              <a:rPr lang="en-US" altLang="zh-CN" sz="1600" dirty="0">
                <a:solidFill>
                  <a:schemeClr val="accent1"/>
                </a:solidFill>
                <a:latin typeface="+mn-lt"/>
                <a:cs typeface="+mn-cs"/>
              </a:rPr>
              <a:t>- The AR glasses has subscribed the immersive movie services in Metaverse.</a:t>
            </a:r>
          </a:p>
          <a:p>
            <a:pPr>
              <a:lnSpc>
                <a:spcPct val="90000"/>
              </a:lnSpc>
              <a:spcBef>
                <a:spcPts val="500"/>
              </a:spcBef>
              <a:buClr>
                <a:srgbClr val="C00000"/>
              </a:buClr>
            </a:pPr>
            <a:r>
              <a:rPr lang="en-US" altLang="zh-CN" sz="1600" dirty="0">
                <a:solidFill>
                  <a:schemeClr val="accent1"/>
                </a:solidFill>
                <a:latin typeface="+mn-lt"/>
                <a:cs typeface="+mn-cs"/>
              </a:rPr>
              <a:t>- In Metaverse, movie resources are stored in the cloud, existed movie image can be pushed to the AR glasses, the battery capacity of the AR glasses is enough to watch a two-hour movie.</a:t>
            </a:r>
          </a:p>
        </p:txBody>
      </p:sp>
    </p:spTree>
    <p:extLst>
      <p:ext uri="{BB962C8B-B14F-4D97-AF65-F5344CB8AC3E}">
        <p14:creationId xmlns:p14="http://schemas.microsoft.com/office/powerpoint/2010/main" val="1094324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DAAAA1-01F4-473C-8CAE-EECD508C0304}"/>
              </a:ext>
            </a:extLst>
          </p:cNvPr>
          <p:cNvSpPr>
            <a:spLocks noGrp="1"/>
          </p:cNvSpPr>
          <p:nvPr>
            <p:ph type="title"/>
          </p:nvPr>
        </p:nvSpPr>
        <p:spPr>
          <a:xfrm>
            <a:off x="200025" y="346075"/>
            <a:ext cx="10515600" cy="1325563"/>
          </a:xfrm>
        </p:spPr>
        <p:txBody>
          <a:bodyPr/>
          <a:lstStyle/>
          <a:p>
            <a:r>
              <a:rPr lang="en-US" altLang="zh-CN" sz="3200" dirty="0"/>
              <a:t>Case 2:  Media negotiation to reduce the data volume and resolution to achieve media delivery optimization</a:t>
            </a:r>
            <a:endParaRPr lang="zh-CN" altLang="en-US" sz="3200" dirty="0"/>
          </a:p>
        </p:txBody>
      </p:sp>
      <p:sp>
        <p:nvSpPr>
          <p:cNvPr id="7" name="内容占位符 6">
            <a:extLst>
              <a:ext uri="{FF2B5EF4-FFF2-40B4-BE49-F238E27FC236}">
                <a16:creationId xmlns:a16="http://schemas.microsoft.com/office/drawing/2014/main" id="{B0AC05BC-D8A8-429F-812A-F5E78542E0FB}"/>
              </a:ext>
            </a:extLst>
          </p:cNvPr>
          <p:cNvSpPr>
            <a:spLocks noGrp="1"/>
          </p:cNvSpPr>
          <p:nvPr>
            <p:ph idx="1"/>
          </p:nvPr>
        </p:nvSpPr>
        <p:spPr/>
        <p:txBody>
          <a:bodyPr/>
          <a:lstStyle/>
          <a:p>
            <a:r>
              <a:rPr lang="en-US" altLang="zh-CN" sz="2000" dirty="0"/>
              <a:t>When UE is in low battery, terminal can provides the information of low battery to 5GC. </a:t>
            </a:r>
          </a:p>
          <a:p>
            <a:r>
              <a:rPr lang="en-US" altLang="zh-CN" sz="2000" dirty="0"/>
              <a:t>When UE is lower end device (i.e. Not support HD media)</a:t>
            </a:r>
          </a:p>
          <a:p>
            <a:r>
              <a:rPr lang="en-US" altLang="zh-CN" sz="2000" dirty="0"/>
              <a:t>5GC/Server may:</a:t>
            </a:r>
          </a:p>
          <a:p>
            <a:pPr lvl="1"/>
            <a:r>
              <a:rPr lang="en-US" altLang="zh-CN" sz="1600" dirty="0"/>
              <a:t>Reduce the data volume in service level, e.g. lower resolution</a:t>
            </a:r>
          </a:p>
          <a:p>
            <a:pPr lvl="1"/>
            <a:r>
              <a:rPr lang="en-US" altLang="zh-CN" sz="1600" dirty="0"/>
              <a:t>Send meta data to the UE instead of realistic data</a:t>
            </a:r>
          </a:p>
          <a:p>
            <a:pPr lvl="1"/>
            <a:r>
              <a:rPr lang="en-US" altLang="zh-CN" sz="1600" dirty="0"/>
              <a:t>…</a:t>
            </a:r>
          </a:p>
          <a:p>
            <a:endParaRPr lang="zh-CN" altLang="en-US" sz="2000" dirty="0"/>
          </a:p>
        </p:txBody>
      </p:sp>
      <p:sp>
        <p:nvSpPr>
          <p:cNvPr id="8" name="矩形 7">
            <a:extLst>
              <a:ext uri="{FF2B5EF4-FFF2-40B4-BE49-F238E27FC236}">
                <a16:creationId xmlns:a16="http://schemas.microsoft.com/office/drawing/2014/main" id="{B031932E-E732-4C94-84A6-6BF0EAD80057}"/>
              </a:ext>
            </a:extLst>
          </p:cNvPr>
          <p:cNvSpPr/>
          <p:nvPr/>
        </p:nvSpPr>
        <p:spPr>
          <a:xfrm>
            <a:off x="2857500" y="4095750"/>
            <a:ext cx="1447800" cy="19335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74345FD-3B56-44D0-8D42-DA989AEB02BC}"/>
              </a:ext>
            </a:extLst>
          </p:cNvPr>
          <p:cNvSpPr txBox="1"/>
          <p:nvPr/>
        </p:nvSpPr>
        <p:spPr>
          <a:xfrm>
            <a:off x="3328766" y="5659993"/>
            <a:ext cx="505267" cy="369332"/>
          </a:xfrm>
          <a:prstGeom prst="rect">
            <a:avLst/>
          </a:prstGeom>
          <a:noFill/>
        </p:spPr>
        <p:txBody>
          <a:bodyPr wrap="none" rtlCol="0">
            <a:spAutoFit/>
          </a:bodyPr>
          <a:lstStyle/>
          <a:p>
            <a:r>
              <a:rPr lang="en-US" altLang="zh-CN" dirty="0"/>
              <a:t>UE</a:t>
            </a:r>
            <a:endParaRPr lang="zh-CN" altLang="en-US" dirty="0"/>
          </a:p>
        </p:txBody>
      </p:sp>
      <p:sp>
        <p:nvSpPr>
          <p:cNvPr id="10" name="矩形 9">
            <a:extLst>
              <a:ext uri="{FF2B5EF4-FFF2-40B4-BE49-F238E27FC236}">
                <a16:creationId xmlns:a16="http://schemas.microsoft.com/office/drawing/2014/main" id="{88C792AF-2192-4379-9E87-99F72CA10BF4}"/>
              </a:ext>
            </a:extLst>
          </p:cNvPr>
          <p:cNvSpPr/>
          <p:nvPr/>
        </p:nvSpPr>
        <p:spPr>
          <a:xfrm>
            <a:off x="2952750" y="4257675"/>
            <a:ext cx="127635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Metaverse</a:t>
            </a:r>
          </a:p>
          <a:p>
            <a:pPr algn="ctr"/>
            <a:r>
              <a:rPr lang="en-US" altLang="zh-CN" dirty="0"/>
              <a:t>Application</a:t>
            </a:r>
            <a:endParaRPr lang="zh-CN" altLang="en-US" dirty="0"/>
          </a:p>
        </p:txBody>
      </p:sp>
      <p:sp>
        <p:nvSpPr>
          <p:cNvPr id="11" name="矩形 10">
            <a:extLst>
              <a:ext uri="{FF2B5EF4-FFF2-40B4-BE49-F238E27FC236}">
                <a16:creationId xmlns:a16="http://schemas.microsoft.com/office/drawing/2014/main" id="{6240EA52-FF9A-4B26-9DFD-C92D41ED0B08}"/>
              </a:ext>
            </a:extLst>
          </p:cNvPr>
          <p:cNvSpPr/>
          <p:nvPr/>
        </p:nvSpPr>
        <p:spPr>
          <a:xfrm>
            <a:off x="6124575" y="4095750"/>
            <a:ext cx="1447800" cy="19335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3D97467-BEC5-4573-B1AA-70ADFF2F5CFA}"/>
              </a:ext>
            </a:extLst>
          </p:cNvPr>
          <p:cNvSpPr txBox="1"/>
          <p:nvPr/>
        </p:nvSpPr>
        <p:spPr>
          <a:xfrm>
            <a:off x="6219825" y="5456813"/>
            <a:ext cx="1377300" cy="646331"/>
          </a:xfrm>
          <a:prstGeom prst="rect">
            <a:avLst/>
          </a:prstGeom>
          <a:noFill/>
        </p:spPr>
        <p:txBody>
          <a:bodyPr wrap="none" rtlCol="0">
            <a:spAutoFit/>
          </a:bodyPr>
          <a:lstStyle/>
          <a:p>
            <a:pPr algn="ctr"/>
            <a:r>
              <a:rPr lang="en-US" altLang="zh-CN" dirty="0"/>
              <a:t>Application </a:t>
            </a:r>
          </a:p>
          <a:p>
            <a:pPr algn="ctr"/>
            <a:r>
              <a:rPr lang="en-US" altLang="zh-CN" dirty="0"/>
              <a:t>Provider</a:t>
            </a:r>
            <a:endParaRPr lang="zh-CN" altLang="en-US" dirty="0"/>
          </a:p>
        </p:txBody>
      </p:sp>
      <p:sp>
        <p:nvSpPr>
          <p:cNvPr id="13" name="矩形 12">
            <a:extLst>
              <a:ext uri="{FF2B5EF4-FFF2-40B4-BE49-F238E27FC236}">
                <a16:creationId xmlns:a16="http://schemas.microsoft.com/office/drawing/2014/main" id="{AE7C310F-F726-48A9-9822-D9871868B5B2}"/>
              </a:ext>
            </a:extLst>
          </p:cNvPr>
          <p:cNvSpPr/>
          <p:nvPr/>
        </p:nvSpPr>
        <p:spPr>
          <a:xfrm>
            <a:off x="6219825" y="4210050"/>
            <a:ext cx="127635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Metaverse</a:t>
            </a:r>
          </a:p>
          <a:p>
            <a:pPr algn="ctr"/>
            <a:r>
              <a:rPr lang="en-US" altLang="zh-CN" dirty="0"/>
              <a:t>AF</a:t>
            </a:r>
            <a:endParaRPr lang="zh-CN" altLang="en-US" dirty="0"/>
          </a:p>
        </p:txBody>
      </p:sp>
      <p:sp>
        <p:nvSpPr>
          <p:cNvPr id="14" name="矩形 13">
            <a:extLst>
              <a:ext uri="{FF2B5EF4-FFF2-40B4-BE49-F238E27FC236}">
                <a16:creationId xmlns:a16="http://schemas.microsoft.com/office/drawing/2014/main" id="{975A5CB2-CDE4-443B-B526-6D1DBE8FA4C2}"/>
              </a:ext>
            </a:extLst>
          </p:cNvPr>
          <p:cNvSpPr/>
          <p:nvPr/>
        </p:nvSpPr>
        <p:spPr>
          <a:xfrm>
            <a:off x="6219825" y="4935537"/>
            <a:ext cx="127635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Metaverse</a:t>
            </a:r>
          </a:p>
          <a:p>
            <a:pPr algn="ctr"/>
            <a:r>
              <a:rPr lang="en-US" altLang="zh-CN" dirty="0"/>
              <a:t>AS</a:t>
            </a:r>
            <a:endParaRPr lang="zh-CN" altLang="en-US" dirty="0"/>
          </a:p>
        </p:txBody>
      </p:sp>
      <p:sp>
        <p:nvSpPr>
          <p:cNvPr id="15" name="箭头: 左右 14">
            <a:extLst>
              <a:ext uri="{FF2B5EF4-FFF2-40B4-BE49-F238E27FC236}">
                <a16:creationId xmlns:a16="http://schemas.microsoft.com/office/drawing/2014/main" id="{4BB2D962-54BB-4171-9780-4C6C9A9BC169}"/>
              </a:ext>
            </a:extLst>
          </p:cNvPr>
          <p:cNvSpPr/>
          <p:nvPr/>
        </p:nvSpPr>
        <p:spPr>
          <a:xfrm>
            <a:off x="4229100" y="4429125"/>
            <a:ext cx="1965975" cy="133350"/>
          </a:xfrm>
          <a:prstGeom prst="lef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7010ECE4-96B1-4E3B-A417-6BE64B5EBED6}"/>
              </a:ext>
            </a:extLst>
          </p:cNvPr>
          <p:cNvSpPr txBox="1"/>
          <p:nvPr/>
        </p:nvSpPr>
        <p:spPr>
          <a:xfrm>
            <a:off x="4339414" y="4495800"/>
            <a:ext cx="1856598" cy="523220"/>
          </a:xfrm>
          <a:prstGeom prst="rect">
            <a:avLst/>
          </a:prstGeom>
          <a:noFill/>
        </p:spPr>
        <p:txBody>
          <a:bodyPr wrap="none" rtlCol="0">
            <a:spAutoFit/>
          </a:bodyPr>
          <a:lstStyle/>
          <a:p>
            <a:r>
              <a:rPr lang="en-US" altLang="zh-CN" sz="1400" dirty="0">
                <a:solidFill>
                  <a:srgbClr val="C00000"/>
                </a:solidFill>
              </a:rPr>
              <a:t>Capability Interaction</a:t>
            </a:r>
          </a:p>
          <a:p>
            <a:r>
              <a:rPr lang="en-US" altLang="zh-CN" sz="1400" dirty="0">
                <a:solidFill>
                  <a:srgbClr val="C00000"/>
                </a:solidFill>
              </a:rPr>
              <a:t>Through/Over? 5GS</a:t>
            </a:r>
            <a:endParaRPr lang="zh-CN" altLang="en-US" sz="1400" dirty="0">
              <a:solidFill>
                <a:srgbClr val="C00000"/>
              </a:solidFill>
            </a:endParaRPr>
          </a:p>
        </p:txBody>
      </p:sp>
    </p:spTree>
    <p:extLst>
      <p:ext uri="{BB962C8B-B14F-4D97-AF65-F5344CB8AC3E}">
        <p14:creationId xmlns:p14="http://schemas.microsoft.com/office/powerpoint/2010/main" val="22862786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DAAAA1-01F4-473C-8CAE-EECD508C0304}"/>
              </a:ext>
            </a:extLst>
          </p:cNvPr>
          <p:cNvSpPr>
            <a:spLocks noGrp="1"/>
          </p:cNvSpPr>
          <p:nvPr>
            <p:ph type="title"/>
          </p:nvPr>
        </p:nvSpPr>
        <p:spPr>
          <a:xfrm>
            <a:off x="200025" y="346075"/>
            <a:ext cx="10515600" cy="1325563"/>
          </a:xfrm>
        </p:spPr>
        <p:txBody>
          <a:bodyPr/>
          <a:lstStyle/>
          <a:p>
            <a:r>
              <a:rPr lang="en-US" altLang="zh-CN" sz="3200" dirty="0"/>
              <a:t>Case 3:  Caching to improve service requirement</a:t>
            </a:r>
            <a:endParaRPr lang="zh-CN" altLang="en-US" sz="3200" dirty="0"/>
          </a:p>
        </p:txBody>
      </p:sp>
      <p:sp>
        <p:nvSpPr>
          <p:cNvPr id="7" name="内容占位符 6">
            <a:extLst>
              <a:ext uri="{FF2B5EF4-FFF2-40B4-BE49-F238E27FC236}">
                <a16:creationId xmlns:a16="http://schemas.microsoft.com/office/drawing/2014/main" id="{BB17987C-5317-49EE-892B-3A4C8062105E}"/>
              </a:ext>
            </a:extLst>
          </p:cNvPr>
          <p:cNvSpPr>
            <a:spLocks noGrp="1"/>
          </p:cNvSpPr>
          <p:nvPr>
            <p:ph idx="1"/>
          </p:nvPr>
        </p:nvSpPr>
        <p:spPr/>
        <p:txBody>
          <a:bodyPr/>
          <a:lstStyle/>
          <a:p>
            <a:r>
              <a:rPr lang="en-US" altLang="zh-CN" dirty="0"/>
              <a:t>Data stored in the terminal's memory, and when application want to access the data again, the application can retrieve the data from the cache instead of retrieving it from the original source server,  which can improve performance and scalability, avoiding large amount of data interaction.</a:t>
            </a:r>
            <a:endParaRPr lang="zh-CN" altLang="en-US" dirty="0"/>
          </a:p>
        </p:txBody>
      </p:sp>
    </p:spTree>
    <p:extLst>
      <p:ext uri="{BB962C8B-B14F-4D97-AF65-F5344CB8AC3E}">
        <p14:creationId xmlns:p14="http://schemas.microsoft.com/office/powerpoint/2010/main" val="24809130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DAAAA1-01F4-473C-8CAE-EECD508C0304}"/>
              </a:ext>
            </a:extLst>
          </p:cNvPr>
          <p:cNvSpPr>
            <a:spLocks noGrp="1"/>
          </p:cNvSpPr>
          <p:nvPr>
            <p:ph type="title"/>
          </p:nvPr>
        </p:nvSpPr>
        <p:spPr/>
        <p:txBody>
          <a:bodyPr/>
          <a:lstStyle/>
          <a:p>
            <a:r>
              <a:rPr lang="en-US" altLang="zh-CN" sz="3200" dirty="0"/>
              <a:t>Possible Requirement for Energy Efficiency Delivery</a:t>
            </a:r>
            <a:endParaRPr lang="zh-CN" altLang="en-US" sz="3200" dirty="0"/>
          </a:p>
        </p:txBody>
      </p:sp>
      <p:sp>
        <p:nvSpPr>
          <p:cNvPr id="3" name="内容占位符 2">
            <a:extLst>
              <a:ext uri="{FF2B5EF4-FFF2-40B4-BE49-F238E27FC236}">
                <a16:creationId xmlns:a16="http://schemas.microsoft.com/office/drawing/2014/main" id="{96C00BE9-F1BB-4934-9B2C-5750382939AB}"/>
              </a:ext>
            </a:extLst>
          </p:cNvPr>
          <p:cNvSpPr>
            <a:spLocks noGrp="1"/>
          </p:cNvSpPr>
          <p:nvPr>
            <p:ph idx="1"/>
          </p:nvPr>
        </p:nvSpPr>
        <p:spPr>
          <a:xfrm>
            <a:off x="428625" y="1825625"/>
            <a:ext cx="11391900" cy="4351338"/>
          </a:xfrm>
        </p:spPr>
        <p:txBody>
          <a:bodyPr/>
          <a:lstStyle/>
          <a:p>
            <a:r>
              <a:rPr lang="en-US" altLang="zh-CN" sz="2400" dirty="0"/>
              <a:t>Case 1:  High data rate communication of super high resolution interactive media  over an extended period of time (e.g. duration of a film)</a:t>
            </a:r>
          </a:p>
          <a:p>
            <a:pPr lvl="1"/>
            <a:r>
              <a:rPr lang="en-US" altLang="zh-CN" sz="2000" dirty="0"/>
              <a:t>Requires UE power consumption for communication as less as possible </a:t>
            </a:r>
            <a:endParaRPr lang="en-US" altLang="zh-CN" sz="1600" dirty="0"/>
          </a:p>
          <a:p>
            <a:r>
              <a:rPr lang="en-US" altLang="zh-CN" sz="2400" dirty="0"/>
              <a:t>Case 2:  Media negotiation to reduce the data volume and resolution to achieve media delivery optimization</a:t>
            </a:r>
          </a:p>
          <a:p>
            <a:pPr lvl="1"/>
            <a:r>
              <a:rPr lang="en-US" altLang="zh-CN" sz="2000" dirty="0"/>
              <a:t>Require interaction between the server and application, e.g. report UE Status, UE capability (if it is a power constrained/low</a:t>
            </a:r>
            <a:r>
              <a:rPr lang="zh-CN" altLang="en-US" sz="2000" dirty="0"/>
              <a:t> </a:t>
            </a:r>
            <a:r>
              <a:rPr lang="en-US" altLang="zh-CN" sz="2000" dirty="0"/>
              <a:t>energy device)</a:t>
            </a:r>
          </a:p>
          <a:p>
            <a:pPr lvl="1"/>
            <a:r>
              <a:rPr lang="en-US" altLang="zh-CN" sz="2000" dirty="0"/>
              <a:t>Application level dynamically customize/adjust media delivery policy e.g. different resolutions.</a:t>
            </a:r>
          </a:p>
          <a:p>
            <a:r>
              <a:rPr lang="en-US" altLang="zh-CN" sz="2400" dirty="0"/>
              <a:t>Case 3: Caching in or near the terminal to improve service requirement</a:t>
            </a:r>
          </a:p>
          <a:p>
            <a:pPr lvl="1"/>
            <a:r>
              <a:rPr lang="en-US" altLang="zh-CN" sz="2000" dirty="0"/>
              <a:t>Out of 3GPP scope</a:t>
            </a:r>
          </a:p>
          <a:p>
            <a:pPr marL="0" indent="0">
              <a:buNone/>
            </a:pPr>
            <a:endParaRPr lang="zh-CN" altLang="en-US" dirty="0"/>
          </a:p>
        </p:txBody>
      </p:sp>
    </p:spTree>
    <p:extLst>
      <p:ext uri="{BB962C8B-B14F-4D97-AF65-F5344CB8AC3E}">
        <p14:creationId xmlns:p14="http://schemas.microsoft.com/office/powerpoint/2010/main" val="384241815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DAAAA1-01F4-473C-8CAE-EECD508C0304}"/>
              </a:ext>
            </a:extLst>
          </p:cNvPr>
          <p:cNvSpPr>
            <a:spLocks noGrp="1"/>
          </p:cNvSpPr>
          <p:nvPr>
            <p:ph type="title"/>
          </p:nvPr>
        </p:nvSpPr>
        <p:spPr>
          <a:xfrm>
            <a:off x="200025" y="346075"/>
            <a:ext cx="10515600" cy="1325563"/>
          </a:xfrm>
        </p:spPr>
        <p:txBody>
          <a:bodyPr/>
          <a:lstStyle/>
          <a:p>
            <a:r>
              <a:rPr lang="en-US" altLang="zh-CN" sz="3200" dirty="0"/>
              <a:t>How to Support Efficient Energy Delivery in Metaverse</a:t>
            </a:r>
            <a:endParaRPr lang="zh-CN" altLang="en-US" sz="3200" dirty="0"/>
          </a:p>
        </p:txBody>
      </p:sp>
      <p:sp>
        <p:nvSpPr>
          <p:cNvPr id="3" name="内容占位符 2">
            <a:extLst>
              <a:ext uri="{FF2B5EF4-FFF2-40B4-BE49-F238E27FC236}">
                <a16:creationId xmlns:a16="http://schemas.microsoft.com/office/drawing/2014/main" id="{96C00BE9-F1BB-4934-9B2C-5750382939AB}"/>
              </a:ext>
            </a:extLst>
          </p:cNvPr>
          <p:cNvSpPr>
            <a:spLocks noGrp="1"/>
          </p:cNvSpPr>
          <p:nvPr>
            <p:ph idx="1"/>
          </p:nvPr>
        </p:nvSpPr>
        <p:spPr>
          <a:xfrm>
            <a:off x="428625" y="1825625"/>
            <a:ext cx="11391900" cy="4351338"/>
          </a:xfrm>
        </p:spPr>
        <p:txBody>
          <a:bodyPr/>
          <a:lstStyle/>
          <a:p>
            <a:r>
              <a:rPr lang="en-US" altLang="zh-CN" dirty="0"/>
              <a:t>More efficient video access technology</a:t>
            </a:r>
          </a:p>
          <a:p>
            <a:pPr lvl="1"/>
            <a:r>
              <a:rPr lang="en-US" altLang="zh-CN" dirty="0"/>
              <a:t>RAN Improvement</a:t>
            </a:r>
          </a:p>
          <a:p>
            <a:pPr lvl="1"/>
            <a:r>
              <a:rPr lang="en-US" altLang="zh-CN" dirty="0"/>
              <a:t>Traffic Scheduling</a:t>
            </a:r>
          </a:p>
          <a:p>
            <a:pPr lvl="1"/>
            <a:r>
              <a:rPr lang="en-US" altLang="zh-CN" dirty="0"/>
              <a:t>Battery Performance </a:t>
            </a:r>
          </a:p>
          <a:p>
            <a:pPr lvl="1"/>
            <a:r>
              <a:rPr lang="en-US" altLang="zh-CN" dirty="0"/>
              <a:t>…</a:t>
            </a:r>
          </a:p>
          <a:p>
            <a:r>
              <a:rPr lang="en-US" altLang="zh-CN" dirty="0"/>
              <a:t>More efficient means of service delivery</a:t>
            </a:r>
          </a:p>
          <a:p>
            <a:pPr lvl="1"/>
            <a:r>
              <a:rPr lang="en-US" altLang="zh-CN"/>
              <a:t>Application Level </a:t>
            </a:r>
            <a:r>
              <a:rPr lang="en-US" altLang="zh-CN" dirty="0"/>
              <a:t>Interaction</a:t>
            </a:r>
          </a:p>
          <a:p>
            <a:pPr lvl="1"/>
            <a:r>
              <a:rPr lang="en-US" altLang="zh-CN" dirty="0"/>
              <a:t>Caching</a:t>
            </a:r>
          </a:p>
          <a:p>
            <a:pPr lvl="1"/>
            <a:r>
              <a:rPr lang="en-US" altLang="zh-CN" dirty="0"/>
              <a:t>…</a:t>
            </a:r>
          </a:p>
          <a:p>
            <a:pPr lvl="1"/>
            <a:endParaRPr lang="en-US" altLang="zh-CN" dirty="0"/>
          </a:p>
          <a:p>
            <a:pPr marL="0" indent="0">
              <a:buNone/>
            </a:pPr>
            <a:endParaRPr lang="zh-CN" altLang="en-US" dirty="0"/>
          </a:p>
        </p:txBody>
      </p:sp>
    </p:spTree>
    <p:extLst>
      <p:ext uri="{BB962C8B-B14F-4D97-AF65-F5344CB8AC3E}">
        <p14:creationId xmlns:p14="http://schemas.microsoft.com/office/powerpoint/2010/main" val="147605687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0B50EB-7A14-4477-94FD-FECCF2546BC2}"/>
              </a:ext>
            </a:extLst>
          </p:cNvPr>
          <p:cNvSpPr>
            <a:spLocks noGrp="1"/>
          </p:cNvSpPr>
          <p:nvPr>
            <p:ph type="title"/>
          </p:nvPr>
        </p:nvSpPr>
        <p:spPr/>
        <p:txBody>
          <a:bodyPr/>
          <a:lstStyle/>
          <a:p>
            <a:r>
              <a:rPr lang="en-US" altLang="zh-CN" sz="3200" dirty="0"/>
              <a:t>Detailed Power Consumption Analysis for Case 1</a:t>
            </a:r>
            <a:endParaRPr lang="zh-CN" altLang="en-US" sz="3200" dirty="0"/>
          </a:p>
        </p:txBody>
      </p:sp>
      <p:sp>
        <p:nvSpPr>
          <p:cNvPr id="3" name="内容占位符 2">
            <a:extLst>
              <a:ext uri="{FF2B5EF4-FFF2-40B4-BE49-F238E27FC236}">
                <a16:creationId xmlns:a16="http://schemas.microsoft.com/office/drawing/2014/main" id="{26713027-838D-4FC9-9170-1D59FDD77D06}"/>
              </a:ext>
            </a:extLst>
          </p:cNvPr>
          <p:cNvSpPr>
            <a:spLocks noGrp="1"/>
          </p:cNvSpPr>
          <p:nvPr>
            <p:ph idx="1"/>
          </p:nvPr>
        </p:nvSpPr>
        <p:spPr>
          <a:xfrm>
            <a:off x="238125" y="1825625"/>
            <a:ext cx="11772900" cy="4351338"/>
          </a:xfrm>
        </p:spPr>
        <p:txBody>
          <a:bodyPr/>
          <a:lstStyle/>
          <a:p>
            <a:pPr marL="0" indent="0">
              <a:lnSpc>
                <a:spcPct val="150000"/>
              </a:lnSpc>
              <a:buNone/>
            </a:pPr>
            <a:r>
              <a:rPr lang="en-US" altLang="zh-CN" sz="1400" dirty="0">
                <a:latin typeface="Arial" panose="020B0604020202020204" pitchFamily="34" charset="0"/>
                <a:cs typeface="Arial" panose="020B0604020202020204" pitchFamily="34" charset="0"/>
              </a:rPr>
              <a:t>One of the most important requirements of wearable products such as glasses for mobile communication is low power consumption. However, the current power consumption of high-speed transmission cannot fulfill the requirements. </a:t>
            </a:r>
          </a:p>
          <a:p>
            <a:pPr>
              <a:lnSpc>
                <a:spcPct val="150000"/>
              </a:lnSpc>
            </a:pPr>
            <a:r>
              <a:rPr lang="en-US" altLang="zh-CN" sz="1400" dirty="0">
                <a:latin typeface="Arial" panose="020B0604020202020204" pitchFamily="34" charset="0"/>
                <a:cs typeface="Arial" panose="020B0604020202020204" pitchFamily="34" charset="0"/>
              </a:rPr>
              <a:t>AR Glass Size:1280*720*2*60*24mm   </a:t>
            </a:r>
          </a:p>
          <a:p>
            <a:pPr>
              <a:lnSpc>
                <a:spcPct val="150000"/>
              </a:lnSpc>
            </a:pPr>
            <a:r>
              <a:rPr lang="en-US" altLang="zh-CN" sz="1400" dirty="0">
                <a:latin typeface="Arial" panose="020B0604020202020204" pitchFamily="34" charset="0"/>
                <a:cs typeface="Arial" panose="020B0604020202020204" pitchFamily="34" charset="0"/>
              </a:rPr>
              <a:t>Data transmission: 2.6Gbps&amp; 20-40ms   </a:t>
            </a:r>
          </a:p>
          <a:p>
            <a:pPr>
              <a:lnSpc>
                <a:spcPct val="150000"/>
              </a:lnSpc>
            </a:pPr>
            <a:r>
              <a:rPr lang="en-US" altLang="zh-CN" sz="1400" dirty="0">
                <a:latin typeface="Arial" panose="020B0604020202020204" pitchFamily="34" charset="0"/>
                <a:cs typeface="Arial" panose="020B0604020202020204" pitchFamily="34" charset="0"/>
              </a:rPr>
              <a:t>150g as weight threshold (ensure comfort for user): optical waveguide module 30g, frame 50g, chip device 20g, battery 50g (700Wh/L)</a:t>
            </a:r>
          </a:p>
          <a:p>
            <a:pPr>
              <a:lnSpc>
                <a:spcPct val="150000"/>
              </a:lnSpc>
            </a:pPr>
            <a:r>
              <a:rPr lang="en-US" altLang="zh-CN" sz="1400" dirty="0">
                <a:latin typeface="Arial" panose="020B0604020202020204" pitchFamily="34" charset="0"/>
                <a:cs typeface="Arial" panose="020B0604020202020204" pitchFamily="34" charset="0"/>
              </a:rPr>
              <a:t>Transmission distance: 10 meters (use range in the living room)   </a:t>
            </a:r>
            <a:endParaRPr lang="zh-CN" altLang="en-US" sz="1400" dirty="0">
              <a:latin typeface="Arial" panose="020B0604020202020204" pitchFamily="34" charset="0"/>
              <a:cs typeface="Arial" panose="020B0604020202020204" pitchFamily="34" charset="0"/>
            </a:endParaRPr>
          </a:p>
          <a:p>
            <a:pPr>
              <a:lnSpc>
                <a:spcPct val="150000"/>
              </a:lnSpc>
            </a:pPr>
            <a:r>
              <a:rPr lang="en-US" altLang="zh-CN" sz="1400" dirty="0">
                <a:latin typeface="Arial" panose="020B0604020202020204" pitchFamily="34" charset="0"/>
                <a:cs typeface="Arial" panose="020B0604020202020204" pitchFamily="34" charset="0"/>
              </a:rPr>
              <a:t>Power consumption </a:t>
            </a:r>
          </a:p>
          <a:p>
            <a:pPr marL="742950" lvl="1" indent="-285750">
              <a:lnSpc>
                <a:spcPct val="150000"/>
              </a:lnSpc>
            </a:pPr>
            <a:r>
              <a:rPr lang="en-US" altLang="zh-CN" sz="1400" dirty="0">
                <a:highlight>
                  <a:srgbClr val="FFFFFF"/>
                </a:highlight>
                <a:latin typeface="Arial" panose="020B0604020202020204" pitchFamily="34" charset="0"/>
                <a:cs typeface="Arial" panose="020B0604020202020204" pitchFamily="34" charset="0"/>
              </a:rPr>
              <a:t>Maximum battery capacity calculated from weight (50g for battery): 1000mAh=&gt;3850mWh =&gt;</a:t>
            </a:r>
            <a:r>
              <a:rPr lang="en-US" altLang="zh-CN" sz="1400" dirty="0">
                <a:solidFill>
                  <a:srgbClr val="FF0000"/>
                </a:solidFill>
                <a:highlight>
                  <a:srgbClr val="FFFFFF"/>
                </a:highlight>
                <a:latin typeface="Arial" panose="020B0604020202020204" pitchFamily="34" charset="0"/>
                <a:cs typeface="Arial" panose="020B0604020202020204" pitchFamily="34" charset="0"/>
              </a:rPr>
              <a:t>25% of the power is assigned for communication.</a:t>
            </a:r>
            <a:endParaRPr lang="en-US" altLang="zh-CN" sz="1400" dirty="0">
              <a:highlight>
                <a:srgbClr val="FFFFFF"/>
              </a:highlight>
              <a:latin typeface="Arial" panose="020B0604020202020204" pitchFamily="34" charset="0"/>
              <a:cs typeface="Arial" panose="020B0604020202020204" pitchFamily="34" charset="0"/>
            </a:endParaRPr>
          </a:p>
          <a:p>
            <a:pPr marL="742950" lvl="1" indent="-285750">
              <a:lnSpc>
                <a:spcPct val="150000"/>
              </a:lnSpc>
            </a:pPr>
            <a:r>
              <a:rPr lang="en-US" altLang="zh-CN" sz="1400" dirty="0">
                <a:highlight>
                  <a:srgbClr val="FFFFFF"/>
                </a:highlight>
                <a:latin typeface="Arial" panose="020B0604020202020204" pitchFamily="34" charset="0"/>
                <a:cs typeface="Arial" panose="020B0604020202020204" pitchFamily="34" charset="0"/>
              </a:rPr>
              <a:t>Considering delay and energy consumption factors, compression ratio of the media data can be 3:1 and the service duration is 2 hours </a:t>
            </a:r>
          </a:p>
          <a:p>
            <a:pPr marL="742950" lvl="1" indent="-285750">
              <a:lnSpc>
                <a:spcPct val="150000"/>
              </a:lnSpc>
            </a:pPr>
            <a:r>
              <a:rPr lang="en-US" altLang="zh-CN" sz="1400" dirty="0">
                <a:highlight>
                  <a:srgbClr val="FFFFFF"/>
                </a:highlight>
                <a:latin typeface="Arial" panose="020B0604020202020204" pitchFamily="34" charset="0"/>
                <a:cs typeface="Arial" panose="020B0604020202020204" pitchFamily="34" charset="0"/>
              </a:rPr>
              <a:t>the power consumption of UE for communication is calculated to 5.7*10</a:t>
            </a:r>
            <a:r>
              <a:rPr lang="en-US" altLang="zh-CN" sz="1400" baseline="30000" dirty="0">
                <a:highlight>
                  <a:srgbClr val="FFFFFF"/>
                </a:highlight>
                <a:latin typeface="Arial" panose="020B0604020202020204" pitchFamily="34" charset="0"/>
                <a:cs typeface="Arial" panose="020B0604020202020204" pitchFamily="34" charset="0"/>
              </a:rPr>
              <a:t>^-10</a:t>
            </a:r>
            <a:r>
              <a:rPr lang="en-US" altLang="zh-CN" sz="1400" dirty="0">
                <a:highlight>
                  <a:srgbClr val="FFFFFF"/>
                </a:highlight>
                <a:latin typeface="Arial" panose="020B0604020202020204" pitchFamily="34" charset="0"/>
                <a:cs typeface="Arial" panose="020B0604020202020204" pitchFamily="34" charset="0"/>
              </a:rPr>
              <a:t>J/bit (~500mW)</a:t>
            </a:r>
            <a:endParaRPr lang="zh-CN" altLang="en-US" dirty="0">
              <a:highlight>
                <a:srgbClr val="FFFFFF"/>
              </a:highlight>
            </a:endParaRPr>
          </a:p>
        </p:txBody>
      </p:sp>
    </p:spTree>
    <p:extLst>
      <p:ext uri="{BB962C8B-B14F-4D97-AF65-F5344CB8AC3E}">
        <p14:creationId xmlns:p14="http://schemas.microsoft.com/office/powerpoint/2010/main" val="10647185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9F9939-E814-435C-9405-7E2EF36A25CF}"/>
              </a:ext>
            </a:extLst>
          </p:cNvPr>
          <p:cNvSpPr>
            <a:spLocks noGrp="1"/>
          </p:cNvSpPr>
          <p:nvPr>
            <p:ph type="title"/>
          </p:nvPr>
        </p:nvSpPr>
        <p:spPr/>
        <p:txBody>
          <a:bodyPr/>
          <a:lstStyle/>
          <a:p>
            <a:r>
              <a:rPr lang="en-US" altLang="zh-CN" sz="3200" dirty="0"/>
              <a:t>Proposals</a:t>
            </a:r>
            <a:endParaRPr lang="zh-CN" altLang="en-US" sz="3200" dirty="0"/>
          </a:p>
        </p:txBody>
      </p:sp>
      <p:sp>
        <p:nvSpPr>
          <p:cNvPr id="3" name="内容占位符 2">
            <a:extLst>
              <a:ext uri="{FF2B5EF4-FFF2-40B4-BE49-F238E27FC236}">
                <a16:creationId xmlns:a16="http://schemas.microsoft.com/office/drawing/2014/main" id="{294D25B0-F713-43A5-84E3-9B18B7C4F278}"/>
              </a:ext>
            </a:extLst>
          </p:cNvPr>
          <p:cNvSpPr>
            <a:spLocks noGrp="1"/>
          </p:cNvSpPr>
          <p:nvPr>
            <p:ph idx="1"/>
          </p:nvPr>
        </p:nvSpPr>
        <p:spPr>
          <a:xfrm>
            <a:off x="542611" y="1825625"/>
            <a:ext cx="10811189" cy="4351338"/>
          </a:xfrm>
        </p:spPr>
        <p:txBody>
          <a:bodyPr/>
          <a:lstStyle/>
          <a:p>
            <a:r>
              <a:rPr lang="en-US" altLang="zh-CN" dirty="0"/>
              <a:t>Analyze existing use cases and identify if there are potential/implicitly requirements for energy efficiency content delivery</a:t>
            </a:r>
          </a:p>
          <a:p>
            <a:r>
              <a:rPr lang="en-US" altLang="zh-CN" dirty="0"/>
              <a:t>For special use cases, analyze the UE power consumption for communication</a:t>
            </a:r>
            <a:endParaRPr lang="en-US" altLang="zh-CN" strike="sngStrike" dirty="0"/>
          </a:p>
          <a:p>
            <a:r>
              <a:rPr lang="en-US" altLang="zh-CN" dirty="0"/>
              <a:t>Future plan</a:t>
            </a:r>
          </a:p>
          <a:p>
            <a:pPr lvl="1"/>
            <a:r>
              <a:rPr lang="en-US" altLang="zh-CN" dirty="0"/>
              <a:t>If needed,</a:t>
            </a:r>
            <a:r>
              <a:rPr lang="zh-CN" altLang="en-US" dirty="0"/>
              <a:t> </a:t>
            </a:r>
            <a:r>
              <a:rPr lang="en-US" altLang="zh-CN" dirty="0"/>
              <a:t>Introduce more use cases in metaverse which also have energy efficiency content delivery requirements for UE</a:t>
            </a:r>
          </a:p>
          <a:p>
            <a:pPr lvl="1"/>
            <a:r>
              <a:rPr lang="en-US" altLang="zh-CN" dirty="0"/>
              <a:t>Interactive XR aspects to achieve energy efficient content delivery</a:t>
            </a:r>
          </a:p>
          <a:p>
            <a:pPr marL="0" indent="0">
              <a:buNone/>
            </a:pPr>
            <a:endParaRPr lang="en-US" altLang="zh-CN" dirty="0"/>
          </a:p>
          <a:p>
            <a:endParaRPr lang="en-US" altLang="zh-CN" dirty="0"/>
          </a:p>
          <a:p>
            <a:endParaRPr lang="zh-CN" altLang="en-US" dirty="0"/>
          </a:p>
        </p:txBody>
      </p:sp>
    </p:spTree>
    <p:extLst>
      <p:ext uri="{BB962C8B-B14F-4D97-AF65-F5344CB8AC3E}">
        <p14:creationId xmlns:p14="http://schemas.microsoft.com/office/powerpoint/2010/main" val="384295206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www.w3.org/XML/1998/namespace"/>
    <ds:schemaRef ds:uri="http://purl.org/dc/dcmitype/"/>
    <ds:schemaRef ds:uri="http://purl.org/dc/terms/"/>
    <ds:schemaRef ds:uri="http://schemas.openxmlformats.org/package/2006/metadata/core-properties"/>
    <ds:schemaRef ds:uri="679a257e-872f-4c98-9e8a-0a9c104f72cd"/>
    <ds:schemaRef ds:uri="http://schemas.microsoft.com/office/infopath/2007/PartnerControls"/>
    <ds:schemaRef ds:uri="http://purl.org/dc/elements/1.1/"/>
    <ds:schemaRef ds:uri="http://schemas.microsoft.com/office/2006/metadata/properties"/>
    <ds:schemaRef ds:uri="http://schemas.microsoft.com/office/2006/documentManagement/types"/>
    <ds:schemaRef ds:uri="280d8efa-eff2-4910-88d2-79ca146720c4"/>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11190</TotalTime>
  <Words>849</Words>
  <Application>Microsoft Office PowerPoint</Application>
  <PresentationFormat>宽屏</PresentationFormat>
  <Paragraphs>77</Paragraphs>
  <Slides>9</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vt:i4>
      </vt:variant>
    </vt:vector>
  </HeadingPairs>
  <TitlesOfParts>
    <vt:vector size="17" baseType="lpstr">
      <vt:lpstr>vivo Bold</vt:lpstr>
      <vt:lpstr>vivo type CN简 Regular</vt:lpstr>
      <vt:lpstr>宋体</vt:lpstr>
      <vt:lpstr>Arial</vt:lpstr>
      <vt:lpstr>Calibri</vt:lpstr>
      <vt:lpstr>Calibri Light</vt:lpstr>
      <vt:lpstr>Times New Roman</vt:lpstr>
      <vt:lpstr>Office Theme</vt:lpstr>
      <vt:lpstr>PowerPoint 演示文稿</vt:lpstr>
      <vt:lpstr>PowerPoint 演示文稿</vt:lpstr>
      <vt:lpstr>Case 1:  High data rate communication of media over long duration</vt:lpstr>
      <vt:lpstr>Case 2:  Media negotiation to reduce the data volume and resolution to achieve media delivery optimization</vt:lpstr>
      <vt:lpstr>Case 3:  Caching to improve service requirement</vt:lpstr>
      <vt:lpstr>Possible Requirement for Energy Efficiency Delivery</vt:lpstr>
      <vt:lpstr>How to Support Efficient Energy Delivery in Metaverse</vt:lpstr>
      <vt:lpstr>Detailed Power Consumption Analysis for Case 1</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Xiaowen Sun</cp:lastModifiedBy>
  <cp:revision>1108</cp:revision>
  <dcterms:created xsi:type="dcterms:W3CDTF">2010-02-05T13:52:04Z</dcterms:created>
  <dcterms:modified xsi:type="dcterms:W3CDTF">2022-11-04T09:45:48Z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(3)q23a7rchnaU/ROYaatnR2I2SJK0j3JYtOGPqZIzYgnMCFQtD7qXFMM3+SJS/iH9tThciBFfJ
MqOoziv4icLPnEdZMgTwy+JIBnFRqrMKjE02tEqG41QMOQn5PhR/vQDXo29AXYQhM1yWbGZ1
E9DylImWG/8iKjfc+nuCesBPrMonrUr70EqZPkM13UfnOVBUM7G3vZSEpXfIjajH8AtHnnvW
r+A7NTEF+yk4qeVmxS</vt:lpwstr>
  </property>
  <property fmtid="{D5CDD505-2E9C-101B-9397-08002B2CF9AE}" pid="4" name="_2015_ms_pID_7253431">
    <vt:lpwstr>gC/fnZy2gwvYyxPPmWHgiawwdhblES2v36ultlMzsFyW6EDx4fUVW9
+t6eq7zXpFB5DKGJFJgo04OC/e6blIdILdOWFi0aBshHZ6Dp90d3aiKqlcY6ee9lmK3diksB
bsBqwVUzWlYwdTpkw7dHpuZPy9CxFjmQAY0n81it6gcsrt9xJzLKsUYKZpCVycqV7z4pOfxE
gwrPEP7pxGMFWyYEdQkljruB8GYnlre5qLns</vt:lpwstr>
  </property>
  <property fmtid="{D5CDD505-2E9C-101B-9397-08002B2CF9AE}" pid="5" name="_2015_ms_pID_7253432">
    <vt:lpwstr>ug==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1665399888</vt:lpwstr>
  </property>
</Properties>
</file>