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3" r:id="rId6"/>
    <p:sldId id="365" r:id="rId7"/>
    <p:sldId id="367" r:id="rId8"/>
    <p:sldId id="373" r:id="rId9"/>
    <p:sldId id="371" r:id="rId10"/>
    <p:sldId id="374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ranth" initials="NA" lastIdx="1" clrIdx="0">
    <p:extLst>
      <p:ext uri="{19B8F6BF-5375-455C-9EA6-DF929625EA0E}">
        <p15:presenceInfo xmlns:p15="http://schemas.microsoft.com/office/powerpoint/2012/main" userId="Nirant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深色样式 1 - 强调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87659" autoAdjust="0"/>
  </p:normalViewPr>
  <p:slideViewPr>
    <p:cSldViewPr snapToGrid="0">
      <p:cViewPr varScale="1">
        <p:scale>
          <a:sx n="87" d="100"/>
          <a:sy n="87" d="100"/>
        </p:scale>
        <p:origin x="102" y="2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69383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3GPP TSG-SA WG1 Meeting #100</a:t>
            </a: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4622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sz="1000" b="1" i="0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S1</a:t>
            </a:r>
            <a:r>
              <a:rPr lang="en-GB" sz="1000" b="1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-223073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IN" altLang="en-US" dirty="0" smtClean="0"/>
              <a:t>PIN Management – Validity duration of the PIN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Document type: Discussion</a:t>
            </a:r>
            <a:br>
              <a:rPr lang="en-GB" altLang="en-US" dirty="0" smtClean="0"/>
            </a:br>
            <a:r>
              <a:rPr lang="en-GB" altLang="en-US" smtClean="0"/>
              <a:t>Document for: Discussion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Source: Samsung, vivo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PIN Management</a:t>
            </a:r>
          </a:p>
          <a:p>
            <a:r>
              <a:rPr lang="en-US" altLang="en-US" dirty="0" smtClean="0"/>
              <a:t>Interpreting the validity duration of PIN</a:t>
            </a:r>
          </a:p>
          <a:p>
            <a:r>
              <a:rPr lang="en-US" altLang="en-US" dirty="0" smtClean="0"/>
              <a:t>Allowing the suspension of PIN (temporary state)</a:t>
            </a:r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 smtClean="0"/>
              <a:t>PIN Management(1/2)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991" y="1825625"/>
            <a:ext cx="11628783" cy="4351338"/>
          </a:xfrm>
        </p:spPr>
        <p:txBody>
          <a:bodyPr/>
          <a:lstStyle/>
          <a:p>
            <a:r>
              <a:rPr lang="en-IN" altLang="en-US" sz="2400" dirty="0" smtClean="0"/>
              <a:t>3GPP TS 22.261 listed the requirements for PIN Management in clause 6.38.2.9</a:t>
            </a:r>
          </a:p>
          <a:p>
            <a:pPr lvl="1"/>
            <a:r>
              <a:rPr lang="en-IN" altLang="en-US" sz="2000" dirty="0" smtClean="0"/>
              <a:t>PIN Management includes configuration of PIN, Creation of PIN and Removal of PIN</a:t>
            </a:r>
          </a:p>
          <a:p>
            <a:pPr lvl="1"/>
            <a:r>
              <a:rPr lang="en-IN" altLang="en-US" sz="2000" dirty="0" smtClean="0"/>
              <a:t>PIN </a:t>
            </a:r>
            <a:r>
              <a:rPr lang="en-IN" altLang="en-US" sz="2000" dirty="0" smtClean="0"/>
              <a:t>configuration provides a mechanism for the 5GS to manage the authorization/de-authorization of PINE, PEMC and PEGC</a:t>
            </a:r>
          </a:p>
          <a:p>
            <a:pPr lvl="1"/>
            <a:r>
              <a:rPr lang="en-IN" altLang="en-US" sz="2000" dirty="0" smtClean="0"/>
              <a:t>Information related to the PIN are configured at the 5GS by authorized 3</a:t>
            </a:r>
            <a:r>
              <a:rPr lang="en-IN" altLang="en-US" sz="2000" baseline="30000" dirty="0" smtClean="0"/>
              <a:t>rd</a:t>
            </a:r>
            <a:r>
              <a:rPr lang="en-IN" altLang="en-US" sz="2000" dirty="0" smtClean="0"/>
              <a:t> party or PLMN</a:t>
            </a:r>
          </a:p>
          <a:p>
            <a:r>
              <a:rPr lang="en-US" altLang="en-US" sz="2400" dirty="0"/>
              <a:t>The configuration information helps the 5GS, PEMC and PEGC to manage the functionality of the PIN.</a:t>
            </a:r>
          </a:p>
          <a:p>
            <a:pPr lvl="1"/>
            <a:r>
              <a:rPr lang="en-US" altLang="en-US" sz="2000" dirty="0" smtClean="0"/>
              <a:t>(From a stage 2 perspective) </a:t>
            </a:r>
            <a:r>
              <a:rPr lang="en-US" altLang="en-US" sz="2000" dirty="0" smtClean="0">
                <a:solidFill>
                  <a:srgbClr val="FF0000"/>
                </a:solidFill>
              </a:rPr>
              <a:t>The </a:t>
            </a:r>
            <a:r>
              <a:rPr lang="en-US" altLang="en-US" sz="2000" dirty="0">
                <a:solidFill>
                  <a:srgbClr val="FF0000"/>
                </a:solidFill>
              </a:rPr>
              <a:t>configuration information of PIN is retained till the PIN is deleted</a:t>
            </a:r>
            <a:r>
              <a:rPr lang="en-US" altLang="en-US" sz="2000" dirty="0"/>
              <a:t>.</a:t>
            </a:r>
          </a:p>
          <a:p>
            <a:endParaRPr lang="en-IN" altLang="en-US" sz="2400" dirty="0" smtClean="0"/>
          </a:p>
          <a:p>
            <a:endParaRPr lang="en-IN" altLang="en-US" sz="2400" dirty="0"/>
          </a:p>
          <a:p>
            <a:endParaRPr lang="en-US" altLang="en-US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Duration of the PIN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357" y="1915076"/>
            <a:ext cx="11757991" cy="4793834"/>
          </a:xfrm>
        </p:spPr>
        <p:txBody>
          <a:bodyPr/>
          <a:lstStyle/>
          <a:p>
            <a:r>
              <a:rPr lang="en-US" altLang="en-US" dirty="0" smtClean="0"/>
              <a:t>3GPP TR 22.261 has the following requirement : </a:t>
            </a:r>
          </a:p>
          <a:p>
            <a:pPr lvl="1"/>
            <a:r>
              <a:rPr lang="en-GB" dirty="0" smtClean="0"/>
              <a:t>The </a:t>
            </a:r>
            <a:r>
              <a:rPr lang="en-GB" dirty="0"/>
              <a:t>5G system shall support mechanisms for a network operator or authorized 3</a:t>
            </a:r>
            <a:r>
              <a:rPr lang="en-GB" baseline="30000" dirty="0"/>
              <a:t>rd</a:t>
            </a:r>
            <a:r>
              <a:rPr lang="en-GB" dirty="0"/>
              <a:t> party (e.g., a PIN User) to create, remove and manage a PIN, including: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GB" dirty="0" smtClean="0"/>
              <a:t>Authorizing/</a:t>
            </a:r>
            <a:r>
              <a:rPr lang="en-GB" dirty="0" err="1" smtClean="0"/>
              <a:t>deauthorizing</a:t>
            </a:r>
            <a:r>
              <a:rPr lang="en-GB" dirty="0" smtClean="0"/>
              <a:t> </a:t>
            </a:r>
            <a:r>
              <a:rPr lang="en-GB" dirty="0"/>
              <a:t>PIN Elements;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GB" dirty="0" smtClean="0"/>
              <a:t>Authorizing/</a:t>
            </a:r>
            <a:r>
              <a:rPr lang="en-GB" dirty="0" err="1" smtClean="0"/>
              <a:t>deauthorizing</a:t>
            </a:r>
            <a:r>
              <a:rPr lang="en-GB" dirty="0" smtClean="0"/>
              <a:t> </a:t>
            </a:r>
            <a:r>
              <a:rPr lang="en-GB" dirty="0"/>
              <a:t>PIN Elements with Management Capability;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GB" dirty="0" smtClean="0"/>
              <a:t>Authorizing/</a:t>
            </a:r>
            <a:r>
              <a:rPr lang="en-GB" dirty="0" err="1" smtClean="0"/>
              <a:t>deauthorizing</a:t>
            </a:r>
            <a:r>
              <a:rPr lang="en-GB" dirty="0" smtClean="0"/>
              <a:t> </a:t>
            </a:r>
            <a:r>
              <a:rPr lang="en-GB" dirty="0"/>
              <a:t>PIN Elements with Gateway Capability;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GB" dirty="0">
                <a:solidFill>
                  <a:srgbClr val="C00000"/>
                </a:solidFill>
              </a:rPr>
              <a:t>Establishing duration of the PIN;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IN" dirty="0" smtClean="0"/>
              <a:t>…</a:t>
            </a:r>
            <a:endParaRPr lang="en-GB" dirty="0"/>
          </a:p>
          <a:p>
            <a:r>
              <a:rPr lang="en-US" altLang="en-US" dirty="0" smtClean="0"/>
              <a:t>The requirement is currently not specific. This has invited debate in </a:t>
            </a:r>
            <a:r>
              <a:rPr lang="en-US" altLang="en-US" dirty="0" err="1" smtClean="0"/>
              <a:t>SA6</a:t>
            </a:r>
            <a:r>
              <a:rPr lang="en-US" altLang="en-US" dirty="0" smtClean="0"/>
              <a:t>.</a:t>
            </a:r>
            <a:endParaRPr lang="en-US" altLang="en-US" dirty="0" smtClean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5391399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Duration of the PIN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357" y="1805747"/>
            <a:ext cx="11757991" cy="4535418"/>
          </a:xfrm>
        </p:spPr>
        <p:txBody>
          <a:bodyPr/>
          <a:lstStyle/>
          <a:p>
            <a:r>
              <a:rPr lang="en-IN" altLang="en-US" dirty="0" smtClean="0"/>
              <a:t>It </a:t>
            </a:r>
            <a:r>
              <a:rPr lang="en-IN" altLang="en-US" dirty="0" smtClean="0"/>
              <a:t>should</a:t>
            </a:r>
            <a:r>
              <a:rPr lang="en-IN" altLang="en-US" dirty="0" smtClean="0"/>
              <a:t> </a:t>
            </a:r>
            <a:r>
              <a:rPr lang="en-IN" altLang="en-US" dirty="0" smtClean="0"/>
              <a:t>be possible for the PIN Owner or PLMN to </a:t>
            </a:r>
            <a:r>
              <a:rPr lang="en-IN" altLang="en-US" dirty="0" smtClean="0"/>
              <a:t>configure or reconfigure </a:t>
            </a:r>
            <a:r>
              <a:rPr lang="en-IN" altLang="en-US" dirty="0" smtClean="0"/>
              <a:t>the duration of the PIN as below :</a:t>
            </a:r>
          </a:p>
          <a:p>
            <a:pPr lvl="1"/>
            <a:r>
              <a:rPr lang="en-IN" altLang="en-US" sz="1800" dirty="0" smtClean="0"/>
              <a:t>One </a:t>
            </a:r>
            <a:r>
              <a:rPr lang="en-IN" altLang="en-US" sz="1800" dirty="0" smtClean="0"/>
              <a:t>time use, e.g. </a:t>
            </a:r>
            <a:r>
              <a:rPr lang="en-IN" altLang="en-US" sz="1800" dirty="0" smtClean="0"/>
              <a:t>valid for 2 hrs</a:t>
            </a:r>
          </a:p>
          <a:p>
            <a:pPr lvl="1"/>
            <a:r>
              <a:rPr lang="en-IN" altLang="en-US" sz="1800" dirty="0" smtClean="0"/>
              <a:t>Recurring like 2 hrs per day </a:t>
            </a:r>
          </a:p>
          <a:p>
            <a:pPr lvl="1"/>
            <a:r>
              <a:rPr lang="en-IN" altLang="en-US" sz="1800" dirty="0" smtClean="0"/>
              <a:t>Valid on a particular calendar day in a month</a:t>
            </a:r>
          </a:p>
          <a:p>
            <a:pPr lvl="1"/>
            <a:r>
              <a:rPr lang="en-IN" altLang="en-US" sz="1800" dirty="0" smtClean="0"/>
              <a:t>NOT valid for 5 minutes, temporarily interrupting an existing PIN</a:t>
            </a:r>
            <a:endParaRPr lang="en-US" altLang="en-US" sz="1800" dirty="0"/>
          </a:p>
          <a:p>
            <a:r>
              <a:rPr lang="en-IN" altLang="en-US" dirty="0" smtClean="0"/>
              <a:t>Validity duration need not be restricted to one time </a:t>
            </a:r>
            <a:r>
              <a:rPr lang="en-IN" altLang="en-US" dirty="0" smtClean="0"/>
              <a:t>e.g. </a:t>
            </a:r>
            <a:r>
              <a:rPr lang="en-IN" altLang="en-US" dirty="0" err="1" smtClean="0"/>
              <a:t>2hrs</a:t>
            </a:r>
            <a:r>
              <a:rPr lang="en-IN" altLang="en-US" dirty="0" smtClean="0"/>
              <a:t>, because</a:t>
            </a:r>
          </a:p>
          <a:p>
            <a:pPr lvl="1"/>
            <a:r>
              <a:rPr lang="en-IN" altLang="en-US" sz="1800" dirty="0" smtClean="0"/>
              <a:t>Establishing a PIN requires communication with all elements, authorization, etc. which is a significant amount of data and computation.</a:t>
            </a:r>
          </a:p>
          <a:p>
            <a:pPr lvl="1"/>
            <a:r>
              <a:rPr lang="en-IN" altLang="en-US" sz="1800" dirty="0" smtClean="0"/>
              <a:t>A known temporary interruption could allow devices to save power, etc.</a:t>
            </a:r>
          </a:p>
          <a:p>
            <a:pPr lvl="1"/>
            <a:r>
              <a:rPr lang="en-IN" altLang="en-US" sz="1800" dirty="0" smtClean="0"/>
              <a:t>If a PIN is deleted, elements may join some other PIN, etc. and no longer be available when needed.</a:t>
            </a:r>
            <a:endParaRPr lang="en-US" altLang="en-US" sz="1800" dirty="0" smtClean="0"/>
          </a:p>
          <a:p>
            <a:pPr lvl="1"/>
            <a:endParaRPr lang="en-US" altLang="en-US" dirty="0" smtClean="0"/>
          </a:p>
          <a:p>
            <a:pPr lvl="1"/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9483171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7596"/>
            <a:ext cx="10515600" cy="1104917"/>
          </a:xfrm>
        </p:spPr>
        <p:txBody>
          <a:bodyPr/>
          <a:lstStyle/>
          <a:p>
            <a:r>
              <a:rPr lang="en-GB" altLang="en-US" dirty="0" smtClean="0"/>
              <a:t>Scenario – a PIN must be interrupted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358" y="1905138"/>
            <a:ext cx="4204490" cy="4217366"/>
          </a:xfrm>
        </p:spPr>
        <p:txBody>
          <a:bodyPr/>
          <a:lstStyle/>
          <a:p>
            <a:r>
              <a:rPr lang="en-US" altLang="en-US" dirty="0" smtClean="0"/>
              <a:t>The PIN Admin must suspend the PIN. </a:t>
            </a:r>
          </a:p>
          <a:p>
            <a:r>
              <a:rPr lang="en-US" altLang="en-US" dirty="0" smtClean="0"/>
              <a:t>Option 1 wastes resources, may result in not being able to continue.</a:t>
            </a:r>
          </a:p>
          <a:p>
            <a:r>
              <a:rPr lang="en-US" altLang="en-US" dirty="0" smtClean="0"/>
              <a:t>Option 2 allows continuity despite temporary interruptions and is efficient. </a:t>
            </a:r>
            <a:endParaRPr lang="en-US" alt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861" y="2129547"/>
            <a:ext cx="6009175" cy="376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0234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7596"/>
            <a:ext cx="10515600" cy="1104917"/>
          </a:xfrm>
        </p:spPr>
        <p:txBody>
          <a:bodyPr/>
          <a:lstStyle/>
          <a:p>
            <a:r>
              <a:rPr lang="en-IN" altLang="en-US" dirty="0" smtClean="0"/>
              <a:t>Summary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357" y="1905138"/>
            <a:ext cx="11757991" cy="4217366"/>
          </a:xfrm>
        </p:spPr>
        <p:txBody>
          <a:bodyPr/>
          <a:lstStyle/>
          <a:p>
            <a:r>
              <a:rPr lang="en-US" altLang="en-US" dirty="0" smtClean="0"/>
              <a:t>The</a:t>
            </a:r>
            <a:r>
              <a:rPr lang="en-US" altLang="en-US" dirty="0" smtClean="0"/>
              <a:t> </a:t>
            </a:r>
            <a:r>
              <a:rPr lang="en-US" altLang="en-US" dirty="0" smtClean="0"/>
              <a:t>duration can be </a:t>
            </a:r>
            <a:r>
              <a:rPr lang="en-US" altLang="en-US" dirty="0" smtClean="0"/>
              <a:t>configured as a one-time event, </a:t>
            </a:r>
            <a:r>
              <a:rPr lang="en-US" altLang="en-US" dirty="0" smtClean="0"/>
              <a:t>or </a:t>
            </a:r>
            <a:r>
              <a:rPr lang="en-US" altLang="en-US" dirty="0" smtClean="0"/>
              <a:t>as recurring. This is flexible to many scenarios, is efficient and allows more continuity of service in a consistent manner.</a:t>
            </a:r>
            <a:endParaRPr lang="en-US" altLang="en-US" dirty="0" smtClean="0"/>
          </a:p>
          <a:p>
            <a:endParaRPr lang="en-US" altLang="en-US" dirty="0"/>
          </a:p>
          <a:p>
            <a:r>
              <a:rPr lang="en-US" altLang="en-US" dirty="0" smtClean="0"/>
              <a:t>The duration can be changed to support unforeseen events, such as the need to temporarily use the PIN gateway for some </a:t>
            </a:r>
            <a:r>
              <a:rPr lang="en-US" altLang="en-US" smtClean="0"/>
              <a:t>other purpose.</a:t>
            </a:r>
            <a:endParaRPr lang="en-US" altLang="en-US" dirty="0" smtClean="0"/>
          </a:p>
          <a:p>
            <a:endParaRPr lang="en-US" altLang="en-US" dirty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190710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679a257e-872f-4c98-9e8a-0a9c104f72cd"/>
    <ds:schemaRef ds:uri="http://purl.org/dc/terms/"/>
    <ds:schemaRef ds:uri="http://purl.org/dc/elements/1.1/"/>
    <ds:schemaRef ds:uri="280d8efa-eff2-4910-88d2-79ca146720c4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459</Words>
  <Application>Microsoft Office PowerPoint</Application>
  <PresentationFormat>Widescreen</PresentationFormat>
  <Paragraphs>45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 </vt:lpstr>
      <vt:lpstr>宋体</vt:lpstr>
      <vt:lpstr>Arial</vt:lpstr>
      <vt:lpstr>Calibri</vt:lpstr>
      <vt:lpstr>Calibri Light</vt:lpstr>
      <vt:lpstr>Courier New</vt:lpstr>
      <vt:lpstr>Times New Roman</vt:lpstr>
      <vt:lpstr>Office Theme</vt:lpstr>
      <vt:lpstr>PIN Management – Validity duration of the PIN</vt:lpstr>
      <vt:lpstr>Outline</vt:lpstr>
      <vt:lpstr>PIN Management(1/2)</vt:lpstr>
      <vt:lpstr>Duration of the PIN</vt:lpstr>
      <vt:lpstr>Duration of the PIN</vt:lpstr>
      <vt:lpstr>Scenario – a PIN must be interrupted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 -05</cp:lastModifiedBy>
  <cp:revision>802</cp:revision>
  <dcterms:created xsi:type="dcterms:W3CDTF">2010-02-05T13:52:04Z</dcterms:created>
  <dcterms:modified xsi:type="dcterms:W3CDTF">2022-11-04T11:03:04Z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(3)fMLp2L3+By1j+JWpnh/ZL+NqNZUYMqrxJMOK++xkP6gHCCViCY2BuyzhtnJywVJb2O6hzG/h
wj3bTS0Zl2S9FhjA8NUZ3nOQdfKWT37aG5O6jK4DzR0YodsX6Mpm3SBMtbDRwsY8Tlc0w4vx
q1IJhG3bQpKe+NIRUxKGzNy8HILiBPg0RNWmSeoIkyEqdpExd8VpxzlehaGPo8eOlOe2ldkL
+4ne7U7zhY4W/Wu4ZO</vt:lpwstr>
  </property>
  <property fmtid="{D5CDD505-2E9C-101B-9397-08002B2CF9AE}" pid="4" name="_2015_ms_pID_7253431">
    <vt:lpwstr>a+WZ/u8vttBvZ0PaC6DclmbFATE9JmKxHeM4cCUN6iZTUU4Txfn4bW
ztWhspnV6m0V4DCI2dgoCHbcTRY7Zl7KLneaVA9SSnFWrASGR7J+7VYafo4k0PQ8J9uK7sc4
thf9uwItrBt2IB99jLrbXYlY/4OertwPD+Rq1QZXeaLp7rOQKKBOsATb1KKGO3MXmKTD0DVq
dXCcQbwbaujTUJWq82/RTHwkUVI4SgRoKfOr</vt:lpwstr>
  </property>
  <property fmtid="{D5CDD505-2E9C-101B-9397-08002B2CF9AE}" pid="5" name="_2015_ms_pID_7253432">
    <vt:lpwstr>ePy+2j2CpPymQotyF7KChOU=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1663553437</vt:lpwstr>
  </property>
</Properties>
</file>