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handoutMasterIdLst>
    <p:handoutMasterId r:id="rId21"/>
  </p:handoutMasterIdLst>
  <p:sldIdLst>
    <p:sldId id="262" r:id="rId5"/>
    <p:sldId id="838" r:id="rId6"/>
    <p:sldId id="2145707383" r:id="rId7"/>
    <p:sldId id="2145707379" r:id="rId8"/>
    <p:sldId id="832" r:id="rId9"/>
    <p:sldId id="833" r:id="rId10"/>
    <p:sldId id="834" r:id="rId11"/>
    <p:sldId id="2145707377" r:id="rId12"/>
    <p:sldId id="2145707384" r:id="rId13"/>
    <p:sldId id="2145707385" r:id="rId14"/>
    <p:sldId id="2145707386" r:id="rId15"/>
    <p:sldId id="2145707387" r:id="rId16"/>
    <p:sldId id="2145707388" r:id="rId17"/>
    <p:sldId id="2145707389" r:id="rId18"/>
    <p:sldId id="2145707390" r:id="rId19"/>
  </p:sldIdLst>
  <p:sldSz cx="12192000" cy="6858000"/>
  <p:notesSz cx="6865938" cy="9540875"/>
  <p:defaultTextStyle>
    <a:defPPr rtl="0">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lf Neudel" initials="RN" lastIdx="1" clrIdx="0"/>
  <p:cmAuthor id="2" name="Gordana Macher" initials="GM"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6FC6"/>
    <a:srgbClr val="20AAD9"/>
    <a:srgbClr val="505050"/>
    <a:srgbClr val="646464"/>
    <a:srgbClr val="5F2E0C"/>
    <a:srgbClr val="55440F"/>
    <a:srgbClr val="192B3B"/>
    <a:srgbClr val="384216"/>
    <a:srgbClr val="A07F1B"/>
    <a:srgbClr val="FFD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C4B1156A-380E-4F78-BDF5-A606A8083BF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83" autoAdjust="0"/>
    <p:restoredTop sz="93364" autoAdjust="0"/>
  </p:normalViewPr>
  <p:slideViewPr>
    <p:cSldViewPr snapToGrid="0">
      <p:cViewPr varScale="1">
        <p:scale>
          <a:sx n="55" d="100"/>
          <a:sy n="55" d="100"/>
        </p:scale>
        <p:origin x="1192" y="4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78" d="100"/>
          <a:sy n="78" d="100"/>
        </p:scale>
        <p:origin x="332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5240" cy="478701"/>
          </a:xfrm>
          <a:prstGeom prst="rect">
            <a:avLst/>
          </a:prstGeom>
        </p:spPr>
        <p:txBody>
          <a:bodyPr vert="horz" lIns="93744" tIns="46872" rIns="93744" bIns="46872" rtlCol="0"/>
          <a:lstStyle>
            <a:lvl1pPr algn="l">
              <a:defRPr sz="1200"/>
            </a:lvl1pPr>
          </a:lstStyle>
          <a:p>
            <a:pPr rtl="0"/>
            <a:endParaRPr lang="it-IT" dirty="0"/>
          </a:p>
        </p:txBody>
      </p:sp>
      <p:sp>
        <p:nvSpPr>
          <p:cNvPr id="3" name="Segnaposto data 2"/>
          <p:cNvSpPr>
            <a:spLocks noGrp="1"/>
          </p:cNvSpPr>
          <p:nvPr>
            <p:ph type="dt" sz="quarter" idx="1"/>
          </p:nvPr>
        </p:nvSpPr>
        <p:spPr>
          <a:xfrm>
            <a:off x="3889109" y="0"/>
            <a:ext cx="2975240" cy="478701"/>
          </a:xfrm>
          <a:prstGeom prst="rect">
            <a:avLst/>
          </a:prstGeom>
        </p:spPr>
        <p:txBody>
          <a:bodyPr vert="horz" lIns="93744" tIns="46872" rIns="93744" bIns="46872" rtlCol="0"/>
          <a:lstStyle>
            <a:lvl1pPr algn="r">
              <a:defRPr sz="1200"/>
            </a:lvl1pPr>
          </a:lstStyle>
          <a:p>
            <a:pPr rtl="0"/>
            <a:fld id="{F7330FE3-AF14-4EA6-B439-82B19AED6B2C}" type="datetime1">
              <a:rPr lang="it-IT" smtClean="0"/>
              <a:t>02/11/2022</a:t>
            </a:fld>
            <a:endParaRPr lang="it-IT" dirty="0"/>
          </a:p>
        </p:txBody>
      </p:sp>
      <p:sp>
        <p:nvSpPr>
          <p:cNvPr id="4" name="Segnaposto piè di pagina 3"/>
          <p:cNvSpPr>
            <a:spLocks noGrp="1"/>
          </p:cNvSpPr>
          <p:nvPr>
            <p:ph type="ftr" sz="quarter" idx="2"/>
          </p:nvPr>
        </p:nvSpPr>
        <p:spPr>
          <a:xfrm>
            <a:off x="0" y="9062176"/>
            <a:ext cx="2975240" cy="478700"/>
          </a:xfrm>
          <a:prstGeom prst="rect">
            <a:avLst/>
          </a:prstGeom>
        </p:spPr>
        <p:txBody>
          <a:bodyPr vert="horz" lIns="93744" tIns="46872" rIns="93744" bIns="46872" rtlCol="0" anchor="b"/>
          <a:lstStyle>
            <a:lvl1pPr algn="l">
              <a:defRPr sz="1200"/>
            </a:lvl1pPr>
          </a:lstStyle>
          <a:p>
            <a:pPr rtl="0"/>
            <a:endParaRPr lang="it-IT" dirty="0"/>
          </a:p>
        </p:txBody>
      </p:sp>
      <p:sp>
        <p:nvSpPr>
          <p:cNvPr id="5" name="Segnaposto numero diapositiva 4"/>
          <p:cNvSpPr>
            <a:spLocks noGrp="1"/>
          </p:cNvSpPr>
          <p:nvPr>
            <p:ph type="sldNum" sz="quarter" idx="3"/>
          </p:nvPr>
        </p:nvSpPr>
        <p:spPr>
          <a:xfrm>
            <a:off x="3889109" y="9062176"/>
            <a:ext cx="2975240" cy="478700"/>
          </a:xfrm>
          <a:prstGeom prst="rect">
            <a:avLst/>
          </a:prstGeom>
        </p:spPr>
        <p:txBody>
          <a:bodyPr vert="horz" lIns="93744" tIns="46872" rIns="93744" bIns="46872" rtlCol="0" anchor="b"/>
          <a:lstStyle>
            <a:lvl1pPr algn="r">
              <a:defRPr sz="1200"/>
            </a:lvl1pPr>
          </a:lstStyle>
          <a:p>
            <a:pPr rtl="0"/>
            <a:fld id="{84A4F617-7A30-41D4-AB86-5D833C98E18B}" type="slidenum">
              <a:rPr lang="it-IT" smtClean="0"/>
              <a:t>‹#›</a:t>
            </a:fld>
            <a:endParaRPr lang="it-IT" dirty="0"/>
          </a:p>
        </p:txBody>
      </p:sp>
    </p:spTree>
    <p:extLst>
      <p:ext uri="{BB962C8B-B14F-4D97-AF65-F5344CB8AC3E}">
        <p14:creationId xmlns:p14="http://schemas.microsoft.com/office/powerpoint/2010/main" val="9946248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5240" cy="478701"/>
          </a:xfrm>
          <a:prstGeom prst="rect">
            <a:avLst/>
          </a:prstGeom>
        </p:spPr>
        <p:txBody>
          <a:bodyPr vert="horz" lIns="93744" tIns="46872" rIns="93744" bIns="46872" rtlCol="0"/>
          <a:lstStyle>
            <a:lvl1pPr algn="l">
              <a:defRPr sz="1200"/>
            </a:lvl1pPr>
          </a:lstStyle>
          <a:p>
            <a:pPr rtl="0"/>
            <a:endParaRPr lang="it-IT" dirty="0"/>
          </a:p>
        </p:txBody>
      </p:sp>
      <p:sp>
        <p:nvSpPr>
          <p:cNvPr id="3" name="Segnaposto data 2"/>
          <p:cNvSpPr>
            <a:spLocks noGrp="1"/>
          </p:cNvSpPr>
          <p:nvPr>
            <p:ph type="dt" idx="1"/>
          </p:nvPr>
        </p:nvSpPr>
        <p:spPr>
          <a:xfrm>
            <a:off x="3889109" y="0"/>
            <a:ext cx="2975240" cy="478701"/>
          </a:xfrm>
          <a:prstGeom prst="rect">
            <a:avLst/>
          </a:prstGeom>
        </p:spPr>
        <p:txBody>
          <a:bodyPr vert="horz" lIns="93744" tIns="46872" rIns="93744" bIns="46872" rtlCol="0"/>
          <a:lstStyle>
            <a:lvl1pPr algn="r">
              <a:defRPr sz="1200"/>
            </a:lvl1pPr>
          </a:lstStyle>
          <a:p>
            <a:fld id="{C7174A9B-56E0-42C1-BE79-BCD08B6E4F9E}" type="datetime1">
              <a:rPr lang="it-IT" smtClean="0"/>
              <a:pPr/>
              <a:t>02/11/2022</a:t>
            </a:fld>
            <a:endParaRPr lang="it-IT" dirty="0"/>
          </a:p>
        </p:txBody>
      </p:sp>
      <p:sp>
        <p:nvSpPr>
          <p:cNvPr id="4" name="Segnaposto immagine diapositiva 3"/>
          <p:cNvSpPr>
            <a:spLocks noGrp="1" noRot="1" noChangeAspect="1"/>
          </p:cNvSpPr>
          <p:nvPr>
            <p:ph type="sldImg" idx="2"/>
          </p:nvPr>
        </p:nvSpPr>
        <p:spPr>
          <a:xfrm>
            <a:off x="571500" y="1192213"/>
            <a:ext cx="5724525" cy="3221037"/>
          </a:xfrm>
          <a:prstGeom prst="rect">
            <a:avLst/>
          </a:prstGeom>
          <a:noFill/>
          <a:ln w="12700">
            <a:solidFill>
              <a:prstClr val="black"/>
            </a:solidFill>
          </a:ln>
        </p:spPr>
        <p:txBody>
          <a:bodyPr vert="horz" lIns="93744" tIns="46872" rIns="93744" bIns="46872" rtlCol="0" anchor="ctr"/>
          <a:lstStyle/>
          <a:p>
            <a:pPr rtl="0"/>
            <a:endParaRPr lang="it-IT" dirty="0"/>
          </a:p>
        </p:txBody>
      </p:sp>
      <p:sp>
        <p:nvSpPr>
          <p:cNvPr id="5" name="Segnaposto note 4"/>
          <p:cNvSpPr>
            <a:spLocks noGrp="1"/>
          </p:cNvSpPr>
          <p:nvPr>
            <p:ph type="body" sz="quarter" idx="3"/>
          </p:nvPr>
        </p:nvSpPr>
        <p:spPr>
          <a:xfrm>
            <a:off x="686594" y="4591546"/>
            <a:ext cx="5492750" cy="3756720"/>
          </a:xfrm>
          <a:prstGeom prst="rect">
            <a:avLst/>
          </a:prstGeom>
        </p:spPr>
        <p:txBody>
          <a:bodyPr vert="horz" lIns="93744" tIns="46872" rIns="93744" bIns="46872" rtlCol="0"/>
          <a:lstStyle/>
          <a:p>
            <a:pPr lvl="0" rtl="0"/>
            <a:r>
              <a:rPr lang="it-IT" dirty="0"/>
              <a:t>Fare clic per modificare gli stili del testo dello schema</a:t>
            </a:r>
          </a:p>
          <a:p>
            <a:pPr lvl="1" rtl="0"/>
            <a:r>
              <a:rPr lang="it-IT" dirty="0"/>
              <a:t>Secondo livello</a:t>
            </a:r>
          </a:p>
          <a:p>
            <a:pPr lvl="2" rtl="0"/>
            <a:r>
              <a:rPr lang="it-IT" dirty="0"/>
              <a:t>Terzo livello</a:t>
            </a:r>
          </a:p>
          <a:p>
            <a:pPr lvl="3" rtl="0"/>
            <a:r>
              <a:rPr lang="it-IT" dirty="0"/>
              <a:t>Quarto livello</a:t>
            </a:r>
          </a:p>
          <a:p>
            <a:pPr lvl="4" rtl="0"/>
            <a:r>
              <a:rPr lang="it-IT" dirty="0"/>
              <a:t>Quinto livello</a:t>
            </a:r>
          </a:p>
        </p:txBody>
      </p:sp>
      <p:sp>
        <p:nvSpPr>
          <p:cNvPr id="6" name="Segnaposto piè di pagina 5"/>
          <p:cNvSpPr>
            <a:spLocks noGrp="1"/>
          </p:cNvSpPr>
          <p:nvPr>
            <p:ph type="ftr" sz="quarter" idx="4"/>
          </p:nvPr>
        </p:nvSpPr>
        <p:spPr>
          <a:xfrm>
            <a:off x="0" y="9062176"/>
            <a:ext cx="2975240" cy="478700"/>
          </a:xfrm>
          <a:prstGeom prst="rect">
            <a:avLst/>
          </a:prstGeom>
        </p:spPr>
        <p:txBody>
          <a:bodyPr vert="horz" lIns="93744" tIns="46872" rIns="93744" bIns="46872" rtlCol="0" anchor="b"/>
          <a:lstStyle>
            <a:lvl1pPr algn="l">
              <a:defRPr sz="1200"/>
            </a:lvl1pPr>
          </a:lstStyle>
          <a:p>
            <a:pPr rtl="0"/>
            <a:endParaRPr lang="it-IT" dirty="0"/>
          </a:p>
        </p:txBody>
      </p:sp>
      <p:sp>
        <p:nvSpPr>
          <p:cNvPr id="7" name="Segnaposto numero diapositiva 6"/>
          <p:cNvSpPr>
            <a:spLocks noGrp="1"/>
          </p:cNvSpPr>
          <p:nvPr>
            <p:ph type="sldNum" sz="quarter" idx="5"/>
          </p:nvPr>
        </p:nvSpPr>
        <p:spPr>
          <a:xfrm>
            <a:off x="3889109" y="9062176"/>
            <a:ext cx="2975240" cy="478700"/>
          </a:xfrm>
          <a:prstGeom prst="rect">
            <a:avLst/>
          </a:prstGeom>
        </p:spPr>
        <p:txBody>
          <a:bodyPr vert="horz" lIns="93744" tIns="46872" rIns="93744" bIns="46872" rtlCol="0" anchor="b"/>
          <a:lstStyle>
            <a:lvl1pPr algn="r">
              <a:defRPr sz="1200"/>
            </a:lvl1pPr>
          </a:lstStyle>
          <a:p>
            <a:pPr rtl="0"/>
            <a:fld id="{1B9A179D-2D27-49E2-B022-8EDDA2EFE682}" type="slidenum">
              <a:rPr lang="it-IT" smtClean="0"/>
              <a:t>‹#›</a:t>
            </a:fld>
            <a:endParaRPr lang="it-IT" dirty="0"/>
          </a:p>
        </p:txBody>
      </p:sp>
    </p:spTree>
    <p:extLst>
      <p:ext uri="{BB962C8B-B14F-4D97-AF65-F5344CB8AC3E}">
        <p14:creationId xmlns:p14="http://schemas.microsoft.com/office/powerpoint/2010/main" val="11746034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p>
            <a:pPr rtl="0"/>
            <a:r>
              <a:rPr lang="it-IT" sz="1200" i="1" dirty="0">
                <a:latin typeface="Arial" pitchFamily="34" charset="0"/>
                <a:cs typeface="Arial" pitchFamily="34" charset="0"/>
              </a:rPr>
              <a:t>Per cambiare l'immagine in questa diapositiva, selezionarla ed eliminarla. Quindi fare clic sull'icona Immagini nel segnaposto per inserire l'immagine desiderata.</a:t>
            </a:r>
          </a:p>
          <a:p>
            <a:pPr rtl="0"/>
            <a:endParaRPr lang="it-IT" dirty="0"/>
          </a:p>
        </p:txBody>
      </p:sp>
      <p:sp>
        <p:nvSpPr>
          <p:cNvPr id="4" name="Segnaposto numero diapositiva 3"/>
          <p:cNvSpPr>
            <a:spLocks noGrp="1"/>
          </p:cNvSpPr>
          <p:nvPr>
            <p:ph type="sldNum" sz="quarter" idx="10"/>
          </p:nvPr>
        </p:nvSpPr>
        <p:spPr/>
        <p:txBody>
          <a:bodyPr rtlCol="0"/>
          <a:lstStyle/>
          <a:p>
            <a:pPr rtl="0"/>
            <a:fld id="{1B9A179D-2D27-49E2-B022-8EDDA2EFE682}" type="slidenum">
              <a:rPr lang="it-IT" smtClean="0"/>
              <a:t>1</a:t>
            </a:fld>
            <a:endParaRPr lang="it-IT" dirty="0"/>
          </a:p>
        </p:txBody>
      </p:sp>
    </p:spTree>
    <p:extLst>
      <p:ext uri="{BB962C8B-B14F-4D97-AF65-F5344CB8AC3E}">
        <p14:creationId xmlns:p14="http://schemas.microsoft.com/office/powerpoint/2010/main" val="1542422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10</a:t>
            </a:fld>
            <a:endParaRPr lang="it-IT" dirty="0"/>
          </a:p>
        </p:txBody>
      </p:sp>
    </p:spTree>
    <p:extLst>
      <p:ext uri="{BB962C8B-B14F-4D97-AF65-F5344CB8AC3E}">
        <p14:creationId xmlns:p14="http://schemas.microsoft.com/office/powerpoint/2010/main" val="3122455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11</a:t>
            </a:fld>
            <a:endParaRPr lang="it-IT" dirty="0"/>
          </a:p>
        </p:txBody>
      </p:sp>
    </p:spTree>
    <p:extLst>
      <p:ext uri="{BB962C8B-B14F-4D97-AF65-F5344CB8AC3E}">
        <p14:creationId xmlns:p14="http://schemas.microsoft.com/office/powerpoint/2010/main" val="306903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12</a:t>
            </a:fld>
            <a:endParaRPr lang="it-IT" dirty="0"/>
          </a:p>
        </p:txBody>
      </p:sp>
    </p:spTree>
    <p:extLst>
      <p:ext uri="{BB962C8B-B14F-4D97-AF65-F5344CB8AC3E}">
        <p14:creationId xmlns:p14="http://schemas.microsoft.com/office/powerpoint/2010/main" val="5016127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13</a:t>
            </a:fld>
            <a:endParaRPr lang="it-IT" dirty="0"/>
          </a:p>
        </p:txBody>
      </p:sp>
    </p:spTree>
    <p:extLst>
      <p:ext uri="{BB962C8B-B14F-4D97-AF65-F5344CB8AC3E}">
        <p14:creationId xmlns:p14="http://schemas.microsoft.com/office/powerpoint/2010/main" val="34584542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14</a:t>
            </a:fld>
            <a:endParaRPr lang="it-IT" dirty="0"/>
          </a:p>
        </p:txBody>
      </p:sp>
    </p:spTree>
    <p:extLst>
      <p:ext uri="{BB962C8B-B14F-4D97-AF65-F5344CB8AC3E}">
        <p14:creationId xmlns:p14="http://schemas.microsoft.com/office/powerpoint/2010/main" val="38469268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15</a:t>
            </a:fld>
            <a:endParaRPr lang="it-IT" dirty="0"/>
          </a:p>
        </p:txBody>
      </p:sp>
    </p:spTree>
    <p:extLst>
      <p:ext uri="{BB962C8B-B14F-4D97-AF65-F5344CB8AC3E}">
        <p14:creationId xmlns:p14="http://schemas.microsoft.com/office/powerpoint/2010/main" val="1818953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2</a:t>
            </a:fld>
            <a:endParaRPr lang="it-IT" dirty="0"/>
          </a:p>
        </p:txBody>
      </p:sp>
    </p:spTree>
    <p:extLst>
      <p:ext uri="{BB962C8B-B14F-4D97-AF65-F5344CB8AC3E}">
        <p14:creationId xmlns:p14="http://schemas.microsoft.com/office/powerpoint/2010/main" val="1322230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3</a:t>
            </a:fld>
            <a:endParaRPr lang="it-IT" dirty="0"/>
          </a:p>
        </p:txBody>
      </p:sp>
    </p:spTree>
    <p:extLst>
      <p:ext uri="{BB962C8B-B14F-4D97-AF65-F5344CB8AC3E}">
        <p14:creationId xmlns:p14="http://schemas.microsoft.com/office/powerpoint/2010/main" val="496180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4</a:t>
            </a:fld>
            <a:endParaRPr lang="it-IT" dirty="0"/>
          </a:p>
        </p:txBody>
      </p:sp>
    </p:spTree>
    <p:extLst>
      <p:ext uri="{BB962C8B-B14F-4D97-AF65-F5344CB8AC3E}">
        <p14:creationId xmlns:p14="http://schemas.microsoft.com/office/powerpoint/2010/main" val="1322230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5</a:t>
            </a:fld>
            <a:endParaRPr lang="it-IT" dirty="0"/>
          </a:p>
        </p:txBody>
      </p:sp>
    </p:spTree>
    <p:extLst>
      <p:ext uri="{BB962C8B-B14F-4D97-AF65-F5344CB8AC3E}">
        <p14:creationId xmlns:p14="http://schemas.microsoft.com/office/powerpoint/2010/main" val="1322230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6</a:t>
            </a:fld>
            <a:endParaRPr lang="it-IT" dirty="0"/>
          </a:p>
        </p:txBody>
      </p:sp>
    </p:spTree>
    <p:extLst>
      <p:ext uri="{BB962C8B-B14F-4D97-AF65-F5344CB8AC3E}">
        <p14:creationId xmlns:p14="http://schemas.microsoft.com/office/powerpoint/2010/main" val="1322230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7</a:t>
            </a:fld>
            <a:endParaRPr lang="it-IT" dirty="0"/>
          </a:p>
        </p:txBody>
      </p:sp>
    </p:spTree>
    <p:extLst>
      <p:ext uri="{BB962C8B-B14F-4D97-AF65-F5344CB8AC3E}">
        <p14:creationId xmlns:p14="http://schemas.microsoft.com/office/powerpoint/2010/main" val="1322230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8</a:t>
            </a:fld>
            <a:endParaRPr lang="it-IT" dirty="0"/>
          </a:p>
        </p:txBody>
      </p:sp>
    </p:spTree>
    <p:extLst>
      <p:ext uri="{BB962C8B-B14F-4D97-AF65-F5344CB8AC3E}">
        <p14:creationId xmlns:p14="http://schemas.microsoft.com/office/powerpoint/2010/main" val="2454290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rtl="0"/>
            <a:fld id="{1B9A179D-2D27-49E2-B022-8EDDA2EFE682}" type="slidenum">
              <a:rPr lang="it-IT" smtClean="0"/>
              <a:t>9</a:t>
            </a:fld>
            <a:endParaRPr lang="it-IT" dirty="0"/>
          </a:p>
        </p:txBody>
      </p:sp>
    </p:spTree>
    <p:extLst>
      <p:ext uri="{BB962C8B-B14F-4D97-AF65-F5344CB8AC3E}">
        <p14:creationId xmlns:p14="http://schemas.microsoft.com/office/powerpoint/2010/main" val="8632474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rtlCol="0"/>
          <a:lstStyle/>
          <a:p>
            <a:pPr lvl="0" rtl="0"/>
            <a:r>
              <a:rPr lang="it-IT"/>
              <a:t>Fare clic per modificare stili del testo dello schema</a:t>
            </a:r>
          </a:p>
          <a:p>
            <a:pPr lvl="1" rtl="0"/>
            <a:r>
              <a:rPr lang="it-IT"/>
              <a:t>Secondo livello</a:t>
            </a:r>
          </a:p>
          <a:p>
            <a:pPr lvl="2" rtl="0"/>
            <a:r>
              <a:rPr lang="it-IT"/>
              <a:t>Terzo livello</a:t>
            </a:r>
          </a:p>
          <a:p>
            <a:pPr lvl="3" rtl="0"/>
            <a:r>
              <a:rPr lang="it-IT"/>
              <a:t>Quarto livello</a:t>
            </a:r>
          </a:p>
          <a:p>
            <a:pPr lvl="4" rtl="0"/>
            <a:r>
              <a:rPr lang="it-IT"/>
              <a:t>Quinto livello</a:t>
            </a:r>
            <a:endParaRPr lang="it-IT" dirty="0"/>
          </a:p>
        </p:txBody>
      </p:sp>
      <p:sp>
        <p:nvSpPr>
          <p:cNvPr id="5" name="Segnaposto piè di pagina 4"/>
          <p:cNvSpPr>
            <a:spLocks noGrp="1"/>
          </p:cNvSpPr>
          <p:nvPr>
            <p:ph type="ftr" sz="quarter" idx="11"/>
          </p:nvPr>
        </p:nvSpPr>
        <p:spPr>
          <a:xfrm>
            <a:off x="3439486" y="6491878"/>
            <a:ext cx="4991449" cy="274320"/>
          </a:xfrm>
        </p:spPr>
        <p:txBody>
          <a:bodyPr rtlCol="0"/>
          <a:lstStyle/>
          <a:p>
            <a:pPr rtl="0"/>
            <a:r>
              <a:rPr lang="en-US" dirty="0"/>
              <a:t>This project has received funding from the European Union’s Horizon 2020 research and innovation </a:t>
            </a:r>
            <a:r>
              <a:rPr lang="en-US" dirty="0" err="1"/>
              <a:t>programme</a:t>
            </a:r>
            <a:r>
              <a:rPr lang="en-US" dirty="0"/>
              <a:t> under Grant Agreement No. 856691</a:t>
            </a:r>
            <a:endParaRPr lang="it-IT" dirty="0"/>
          </a:p>
        </p:txBody>
      </p:sp>
      <p:sp>
        <p:nvSpPr>
          <p:cNvPr id="4" name="Segnaposto data 3"/>
          <p:cNvSpPr>
            <a:spLocks noGrp="1"/>
          </p:cNvSpPr>
          <p:nvPr>
            <p:ph type="dt" sz="half" idx="10"/>
          </p:nvPr>
        </p:nvSpPr>
        <p:spPr>
          <a:xfrm>
            <a:off x="8705849" y="6498114"/>
            <a:ext cx="1585816" cy="274320"/>
          </a:xfrm>
          <a:prstGeom prst="rect">
            <a:avLst/>
          </a:prstGeom>
        </p:spPr>
        <p:txBody>
          <a:bodyPr rtlCol="0"/>
          <a:lstStyle>
            <a:lvl1pPr>
              <a:defRPr/>
            </a:lvl1pPr>
          </a:lstStyle>
          <a:p>
            <a:r>
              <a:rPr lang="de-DE"/>
              <a:t>10 May 2021</a:t>
            </a:r>
            <a:endParaRPr lang="it-IT" dirty="0"/>
          </a:p>
        </p:txBody>
      </p:sp>
      <p:sp>
        <p:nvSpPr>
          <p:cNvPr id="6" name="Segnaposto numero diapositiva 5"/>
          <p:cNvSpPr>
            <a:spLocks noGrp="1"/>
          </p:cNvSpPr>
          <p:nvPr>
            <p:ph type="sldNum" sz="quarter" idx="12"/>
          </p:nvPr>
        </p:nvSpPr>
        <p:spPr>
          <a:xfrm>
            <a:off x="10506512" y="6498114"/>
            <a:ext cx="1371600" cy="274320"/>
          </a:xfrm>
        </p:spPr>
        <p:txBody>
          <a:bodyPr rtlCol="0"/>
          <a:lstStyle>
            <a:lvl1pPr marL="0" algn="r" defTabSz="914400" rtl="0" eaLnBrk="1" latinLnBrk="0" hangingPunct="1">
              <a:defRPr lang="it-IT" sz="1100" kern="1200" smtClean="0">
                <a:solidFill>
                  <a:schemeClr val="tx1"/>
                </a:solidFill>
                <a:latin typeface="+mn-lt"/>
                <a:ea typeface="+mn-ea"/>
                <a:cs typeface="+mn-cs"/>
              </a:defRPr>
            </a:lvl1pPr>
          </a:lstStyle>
          <a:p>
            <a:fld id="{A7F8E3F6-DE14-48B2-B2BC-6FABA9630FB8}" type="slidenum">
              <a:rPr lang="en-US" smtClean="0"/>
              <a:pPr/>
              <a:t>‹#›</a:t>
            </a:fld>
            <a:endParaRPr lang="en-US" dirty="0"/>
          </a:p>
        </p:txBody>
      </p:sp>
      <p:sp>
        <p:nvSpPr>
          <p:cNvPr id="7" name="Rettangolo 6"/>
          <p:cNvSpPr/>
          <p:nvPr userDrawn="1"/>
        </p:nvSpPr>
        <p:spPr bwMode="white">
          <a:xfrm>
            <a:off x="0" y="0"/>
            <a:ext cx="12192000" cy="7382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dirty="0"/>
          </a:p>
        </p:txBody>
      </p:sp>
      <p:sp>
        <p:nvSpPr>
          <p:cNvPr id="8" name="Rettangolo 7"/>
          <p:cNvSpPr/>
          <p:nvPr userDrawn="1"/>
        </p:nvSpPr>
        <p:spPr>
          <a:xfrm>
            <a:off x="0" y="738231"/>
            <a:ext cx="12192000" cy="8218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dirty="0"/>
          </a:p>
        </p:txBody>
      </p:sp>
      <p:sp>
        <p:nvSpPr>
          <p:cNvPr id="9" name="Rettangolo 8"/>
          <p:cNvSpPr/>
          <p:nvPr userDrawn="1"/>
        </p:nvSpPr>
        <p:spPr>
          <a:xfrm>
            <a:off x="0" y="828048"/>
            <a:ext cx="12192000" cy="8218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dirty="0"/>
          </a:p>
        </p:txBody>
      </p:sp>
      <p:sp>
        <p:nvSpPr>
          <p:cNvPr id="2" name="Titolo 1"/>
          <p:cNvSpPr>
            <a:spLocks noGrp="1"/>
          </p:cNvSpPr>
          <p:nvPr>
            <p:ph type="title"/>
          </p:nvPr>
        </p:nvSpPr>
        <p:spPr>
          <a:xfrm>
            <a:off x="1312178" y="112521"/>
            <a:ext cx="9601200" cy="533431"/>
          </a:xfrm>
        </p:spPr>
        <p:txBody>
          <a:bodyPr rtlCol="0"/>
          <a:lstStyle/>
          <a:p>
            <a:pPr rtl="0"/>
            <a:r>
              <a:rPr lang="it-IT"/>
              <a:t>Fare clic per modificare lo stile del titolo</a:t>
            </a:r>
            <a:endParaRPr lang="it-IT" dirty="0"/>
          </a:p>
        </p:txBody>
      </p:sp>
      <p:pic>
        <p:nvPicPr>
          <p:cNvPr id="10" name="Immagin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7779" y="6333100"/>
            <a:ext cx="1367407" cy="433098"/>
          </a:xfrm>
          <a:prstGeom prst="rect">
            <a:avLst/>
          </a:prstGeom>
        </p:spPr>
      </p:pic>
    </p:spTree>
    <p:extLst>
      <p:ext uri="{BB962C8B-B14F-4D97-AF65-F5344CB8AC3E}">
        <p14:creationId xmlns:p14="http://schemas.microsoft.com/office/powerpoint/2010/main" val="2596182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iapositiva titolo con immagine">
    <p:spTree>
      <p:nvGrpSpPr>
        <p:cNvPr id="1" name=""/>
        <p:cNvGrpSpPr/>
        <p:nvPr/>
      </p:nvGrpSpPr>
      <p:grpSpPr>
        <a:xfrm>
          <a:off x="0" y="0"/>
          <a:ext cx="0" cy="0"/>
          <a:chOff x="0" y="0"/>
          <a:chExt cx="0" cy="0"/>
        </a:xfrm>
      </p:grpSpPr>
      <p:sp>
        <p:nvSpPr>
          <p:cNvPr id="10" name="Rettangolo 5"/>
          <p:cNvSpPr>
            <a:spLocks noChangeArrowheads="1"/>
          </p:cNvSpPr>
          <p:nvPr/>
        </p:nvSpPr>
        <p:spPr bwMode="white">
          <a:xfrm>
            <a:off x="6540503" y="0"/>
            <a:ext cx="5651496" cy="6858000"/>
          </a:xfrm>
          <a:custGeom>
            <a:avLst/>
            <a:gdLst/>
            <a:ahLst/>
            <a:cxnLst/>
            <a:rect l="l" t="t" r="r" b="b"/>
            <a:pathLst>
              <a:path w="4238622" h="6858000">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chemeClr val="tx1"/>
          </a:solidFill>
          <a:ln>
            <a:noFill/>
          </a:ln>
        </p:spPr>
        <p:txBody>
          <a:bodyPr vert="horz" wrap="square" lIns="91440" tIns="45720" rIns="91440" bIns="45720" numCol="1" rtlCol="0" anchor="t" anchorCtr="0" compatLnSpc="1">
            <a:prstTxWarp prst="textNoShape">
              <a:avLst/>
            </a:prstTxWarp>
          </a:bodyPr>
          <a:lstStyle/>
          <a:p>
            <a:pPr rtl="0"/>
            <a:endParaRPr lang="it-IT" sz="1800" dirty="0"/>
          </a:p>
        </p:txBody>
      </p:sp>
      <p:sp>
        <p:nvSpPr>
          <p:cNvPr id="11" name="Figura a mano libera 6"/>
          <p:cNvSpPr>
            <a:spLocks/>
          </p:cNvSpPr>
          <p:nvPr/>
        </p:nvSpPr>
        <p:spPr bwMode="auto">
          <a:xfrm>
            <a:off x="6256868" y="0"/>
            <a:ext cx="1672169" cy="6858000"/>
          </a:xfrm>
          <a:custGeom>
            <a:avLst/>
            <a:gdLst/>
            <a:ahLst/>
            <a:cxnLst/>
            <a:rect l="l" t="t" r="r" b="b"/>
            <a:pathLst>
              <a:path w="1254127" h="6858000">
                <a:moveTo>
                  <a:pt x="0" y="0"/>
                </a:moveTo>
                <a:lnTo>
                  <a:pt x="365127" y="0"/>
                </a:lnTo>
                <a:lnTo>
                  <a:pt x="1254127" y="4337050"/>
                </a:lnTo>
                <a:lnTo>
                  <a:pt x="619127" y="6858000"/>
                </a:lnTo>
                <a:lnTo>
                  <a:pt x="257175" y="6858000"/>
                </a:lnTo>
                <a:lnTo>
                  <a:pt x="892175" y="4337050"/>
                </a:lnTo>
                <a:close/>
              </a:path>
            </a:pathLst>
          </a:custGeom>
          <a:solidFill>
            <a:schemeClr val="accent2"/>
          </a:solidFill>
          <a:ln>
            <a:noFill/>
          </a:ln>
          <a:effectLst>
            <a:innerShdw blurRad="63500" dist="50800" dir="10800000">
              <a:prstClr val="black">
                <a:alpha val="50000"/>
              </a:prstClr>
            </a:innerShdw>
          </a:effectLst>
        </p:spPr>
        <p:txBody>
          <a:bodyPr vert="horz" wrap="square" lIns="91440" tIns="45720" rIns="91440" bIns="45720" numCol="1" rtlCol="0" anchor="t" anchorCtr="0" compatLnSpc="1">
            <a:prstTxWarp prst="textNoShape">
              <a:avLst/>
            </a:prstTxWarp>
          </a:bodyPr>
          <a:lstStyle/>
          <a:p>
            <a:pPr lvl="0" rtl="0"/>
            <a:endParaRPr lang="it-IT" sz="1800" dirty="0"/>
          </a:p>
        </p:txBody>
      </p:sp>
      <p:sp>
        <p:nvSpPr>
          <p:cNvPr id="12" name="Figura a mano libera 7"/>
          <p:cNvSpPr>
            <a:spLocks/>
          </p:cNvSpPr>
          <p:nvPr/>
        </p:nvSpPr>
        <p:spPr bwMode="auto">
          <a:xfrm>
            <a:off x="6062136" y="0"/>
            <a:ext cx="1528232" cy="6858000"/>
          </a:xfrm>
          <a:custGeom>
            <a:avLst/>
            <a:gdLst/>
            <a:ahLst/>
            <a:cxnLst/>
            <a:rect l="l" t="t" r="r" b="b"/>
            <a:pathLst>
              <a:path w="1146174" h="6858000">
                <a:moveTo>
                  <a:pt x="0" y="0"/>
                </a:moveTo>
                <a:lnTo>
                  <a:pt x="253999" y="0"/>
                </a:lnTo>
                <a:lnTo>
                  <a:pt x="1146174" y="4337050"/>
                </a:lnTo>
                <a:lnTo>
                  <a:pt x="511174" y="6858000"/>
                </a:lnTo>
                <a:lnTo>
                  <a:pt x="254000" y="6858000"/>
                </a:lnTo>
                <a:lnTo>
                  <a:pt x="892175" y="4337050"/>
                </a:lnTo>
                <a:close/>
              </a:path>
            </a:pathLst>
          </a:custGeom>
          <a:solidFill>
            <a:schemeClr val="accent1"/>
          </a:solidFill>
          <a:ln>
            <a:noFill/>
          </a:ln>
          <a:effectLst>
            <a:innerShdw blurRad="177800" dist="50800" dir="10800000">
              <a:prstClr val="black">
                <a:alpha val="50000"/>
              </a:prstClr>
            </a:innerShdw>
          </a:effectLst>
        </p:spPr>
        <p:txBody>
          <a:bodyPr vert="horz" wrap="square" lIns="91440" tIns="45720" rIns="91440" bIns="45720" numCol="1" rtlCol="0" anchor="t" anchorCtr="0" compatLnSpc="1">
            <a:prstTxWarp prst="textNoShape">
              <a:avLst/>
            </a:prstTxWarp>
          </a:bodyPr>
          <a:lstStyle/>
          <a:p>
            <a:pPr lvl="0" rtl="0"/>
            <a:endParaRPr lang="it-IT" sz="1800" dirty="0"/>
          </a:p>
        </p:txBody>
      </p:sp>
      <p:sp>
        <p:nvSpPr>
          <p:cNvPr id="2" name="Titolo 1"/>
          <p:cNvSpPr>
            <a:spLocks noGrp="1"/>
          </p:cNvSpPr>
          <p:nvPr>
            <p:ph type="ctrTitle"/>
          </p:nvPr>
        </p:nvSpPr>
        <p:spPr>
          <a:xfrm>
            <a:off x="1295401" y="1873584"/>
            <a:ext cx="5120640" cy="2560320"/>
          </a:xfrm>
        </p:spPr>
        <p:txBody>
          <a:bodyPr rtlCol="0" anchor="b">
            <a:normAutofit/>
          </a:bodyPr>
          <a:lstStyle>
            <a:lvl1pPr algn="l">
              <a:defRPr sz="4000">
                <a:solidFill>
                  <a:schemeClr val="tx1"/>
                </a:solidFill>
              </a:defRPr>
            </a:lvl1pPr>
          </a:lstStyle>
          <a:p>
            <a:pPr rtl="0"/>
            <a:r>
              <a:rPr lang="it-IT"/>
              <a:t>Fare clic per modificare lo stile del titolo</a:t>
            </a:r>
            <a:endParaRPr lang="it-IT" dirty="0"/>
          </a:p>
        </p:txBody>
      </p:sp>
      <p:sp>
        <p:nvSpPr>
          <p:cNvPr id="15" name="Segnaposto immagine 14" descr="Segnaposto vuoto per aggiungere un'immagine. Fare clic sul segnaposto e selezionare l'immagine che si vuole aggiungere"/>
          <p:cNvSpPr>
            <a:spLocks noGrp="1"/>
          </p:cNvSpPr>
          <p:nvPr>
            <p:ph type="pic" sz="quarter" idx="10"/>
          </p:nvPr>
        </p:nvSpPr>
        <p:spPr>
          <a:xfrm>
            <a:off x="6743703" y="0"/>
            <a:ext cx="5448297" cy="6858000"/>
          </a:xfrm>
          <a:custGeom>
            <a:avLst/>
            <a:gdLst>
              <a:gd name="connsiteX0" fmla="*/ 0 w 5448297"/>
              <a:gd name="connsiteY0" fmla="*/ 0 h 6858000"/>
              <a:gd name="connsiteX1" fmla="*/ 5448297 w 5448297"/>
              <a:gd name="connsiteY1" fmla="*/ 0 h 6858000"/>
              <a:gd name="connsiteX2" fmla="*/ 5448297 w 5448297"/>
              <a:gd name="connsiteY2" fmla="*/ 6858000 h 6858000"/>
              <a:gd name="connsiteX3" fmla="*/ 338667 w 5448297"/>
              <a:gd name="connsiteY3" fmla="*/ 6858000 h 6858000"/>
              <a:gd name="connsiteX4" fmla="*/ 1185333 w 5448297"/>
              <a:gd name="connsiteY4" fmla="*/ 433705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8297" h="6858000">
                <a:moveTo>
                  <a:pt x="0" y="0"/>
                </a:moveTo>
                <a:lnTo>
                  <a:pt x="5448297" y="0"/>
                </a:lnTo>
                <a:lnTo>
                  <a:pt x="5448297" y="6858000"/>
                </a:lnTo>
                <a:lnTo>
                  <a:pt x="338667" y="6858000"/>
                </a:lnTo>
                <a:lnTo>
                  <a:pt x="1185333" y="4337050"/>
                </a:lnTo>
                <a:close/>
              </a:path>
            </a:pathLst>
          </a:custGeom>
          <a:noFill/>
          <a:ln>
            <a:noFill/>
          </a:ln>
        </p:spPr>
        <p:txBody>
          <a:bodyPr wrap="square" tIns="365760" rtlCol="0">
            <a:noAutofit/>
          </a:bodyPr>
          <a:lstStyle>
            <a:lvl1pPr marL="0" indent="0" algn="ctr">
              <a:buNone/>
              <a:defRPr sz="2800">
                <a:solidFill>
                  <a:schemeClr val="bg1"/>
                </a:solidFill>
              </a:defRPr>
            </a:lvl1pPr>
          </a:lstStyle>
          <a:p>
            <a:pPr rtl="0"/>
            <a:r>
              <a:rPr lang="it-IT"/>
              <a:t>Fare clic sull'icona per inserire un'immagine</a:t>
            </a:r>
            <a:endParaRPr lang="it-IT" dirty="0"/>
          </a:p>
        </p:txBody>
      </p:sp>
      <p:sp>
        <p:nvSpPr>
          <p:cNvPr id="3" name="Sottotitolo 2"/>
          <p:cNvSpPr>
            <a:spLocks noGrp="1"/>
          </p:cNvSpPr>
          <p:nvPr>
            <p:ph type="subTitle" idx="1"/>
          </p:nvPr>
        </p:nvSpPr>
        <p:spPr>
          <a:xfrm>
            <a:off x="1295401" y="4572000"/>
            <a:ext cx="5120640" cy="1600200"/>
          </a:xfrm>
        </p:spPr>
        <p:txBody>
          <a:bodyPr rtlCol="0"/>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it-IT"/>
              <a:t>Fare clic per modificare lo stile del sottotitolo dello schema</a:t>
            </a:r>
            <a:endParaRPr lang="it-IT" dirty="0"/>
          </a:p>
        </p:txBody>
      </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20112" y="234237"/>
            <a:ext cx="3132437" cy="942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92946" y="150348"/>
            <a:ext cx="2479105" cy="942029"/>
          </a:xfrm>
          <a:prstGeom prst="rect">
            <a:avLst/>
          </a:prstGeom>
        </p:spPr>
      </p:pic>
    </p:spTree>
    <p:extLst>
      <p:ext uri="{BB962C8B-B14F-4D97-AF65-F5344CB8AC3E}">
        <p14:creationId xmlns:p14="http://schemas.microsoft.com/office/powerpoint/2010/main" val="2402813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1295400" y="255134"/>
            <a:ext cx="9601200" cy="1036850"/>
          </a:xfrm>
          <a:prstGeom prst="rect">
            <a:avLst/>
          </a:prstGeom>
        </p:spPr>
        <p:txBody>
          <a:bodyPr vert="horz" lIns="91440" tIns="45720" rIns="91440" bIns="45720" rtlCol="0" anchor="b">
            <a:normAutofit/>
          </a:bodyPr>
          <a:lstStyle/>
          <a:p>
            <a:pPr rtl="0"/>
            <a:r>
              <a:rPr lang="it-IT" dirty="0"/>
              <a:t>Fare clic per modificare lo stile del titolo dello schema</a:t>
            </a:r>
          </a:p>
        </p:txBody>
      </p:sp>
      <p:sp>
        <p:nvSpPr>
          <p:cNvPr id="3" name="Segnaposto testo 2"/>
          <p:cNvSpPr>
            <a:spLocks noGrp="1"/>
          </p:cNvSpPr>
          <p:nvPr>
            <p:ph type="body" idx="1"/>
          </p:nvPr>
        </p:nvSpPr>
        <p:spPr>
          <a:xfrm>
            <a:off x="1295400" y="1442906"/>
            <a:ext cx="9601200" cy="4343400"/>
          </a:xfrm>
          <a:prstGeom prst="rect">
            <a:avLst/>
          </a:prstGeom>
        </p:spPr>
        <p:txBody>
          <a:bodyPr vert="horz" lIns="91440" tIns="45720" rIns="91440" bIns="45720" rtlCol="0">
            <a:normAutofit/>
          </a:bodyPr>
          <a:lstStyle/>
          <a:p>
            <a:pPr lvl="0" rtl="0"/>
            <a:r>
              <a:rPr lang="it-IT" dirty="0"/>
              <a:t>Fare clic per modificare gli stili del testo dello schema</a:t>
            </a:r>
          </a:p>
          <a:p>
            <a:pPr lvl="1" rtl="0"/>
            <a:r>
              <a:rPr lang="it-IT" dirty="0"/>
              <a:t>Secondo livello</a:t>
            </a:r>
          </a:p>
          <a:p>
            <a:pPr lvl="2" rtl="0"/>
            <a:r>
              <a:rPr lang="it-IT" dirty="0"/>
              <a:t>Terzo livello</a:t>
            </a:r>
          </a:p>
          <a:p>
            <a:pPr lvl="3" rtl="0"/>
            <a:r>
              <a:rPr lang="it-IT" dirty="0"/>
              <a:t>Quarto livello</a:t>
            </a:r>
          </a:p>
          <a:p>
            <a:pPr lvl="4" rtl="0"/>
            <a:r>
              <a:rPr lang="it-IT" dirty="0"/>
              <a:t>Quinto livello</a:t>
            </a:r>
          </a:p>
        </p:txBody>
      </p:sp>
      <p:sp>
        <p:nvSpPr>
          <p:cNvPr id="5" name="Segnaposto piè di pagina 4"/>
          <p:cNvSpPr>
            <a:spLocks noGrp="1"/>
          </p:cNvSpPr>
          <p:nvPr>
            <p:ph type="ftr" sz="quarter" idx="3"/>
          </p:nvPr>
        </p:nvSpPr>
        <p:spPr>
          <a:xfrm>
            <a:off x="2038525" y="6374999"/>
            <a:ext cx="5500077" cy="274320"/>
          </a:xfrm>
          <a:prstGeom prst="rect">
            <a:avLst/>
          </a:prstGeom>
        </p:spPr>
        <p:txBody>
          <a:bodyPr vert="horz" lIns="91440" tIns="45720" rIns="91440" bIns="45720" rtlCol="0" anchor="ctr"/>
          <a:lstStyle>
            <a:lvl1pPr algn="l">
              <a:defRPr sz="1100">
                <a:solidFill>
                  <a:schemeClr val="tx1"/>
                </a:solidFill>
              </a:defRPr>
            </a:lvl1pPr>
          </a:lstStyle>
          <a:p>
            <a:pPr rtl="0"/>
            <a:r>
              <a:rPr lang="en-US"/>
              <a:t>This project has received funding from the European Union’s Horizon 2020 research and innovation programme under Grant Agreement No. 856691</a:t>
            </a:r>
            <a:endParaRPr lang="it-IT" dirty="0"/>
          </a:p>
        </p:txBody>
      </p:sp>
      <p:sp>
        <p:nvSpPr>
          <p:cNvPr id="6" name="Segnaposto numero diapositiva 5"/>
          <p:cNvSpPr>
            <a:spLocks noGrp="1"/>
          </p:cNvSpPr>
          <p:nvPr>
            <p:ph type="sldNum" sz="quarter" idx="4"/>
          </p:nvPr>
        </p:nvSpPr>
        <p:spPr>
          <a:xfrm>
            <a:off x="9525000" y="6374999"/>
            <a:ext cx="1371600" cy="274320"/>
          </a:xfrm>
          <a:prstGeom prst="rect">
            <a:avLst/>
          </a:prstGeom>
        </p:spPr>
        <p:txBody>
          <a:bodyPr vert="horz" lIns="91440" tIns="45720" rIns="91440" bIns="45720" rtlCol="0" anchor="ctr"/>
          <a:lstStyle>
            <a:lvl1pPr algn="r">
              <a:defRPr sz="1100">
                <a:solidFill>
                  <a:schemeClr val="tx1"/>
                </a:solidFill>
              </a:defRPr>
            </a:lvl1pPr>
          </a:lstStyle>
          <a:p>
            <a:pPr rtl="0"/>
            <a:fld id="{A7F8E3F6-DE14-48B2-B2BC-6FABA9630FB8}" type="slidenum">
              <a:rPr lang="it-IT" smtClean="0"/>
              <a:pPr rtl="0"/>
              <a:t>‹#›</a:t>
            </a:fld>
            <a:endParaRPr lang="it-IT" dirty="0"/>
          </a:p>
        </p:txBody>
      </p:sp>
    </p:spTree>
    <p:extLst>
      <p:ext uri="{BB962C8B-B14F-4D97-AF65-F5344CB8AC3E}">
        <p14:creationId xmlns:p14="http://schemas.microsoft.com/office/powerpoint/2010/main" val="259473760"/>
      </p:ext>
    </p:extLst>
  </p:cSld>
  <p:clrMap bg1="lt1" tx1="dk1" bg2="lt2" tx2="dk2" accent1="accent1" accent2="accent2" accent3="accent3" accent4="accent4" accent5="accent5" accent6="accent6" hlink="hlink" folHlink="folHlink"/>
  <p:sldLayoutIdLst>
    <p:sldLayoutId id="2147483650" r:id="rId1"/>
    <p:sldLayoutId id="2147483660" r:id="rId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914400" rtl="0" eaLnBrk="1" latinLnBrk="0" hangingPunct="1">
        <a:lnSpc>
          <a:spcPct val="90000"/>
        </a:lnSpc>
        <a:spcBef>
          <a:spcPct val="0"/>
        </a:spcBef>
        <a:buNone/>
        <a:defRPr sz="3200" kern="1200">
          <a:solidFill>
            <a:schemeClr val="bg1"/>
          </a:solidFill>
          <a:latin typeface="+mj-lt"/>
          <a:ea typeface="+mj-ea"/>
          <a:cs typeface="+mj-cs"/>
        </a:defRPr>
      </a:lvl1pPr>
    </p:titleStyle>
    <p:bodyStyle>
      <a:lvl1pPr marL="274320" indent="-274320" algn="l" defTabSz="914400" rtl="0" eaLnBrk="1" latinLnBrk="0" hangingPunct="1">
        <a:lnSpc>
          <a:spcPct val="90000"/>
        </a:lnSpc>
        <a:spcBef>
          <a:spcPts val="1800"/>
        </a:spcBef>
        <a:buFont typeface="Arial" panose="020B0604020202020204" pitchFamily="34" charset="0"/>
        <a:buChar char="•"/>
        <a:defRPr sz="2400" kern="1200">
          <a:solidFill>
            <a:schemeClr val="tx1"/>
          </a:solidFill>
          <a:latin typeface="+mn-lt"/>
          <a:ea typeface="+mn-ea"/>
          <a:cs typeface="+mn-cs"/>
        </a:defRPr>
      </a:lvl1pPr>
      <a:lvl2pPr marL="54864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2pPr>
      <a:lvl3pPr marL="822960" indent="-228600" algn="l" defTabSz="914400" rtl="0" eaLnBrk="1" latinLnBrk="0" hangingPunct="1">
        <a:lnSpc>
          <a:spcPct val="90000"/>
        </a:lnSpc>
        <a:spcBef>
          <a:spcPts val="800"/>
        </a:spcBef>
        <a:buFont typeface="Arial" panose="020B0604020202020204" pitchFamily="34" charset="0"/>
        <a:buChar char="•"/>
        <a:defRPr sz="1800" kern="1200">
          <a:solidFill>
            <a:schemeClr val="tx1"/>
          </a:solidFill>
          <a:latin typeface="+mn-lt"/>
          <a:ea typeface="+mn-ea"/>
          <a:cs typeface="+mn-cs"/>
        </a:defRPr>
      </a:lvl3pPr>
      <a:lvl4pPr marL="10972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4pPr>
      <a:lvl5pPr marL="13258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5pPr>
      <a:lvl6pPr marL="15544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6pPr>
      <a:lvl7pPr marL="17830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7pPr>
      <a:lvl8pPr marL="20116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8pPr>
      <a:lvl9pPr marL="22402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7" pos="38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6.jpeg"/><Relationship Id="rId18" Type="http://schemas.openxmlformats.org/officeDocument/2006/relationships/image" Target="../media/image21.png"/><Relationship Id="rId26" Type="http://schemas.openxmlformats.org/officeDocument/2006/relationships/image" Target="../media/image25.jpeg"/><Relationship Id="rId3" Type="http://schemas.openxmlformats.org/officeDocument/2006/relationships/notesSlide" Target="../notesSlides/notesSlide1.xml"/><Relationship Id="rId21" Type="http://schemas.openxmlformats.org/officeDocument/2006/relationships/image" Target="../media/image5.png"/><Relationship Id="rId34" Type="http://schemas.openxmlformats.org/officeDocument/2006/relationships/image" Target="../media/image29.png"/><Relationship Id="rId7" Type="http://schemas.openxmlformats.org/officeDocument/2006/relationships/image" Target="../media/image12.png"/><Relationship Id="rId12" Type="http://schemas.openxmlformats.org/officeDocument/2006/relationships/image" Target="../media/image4.png"/><Relationship Id="rId17" Type="http://schemas.openxmlformats.org/officeDocument/2006/relationships/image" Target="../media/image20.png"/><Relationship Id="rId25" Type="http://schemas.openxmlformats.org/officeDocument/2006/relationships/image" Target="../media/image6.png"/><Relationship Id="rId33" Type="http://schemas.openxmlformats.org/officeDocument/2006/relationships/image" Target="../media/image28.jpeg"/><Relationship Id="rId2" Type="http://schemas.openxmlformats.org/officeDocument/2006/relationships/slideLayout" Target="../slideLayouts/slideLayout2.xml"/><Relationship Id="rId16" Type="http://schemas.openxmlformats.org/officeDocument/2006/relationships/image" Target="../media/image19.png"/><Relationship Id="rId20" Type="http://schemas.openxmlformats.org/officeDocument/2006/relationships/oleObject" Target="../embeddings/oleObject2.bin"/><Relationship Id="rId29" Type="http://schemas.openxmlformats.org/officeDocument/2006/relationships/image" Target="../media/image26.png"/><Relationship Id="rId1" Type="http://schemas.openxmlformats.org/officeDocument/2006/relationships/vmlDrawing" Target="../drawings/vmlDrawing1.vml"/><Relationship Id="rId6" Type="http://schemas.openxmlformats.org/officeDocument/2006/relationships/image" Target="../media/image11.png"/><Relationship Id="rId11" Type="http://schemas.openxmlformats.org/officeDocument/2006/relationships/oleObject" Target="../embeddings/oleObject1.bin"/><Relationship Id="rId24" Type="http://schemas.openxmlformats.org/officeDocument/2006/relationships/oleObject" Target="../embeddings/oleObject3.bin"/><Relationship Id="rId32" Type="http://schemas.openxmlformats.org/officeDocument/2006/relationships/image" Target="../media/image8.png"/><Relationship Id="rId37" Type="http://schemas.openxmlformats.org/officeDocument/2006/relationships/image" Target="../media/image32.png"/><Relationship Id="rId5" Type="http://schemas.openxmlformats.org/officeDocument/2006/relationships/image" Target="../media/image10.jpeg"/><Relationship Id="rId15" Type="http://schemas.openxmlformats.org/officeDocument/2006/relationships/image" Target="../media/image18.png"/><Relationship Id="rId23" Type="http://schemas.openxmlformats.org/officeDocument/2006/relationships/image" Target="../media/image24.png"/><Relationship Id="rId28" Type="http://schemas.openxmlformats.org/officeDocument/2006/relationships/image" Target="../media/image7.png"/><Relationship Id="rId36" Type="http://schemas.openxmlformats.org/officeDocument/2006/relationships/image" Target="../media/image31.png"/><Relationship Id="rId10" Type="http://schemas.openxmlformats.org/officeDocument/2006/relationships/image" Target="../media/image15.png"/><Relationship Id="rId19" Type="http://schemas.openxmlformats.org/officeDocument/2006/relationships/image" Target="../media/image22.png"/><Relationship Id="rId31" Type="http://schemas.openxmlformats.org/officeDocument/2006/relationships/oleObject" Target="../embeddings/oleObject5.bin"/><Relationship Id="rId4" Type="http://schemas.openxmlformats.org/officeDocument/2006/relationships/image" Target="../media/image9.jpg"/><Relationship Id="rId9" Type="http://schemas.openxmlformats.org/officeDocument/2006/relationships/image" Target="../media/image14.jpg"/><Relationship Id="rId14" Type="http://schemas.openxmlformats.org/officeDocument/2006/relationships/image" Target="../media/image17.png"/><Relationship Id="rId22" Type="http://schemas.openxmlformats.org/officeDocument/2006/relationships/image" Target="../media/image23.png"/><Relationship Id="rId27" Type="http://schemas.openxmlformats.org/officeDocument/2006/relationships/oleObject" Target="../embeddings/oleObject4.bin"/><Relationship Id="rId30" Type="http://schemas.openxmlformats.org/officeDocument/2006/relationships/image" Target="../media/image27.jpg"/><Relationship Id="rId35" Type="http://schemas.openxmlformats.org/officeDocument/2006/relationships/image" Target="../media/image30.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5g-eve.eu/"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s://www.5g-vinni.eu/"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3.png"/><Relationship Id="rId7"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40.png"/><Relationship Id="rId5" Type="http://schemas.openxmlformats.org/officeDocument/2006/relationships/image" Target="../media/image35.png"/><Relationship Id="rId10" Type="http://schemas.openxmlformats.org/officeDocument/2006/relationships/image" Target="../media/image39.png"/><Relationship Id="rId4" Type="http://schemas.openxmlformats.org/officeDocument/2006/relationships/image" Target="../media/image34.svg"/><Relationship Id="rId9"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a:extLst>
              <a:ext uri="{FF2B5EF4-FFF2-40B4-BE49-F238E27FC236}">
                <a16:creationId xmlns:a16="http://schemas.microsoft.com/office/drawing/2014/main" id="{D46F179B-4BAC-4044-96DF-C8089A6896DF}"/>
              </a:ext>
            </a:extLst>
          </p:cNvPr>
          <p:cNvPicPr>
            <a:picLocks noGrp="1" noChangeAspect="1"/>
          </p:cNvPicPr>
          <p:nvPr/>
        </p:nvPicPr>
        <p:blipFill>
          <a:blip r:embed="rId4"/>
          <a:srcRect l="20703" r="20703"/>
          <a:stretch>
            <a:fillRect/>
          </a:stretch>
        </p:blipFill>
        <p:spPr>
          <a:xfrm>
            <a:off x="6789214" y="0"/>
            <a:ext cx="5448297" cy="6858000"/>
          </a:xfrm>
          <a:custGeom>
            <a:avLst/>
            <a:gdLst>
              <a:gd name="connsiteX0" fmla="*/ 0 w 5448297"/>
              <a:gd name="connsiteY0" fmla="*/ 0 h 6858000"/>
              <a:gd name="connsiteX1" fmla="*/ 5448297 w 5448297"/>
              <a:gd name="connsiteY1" fmla="*/ 0 h 6858000"/>
              <a:gd name="connsiteX2" fmla="*/ 5448297 w 5448297"/>
              <a:gd name="connsiteY2" fmla="*/ 6858000 h 6858000"/>
              <a:gd name="connsiteX3" fmla="*/ 338667 w 5448297"/>
              <a:gd name="connsiteY3" fmla="*/ 6858000 h 6858000"/>
              <a:gd name="connsiteX4" fmla="*/ 1185333 w 5448297"/>
              <a:gd name="connsiteY4" fmla="*/ 433705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8297" h="6858000">
                <a:moveTo>
                  <a:pt x="0" y="0"/>
                </a:moveTo>
                <a:lnTo>
                  <a:pt x="5448297" y="0"/>
                </a:lnTo>
                <a:lnTo>
                  <a:pt x="5448297" y="6858000"/>
                </a:lnTo>
                <a:lnTo>
                  <a:pt x="338667" y="6858000"/>
                </a:lnTo>
                <a:lnTo>
                  <a:pt x="1185333" y="4337050"/>
                </a:lnTo>
                <a:close/>
              </a:path>
            </a:pathLst>
          </a:custGeom>
          <a:noFill/>
          <a:ln>
            <a:noFill/>
          </a:ln>
        </p:spPr>
      </p:pic>
      <p:sp>
        <p:nvSpPr>
          <p:cNvPr id="2" name="Titolo 1"/>
          <p:cNvSpPr>
            <a:spLocks noGrp="1"/>
          </p:cNvSpPr>
          <p:nvPr>
            <p:ph type="ctrTitle"/>
          </p:nvPr>
        </p:nvSpPr>
        <p:spPr>
          <a:xfrm>
            <a:off x="7710243" y="590830"/>
            <a:ext cx="4431329" cy="2668450"/>
          </a:xfrm>
        </p:spPr>
        <p:txBody>
          <a:bodyPr rtlCol="0">
            <a:normAutofit fontScale="90000"/>
          </a:bodyPr>
          <a:lstStyle/>
          <a:p>
            <a:pPr rtl="0"/>
            <a:r>
              <a:rPr lang="it-IT" sz="2800" b="1" dirty="0">
                <a:latin typeface="Calibri" panose="020F0502020204030204" pitchFamily="34" charset="0"/>
                <a:cs typeface="Calibri" panose="020F0502020204030204" pitchFamily="34" charset="0"/>
              </a:rPr>
              <a:t>5G-SOLUTIONS: Feedback from </a:t>
            </a:r>
            <a:r>
              <a:rPr lang="it-IT" sz="2800" b="1" dirty="0" err="1">
                <a:latin typeface="Calibri" panose="020F0502020204030204" pitchFamily="34" charset="0"/>
                <a:cs typeface="Calibri" panose="020F0502020204030204" pitchFamily="34" charset="0"/>
              </a:rPr>
              <a:t>Verticals</a:t>
            </a:r>
            <a:r>
              <a:rPr lang="it-IT" sz="2800" b="1" dirty="0">
                <a:latin typeface="Calibri" panose="020F0502020204030204" pitchFamily="34" charset="0"/>
                <a:cs typeface="Calibri" panose="020F0502020204030204" pitchFamily="34" charset="0"/>
              </a:rPr>
              <a:t> on 5G performance on </a:t>
            </a:r>
            <a:r>
              <a:rPr lang="it-IT" sz="2800" b="1" dirty="0" err="1">
                <a:latin typeface="Calibri" panose="020F0502020204030204" pitchFamily="34" charset="0"/>
                <a:cs typeface="Calibri" panose="020F0502020204030204" pitchFamily="34" charset="0"/>
              </a:rPr>
              <a:t>Project’s</a:t>
            </a:r>
            <a:r>
              <a:rPr lang="it-IT" sz="2800" b="1" dirty="0">
                <a:latin typeface="Calibri" panose="020F0502020204030204" pitchFamily="34" charset="0"/>
                <a:cs typeface="Calibri" panose="020F0502020204030204" pitchFamily="34" charset="0"/>
              </a:rPr>
              <a:t> use </a:t>
            </a:r>
            <a:r>
              <a:rPr lang="it-IT" sz="2800" b="1" dirty="0" err="1">
                <a:latin typeface="Calibri" panose="020F0502020204030204" pitchFamily="34" charset="0"/>
                <a:cs typeface="Calibri" panose="020F0502020204030204" pitchFamily="34" charset="0"/>
              </a:rPr>
              <a:t>cases</a:t>
            </a:r>
            <a:br>
              <a:rPr lang="it-IT" sz="2800" b="1" dirty="0">
                <a:latin typeface="Calibri" panose="020F0502020204030204" pitchFamily="34" charset="0"/>
                <a:cs typeface="Calibri" panose="020F0502020204030204" pitchFamily="34" charset="0"/>
              </a:rPr>
            </a:br>
            <a:r>
              <a:rPr lang="it-IT" sz="2800" b="1" dirty="0">
                <a:latin typeface="Calibri" panose="020F0502020204030204" pitchFamily="34" charset="0"/>
                <a:cs typeface="Calibri" panose="020F0502020204030204" pitchFamily="34" charset="0"/>
              </a:rPr>
              <a:t>Telecom Italia</a:t>
            </a:r>
            <a:br>
              <a:rPr lang="it-IT" sz="2800" b="1" dirty="0">
                <a:latin typeface="Calibri" panose="020F0502020204030204" pitchFamily="34" charset="0"/>
                <a:cs typeface="Calibri" panose="020F0502020204030204" pitchFamily="34" charset="0"/>
              </a:rPr>
            </a:br>
            <a:r>
              <a:rPr lang="it-IT" sz="2800" b="1" dirty="0" err="1">
                <a:latin typeface="Calibri" panose="020F0502020204030204" pitchFamily="34" charset="0"/>
                <a:cs typeface="Calibri" panose="020F0502020204030204" pitchFamily="34" charset="0"/>
              </a:rPr>
              <a:t>A.i.</a:t>
            </a:r>
            <a:r>
              <a:rPr lang="it-IT" sz="2800" b="1" dirty="0">
                <a:latin typeface="Calibri" panose="020F0502020204030204" pitchFamily="34" charset="0"/>
                <a:cs typeface="Calibri" panose="020F0502020204030204" pitchFamily="34" charset="0"/>
              </a:rPr>
              <a:t> 8: </a:t>
            </a:r>
            <a:r>
              <a:rPr lang="en-GB" sz="2800" b="1" dirty="0">
                <a:latin typeface="Calibri" panose="020F0502020204030204" pitchFamily="34" charset="0"/>
                <a:cs typeface="Calibri" panose="020F0502020204030204" pitchFamily="34" charset="0"/>
              </a:rPr>
              <a:t>Other technical contributions</a:t>
            </a:r>
            <a:br>
              <a:rPr lang="en-GB" sz="2800" b="1" dirty="0">
                <a:latin typeface="Calibri" panose="020F0502020204030204" pitchFamily="34" charset="0"/>
                <a:cs typeface="Calibri" panose="020F0502020204030204" pitchFamily="34" charset="0"/>
              </a:rPr>
            </a:br>
            <a:r>
              <a:rPr lang="en-GB" sz="2800" b="1" dirty="0">
                <a:latin typeface="Calibri" panose="020F0502020204030204" pitchFamily="34" charset="0"/>
                <a:cs typeface="Calibri" panose="020F0502020204030204" pitchFamily="34" charset="0"/>
              </a:rPr>
              <a:t>Document for: Discussion</a:t>
            </a:r>
            <a:endParaRPr lang="it-IT" sz="2800" b="1" dirty="0">
              <a:latin typeface="Calibri" panose="020F0502020204030204" pitchFamily="34" charset="0"/>
              <a:cs typeface="Calibri" panose="020F0502020204030204" pitchFamily="34" charset="0"/>
            </a:endParaRPr>
          </a:p>
        </p:txBody>
      </p:sp>
      <p:pic>
        <p:nvPicPr>
          <p:cNvPr id="11" name="Picture 2">
            <a:extLst>
              <a:ext uri="{FF2B5EF4-FFF2-40B4-BE49-F238E27FC236}">
                <a16:creationId xmlns:a16="http://schemas.microsoft.com/office/drawing/2014/main" id="{BE7A1DB5-4559-46DF-BF2F-055F47AA499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60816"/>
          <a:stretch/>
        </p:blipFill>
        <p:spPr bwMode="auto">
          <a:xfrm>
            <a:off x="0" y="6181725"/>
            <a:ext cx="1138335" cy="676275"/>
          </a:xfrm>
          <a:prstGeom prst="rect">
            <a:avLst/>
          </a:prstGeom>
          <a:noFill/>
          <a:extLst>
            <a:ext uri="{909E8E84-426E-40DD-AFC4-6F175D3DCCD1}">
              <a14:hiddenFill xmlns:a14="http://schemas.microsoft.com/office/drawing/2010/main">
                <a:solidFill>
                  <a:srgbClr val="FFFFFF"/>
                </a:solidFill>
              </a14:hiddenFill>
            </a:ext>
          </a:extLst>
        </p:spPr>
      </p:pic>
      <p:grpSp>
        <p:nvGrpSpPr>
          <p:cNvPr id="93" name="Group 92">
            <a:extLst>
              <a:ext uri="{FF2B5EF4-FFF2-40B4-BE49-F238E27FC236}">
                <a16:creationId xmlns:a16="http://schemas.microsoft.com/office/drawing/2014/main" id="{C7CC8C6F-61AE-4AAB-A492-50F3E49B73FD}"/>
              </a:ext>
            </a:extLst>
          </p:cNvPr>
          <p:cNvGrpSpPr/>
          <p:nvPr/>
        </p:nvGrpSpPr>
        <p:grpSpPr>
          <a:xfrm>
            <a:off x="523857" y="1244968"/>
            <a:ext cx="5380435" cy="4796957"/>
            <a:chOff x="4871309" y="922534"/>
            <a:chExt cx="4210879" cy="4025480"/>
          </a:xfrm>
        </p:grpSpPr>
        <p:pic>
          <p:nvPicPr>
            <p:cNvPr id="94" name="Picture 93">
              <a:extLst>
                <a:ext uri="{FF2B5EF4-FFF2-40B4-BE49-F238E27FC236}">
                  <a16:creationId xmlns:a16="http://schemas.microsoft.com/office/drawing/2014/main" id="{1E7E6221-EA02-4950-AF91-7982AE026AD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43024" y="922534"/>
              <a:ext cx="4039164" cy="3962953"/>
            </a:xfrm>
            <a:prstGeom prst="rect">
              <a:avLst/>
            </a:prstGeom>
          </p:spPr>
        </p:pic>
        <p:sp>
          <p:nvSpPr>
            <p:cNvPr id="95" name="Speech Bubble: Rectangle with Corners Rounded 94">
              <a:extLst>
                <a:ext uri="{FF2B5EF4-FFF2-40B4-BE49-F238E27FC236}">
                  <a16:creationId xmlns:a16="http://schemas.microsoft.com/office/drawing/2014/main" id="{F41ACAA8-8AF0-49D3-9FCB-E8C8023A797F}"/>
                </a:ext>
              </a:extLst>
            </p:cNvPr>
            <p:cNvSpPr/>
            <p:nvPr/>
          </p:nvSpPr>
          <p:spPr>
            <a:xfrm>
              <a:off x="8295421" y="3294437"/>
              <a:ext cx="750496" cy="878145"/>
            </a:xfrm>
            <a:prstGeom prst="wedgeRoundRectCallout">
              <a:avLst>
                <a:gd name="adj1" fmla="val -23861"/>
                <a:gd name="adj2" fmla="val 72474"/>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6" name="Picture 95">
              <a:extLst>
                <a:ext uri="{FF2B5EF4-FFF2-40B4-BE49-F238E27FC236}">
                  <a16:creationId xmlns:a16="http://schemas.microsoft.com/office/drawing/2014/main" id="{B4C784BA-CCB8-4B3B-ABD4-EA782558FE8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16416" y="3844589"/>
              <a:ext cx="678902" cy="294451"/>
            </a:xfrm>
            <a:prstGeom prst="rect">
              <a:avLst/>
            </a:prstGeom>
          </p:spPr>
        </p:pic>
        <p:sp>
          <p:nvSpPr>
            <p:cNvPr id="97" name="Freeform 166">
              <a:extLst>
                <a:ext uri="{FF2B5EF4-FFF2-40B4-BE49-F238E27FC236}">
                  <a16:creationId xmlns:a16="http://schemas.microsoft.com/office/drawing/2014/main" id="{42C46979-AB55-4AAC-9668-CCE25ED9F229}"/>
                </a:ext>
              </a:extLst>
            </p:cNvPr>
            <p:cNvSpPr>
              <a:spLocks/>
            </p:cNvSpPr>
            <p:nvPr/>
          </p:nvSpPr>
          <p:spPr bwMode="auto">
            <a:xfrm>
              <a:off x="6480528" y="2537477"/>
              <a:ext cx="155927" cy="131179"/>
            </a:xfrm>
            <a:custGeom>
              <a:avLst/>
              <a:gdLst>
                <a:gd name="T0" fmla="*/ 712 w 761"/>
                <a:gd name="T1" fmla="*/ 419 h 595"/>
                <a:gd name="T2" fmla="*/ 742 w 761"/>
                <a:gd name="T3" fmla="*/ 432 h 595"/>
                <a:gd name="T4" fmla="*/ 761 w 761"/>
                <a:gd name="T5" fmla="*/ 409 h 595"/>
                <a:gd name="T6" fmla="*/ 744 w 761"/>
                <a:gd name="T7" fmla="*/ 352 h 595"/>
                <a:gd name="T8" fmla="*/ 751 w 761"/>
                <a:gd name="T9" fmla="*/ 322 h 595"/>
                <a:gd name="T10" fmla="*/ 711 w 761"/>
                <a:gd name="T11" fmla="*/ 289 h 595"/>
                <a:gd name="T12" fmla="*/ 674 w 761"/>
                <a:gd name="T13" fmla="*/ 289 h 595"/>
                <a:gd name="T14" fmla="*/ 624 w 761"/>
                <a:gd name="T15" fmla="*/ 326 h 595"/>
                <a:gd name="T16" fmla="*/ 607 w 761"/>
                <a:gd name="T17" fmla="*/ 356 h 595"/>
                <a:gd name="T18" fmla="*/ 594 w 761"/>
                <a:gd name="T19" fmla="*/ 324 h 595"/>
                <a:gd name="T20" fmla="*/ 630 w 761"/>
                <a:gd name="T21" fmla="*/ 279 h 595"/>
                <a:gd name="T22" fmla="*/ 663 w 761"/>
                <a:gd name="T23" fmla="*/ 253 h 595"/>
                <a:gd name="T24" fmla="*/ 666 w 761"/>
                <a:gd name="T25" fmla="*/ 236 h 595"/>
                <a:gd name="T26" fmla="*/ 636 w 761"/>
                <a:gd name="T27" fmla="*/ 207 h 595"/>
                <a:gd name="T28" fmla="*/ 596 w 761"/>
                <a:gd name="T29" fmla="*/ 131 h 595"/>
                <a:gd name="T30" fmla="*/ 558 w 761"/>
                <a:gd name="T31" fmla="*/ 29 h 595"/>
                <a:gd name="T32" fmla="*/ 518 w 761"/>
                <a:gd name="T33" fmla="*/ 2 h 595"/>
                <a:gd name="T34" fmla="*/ 377 w 761"/>
                <a:gd name="T35" fmla="*/ 0 h 595"/>
                <a:gd name="T36" fmla="*/ 344 w 761"/>
                <a:gd name="T37" fmla="*/ 26 h 595"/>
                <a:gd name="T38" fmla="*/ 302 w 761"/>
                <a:gd name="T39" fmla="*/ 48 h 595"/>
                <a:gd name="T40" fmla="*/ 288 w 761"/>
                <a:gd name="T41" fmla="*/ 34 h 595"/>
                <a:gd name="T42" fmla="*/ 262 w 761"/>
                <a:gd name="T43" fmla="*/ 78 h 595"/>
                <a:gd name="T44" fmla="*/ 215 w 761"/>
                <a:gd name="T45" fmla="*/ 108 h 595"/>
                <a:gd name="T46" fmla="*/ 189 w 761"/>
                <a:gd name="T47" fmla="*/ 123 h 595"/>
                <a:gd name="T48" fmla="*/ 191 w 761"/>
                <a:gd name="T49" fmla="*/ 179 h 595"/>
                <a:gd name="T50" fmla="*/ 156 w 761"/>
                <a:gd name="T51" fmla="*/ 208 h 595"/>
                <a:gd name="T52" fmla="*/ 106 w 761"/>
                <a:gd name="T53" fmla="*/ 212 h 595"/>
                <a:gd name="T54" fmla="*/ 68 w 761"/>
                <a:gd name="T55" fmla="*/ 250 h 595"/>
                <a:gd name="T56" fmla="*/ 73 w 761"/>
                <a:gd name="T57" fmla="*/ 342 h 595"/>
                <a:gd name="T58" fmla="*/ 0 w 761"/>
                <a:gd name="T59" fmla="*/ 373 h 595"/>
                <a:gd name="T60" fmla="*/ 3 w 761"/>
                <a:gd name="T61" fmla="*/ 451 h 595"/>
                <a:gd name="T62" fmla="*/ 110 w 761"/>
                <a:gd name="T63" fmla="*/ 567 h 595"/>
                <a:gd name="T64" fmla="*/ 190 w 761"/>
                <a:gd name="T65" fmla="*/ 555 h 595"/>
                <a:gd name="T66" fmla="*/ 260 w 761"/>
                <a:gd name="T67" fmla="*/ 436 h 595"/>
                <a:gd name="T68" fmla="*/ 327 w 761"/>
                <a:gd name="T69" fmla="*/ 430 h 595"/>
                <a:gd name="T70" fmla="*/ 393 w 761"/>
                <a:gd name="T71" fmla="*/ 567 h 595"/>
                <a:gd name="T72" fmla="*/ 433 w 761"/>
                <a:gd name="T73" fmla="*/ 595 h 595"/>
                <a:gd name="T74" fmla="*/ 497 w 761"/>
                <a:gd name="T75" fmla="*/ 570 h 595"/>
                <a:gd name="T76" fmla="*/ 526 w 761"/>
                <a:gd name="T77" fmla="*/ 582 h 595"/>
                <a:gd name="T78" fmla="*/ 629 w 761"/>
                <a:gd name="T79" fmla="*/ 586 h 595"/>
                <a:gd name="T80" fmla="*/ 629 w 761"/>
                <a:gd name="T81" fmla="*/ 542 h 595"/>
                <a:gd name="T82" fmla="*/ 639 w 761"/>
                <a:gd name="T83" fmla="*/ 526 h 595"/>
                <a:gd name="T84" fmla="*/ 695 w 761"/>
                <a:gd name="T85" fmla="*/ 518 h 595"/>
                <a:gd name="T86" fmla="*/ 715 w 761"/>
                <a:gd name="T87" fmla="*/ 484 h 595"/>
                <a:gd name="T88" fmla="*/ 722 w 761"/>
                <a:gd name="T89" fmla="*/ 452 h 595"/>
                <a:gd name="T90" fmla="*/ 695 w 761"/>
                <a:gd name="T91" fmla="*/ 442 h 595"/>
                <a:gd name="T92" fmla="*/ 687 w 761"/>
                <a:gd name="T93" fmla="*/ 368 h 595"/>
                <a:gd name="T94" fmla="*/ 704 w 761"/>
                <a:gd name="T95" fmla="*/ 358 h 595"/>
                <a:gd name="T96" fmla="*/ 712 w 761"/>
                <a:gd name="T97" fmla="*/ 41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61" h="595">
                  <a:moveTo>
                    <a:pt x="712" y="419"/>
                  </a:moveTo>
                  <a:lnTo>
                    <a:pt x="742" y="432"/>
                  </a:lnTo>
                  <a:lnTo>
                    <a:pt x="761" y="409"/>
                  </a:lnTo>
                  <a:lnTo>
                    <a:pt x="744" y="352"/>
                  </a:lnTo>
                  <a:lnTo>
                    <a:pt x="751" y="322"/>
                  </a:lnTo>
                  <a:lnTo>
                    <a:pt x="711" y="289"/>
                  </a:lnTo>
                  <a:lnTo>
                    <a:pt x="674" y="289"/>
                  </a:lnTo>
                  <a:lnTo>
                    <a:pt x="624" y="326"/>
                  </a:lnTo>
                  <a:lnTo>
                    <a:pt x="607" y="356"/>
                  </a:lnTo>
                  <a:lnTo>
                    <a:pt x="594" y="324"/>
                  </a:lnTo>
                  <a:lnTo>
                    <a:pt x="630" y="279"/>
                  </a:lnTo>
                  <a:lnTo>
                    <a:pt x="663" y="253"/>
                  </a:lnTo>
                  <a:lnTo>
                    <a:pt x="666" y="236"/>
                  </a:lnTo>
                  <a:lnTo>
                    <a:pt x="636" y="207"/>
                  </a:lnTo>
                  <a:lnTo>
                    <a:pt x="596" y="131"/>
                  </a:lnTo>
                  <a:lnTo>
                    <a:pt x="558" y="29"/>
                  </a:lnTo>
                  <a:lnTo>
                    <a:pt x="518" y="2"/>
                  </a:lnTo>
                  <a:lnTo>
                    <a:pt x="377" y="0"/>
                  </a:lnTo>
                  <a:lnTo>
                    <a:pt x="344" y="26"/>
                  </a:lnTo>
                  <a:lnTo>
                    <a:pt x="302" y="48"/>
                  </a:lnTo>
                  <a:lnTo>
                    <a:pt x="288" y="34"/>
                  </a:lnTo>
                  <a:lnTo>
                    <a:pt x="262" y="78"/>
                  </a:lnTo>
                  <a:lnTo>
                    <a:pt x="215" y="108"/>
                  </a:lnTo>
                  <a:lnTo>
                    <a:pt x="189" y="123"/>
                  </a:lnTo>
                  <a:lnTo>
                    <a:pt x="191" y="179"/>
                  </a:lnTo>
                  <a:lnTo>
                    <a:pt x="156" y="208"/>
                  </a:lnTo>
                  <a:lnTo>
                    <a:pt x="106" y="212"/>
                  </a:lnTo>
                  <a:lnTo>
                    <a:pt x="68" y="250"/>
                  </a:lnTo>
                  <a:lnTo>
                    <a:pt x="73" y="342"/>
                  </a:lnTo>
                  <a:lnTo>
                    <a:pt x="0" y="373"/>
                  </a:lnTo>
                  <a:lnTo>
                    <a:pt x="3" y="451"/>
                  </a:lnTo>
                  <a:lnTo>
                    <a:pt x="110" y="567"/>
                  </a:lnTo>
                  <a:lnTo>
                    <a:pt x="190" y="555"/>
                  </a:lnTo>
                  <a:lnTo>
                    <a:pt x="260" y="436"/>
                  </a:lnTo>
                  <a:lnTo>
                    <a:pt x="327" y="430"/>
                  </a:lnTo>
                  <a:lnTo>
                    <a:pt x="393" y="567"/>
                  </a:lnTo>
                  <a:lnTo>
                    <a:pt x="433" y="595"/>
                  </a:lnTo>
                  <a:lnTo>
                    <a:pt x="497" y="570"/>
                  </a:lnTo>
                  <a:lnTo>
                    <a:pt x="526" y="582"/>
                  </a:lnTo>
                  <a:lnTo>
                    <a:pt x="629" y="586"/>
                  </a:lnTo>
                  <a:lnTo>
                    <a:pt x="629" y="542"/>
                  </a:lnTo>
                  <a:lnTo>
                    <a:pt x="639" y="526"/>
                  </a:lnTo>
                  <a:lnTo>
                    <a:pt x="695" y="518"/>
                  </a:lnTo>
                  <a:lnTo>
                    <a:pt x="715" y="484"/>
                  </a:lnTo>
                  <a:lnTo>
                    <a:pt x="722" y="452"/>
                  </a:lnTo>
                  <a:lnTo>
                    <a:pt x="695" y="442"/>
                  </a:lnTo>
                  <a:lnTo>
                    <a:pt x="687" y="368"/>
                  </a:lnTo>
                  <a:lnTo>
                    <a:pt x="704" y="358"/>
                  </a:lnTo>
                  <a:lnTo>
                    <a:pt x="712" y="419"/>
                  </a:lnTo>
                  <a:close/>
                </a:path>
              </a:pathLst>
            </a:custGeom>
            <a:solidFill>
              <a:srgbClr val="BFBFBF"/>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98" name="Picture 97">
              <a:extLst>
                <a:ext uri="{FF2B5EF4-FFF2-40B4-BE49-F238E27FC236}">
                  <a16:creationId xmlns:a16="http://schemas.microsoft.com/office/drawing/2014/main" id="{72A498AB-7734-477E-892B-FE9E37B0AB3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79070" y="3305603"/>
              <a:ext cx="462587" cy="254214"/>
            </a:xfrm>
            <a:prstGeom prst="rect">
              <a:avLst/>
            </a:prstGeom>
          </p:spPr>
        </p:pic>
        <p:sp>
          <p:nvSpPr>
            <p:cNvPr id="99" name="Rectangle 8">
              <a:extLst>
                <a:ext uri="{FF2B5EF4-FFF2-40B4-BE49-F238E27FC236}">
                  <a16:creationId xmlns:a16="http://schemas.microsoft.com/office/drawing/2014/main" id="{BEB255FA-B2E1-44C0-8D3B-32EF84A032E7}"/>
                </a:ext>
              </a:extLst>
            </p:cNvPr>
            <p:cNvSpPr>
              <a:spLocks noChangeArrowheads="1"/>
            </p:cNvSpPr>
            <p:nvPr/>
          </p:nvSpPr>
          <p:spPr bwMode="auto">
            <a:xfrm flipV="1">
              <a:off x="5427806" y="3918683"/>
              <a:ext cx="350398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00" name="Freeform: Shape 99">
              <a:extLst>
                <a:ext uri="{FF2B5EF4-FFF2-40B4-BE49-F238E27FC236}">
                  <a16:creationId xmlns:a16="http://schemas.microsoft.com/office/drawing/2014/main" id="{BC6B98B8-4C9F-42CC-95E1-F96D206CC094}"/>
                </a:ext>
              </a:extLst>
            </p:cNvPr>
            <p:cNvSpPr/>
            <p:nvPr/>
          </p:nvSpPr>
          <p:spPr bwMode="auto">
            <a:xfrm>
              <a:off x="8331063" y="3566686"/>
              <a:ext cx="678902" cy="294450"/>
            </a:xfrm>
            <a:custGeom>
              <a:avLst/>
              <a:gdLst>
                <a:gd name="gd0" fmla="val 65536"/>
                <a:gd name="gd1" fmla="?: 1 1 0"/>
                <a:gd name="gd2" fmla="+- gd1 1 0"/>
                <a:gd name="gd3" fmla="+- 0 0 gd2"/>
                <a:gd name="gd4" fmla="*/ gd3 1 2"/>
                <a:gd name="gd5" fmla="*/ gd4 21600 21600"/>
                <a:gd name="gd6" fmla="*/ gd4 21600 21600"/>
                <a:gd name="gd7" fmla="+- gd1 0 1"/>
                <a:gd name="gd8" fmla="*/ gd7 1 2"/>
                <a:gd name="gd9" fmla="*/ gd8 21600 21600"/>
                <a:gd name="gd10" fmla="+- gd9 21600 0"/>
                <a:gd name="gd11" fmla="*/ gd8 21600 21600"/>
                <a:gd name="gd12" fmla="+- gd11 21600 0"/>
                <a:gd name="gd13" fmla="val gd5"/>
                <a:gd name="gd14" fmla="val gd6"/>
                <a:gd name="gd15" fmla="val gd5"/>
                <a:gd name="gd16" fmla="val gd12"/>
                <a:gd name="gd17" fmla="val gd10"/>
                <a:gd name="gd18" fmla="val gd12"/>
                <a:gd name="gd19" fmla="val gd10"/>
                <a:gd name="gd20" fmla="val gd6"/>
                <a:gd name="gd21" fmla="*/ w 0 21600"/>
                <a:gd name="gd22" fmla="*/ h 0 21600"/>
                <a:gd name="gd23" fmla="*/ w 21600 21600"/>
                <a:gd name="gd24" fmla="*/ h 21600 21600"/>
              </a:gdLst>
              <a:ahLst/>
              <a:cxnLst/>
              <a:rect l="gd21" t="gd22" r="gd23" b="gd24"/>
              <a:pathLst>
                <a:path w="21600" h="21600" extrusionOk="0">
                  <a:moveTo>
                    <a:pt x="gd13" y="gd14"/>
                  </a:moveTo>
                  <a:lnTo>
                    <a:pt x="gd15" y="gd16"/>
                  </a:lnTo>
                  <a:lnTo>
                    <a:pt x="gd17" y="gd18"/>
                  </a:lnTo>
                  <a:lnTo>
                    <a:pt x="gd19" y="gd20"/>
                  </a:lnTo>
                  <a:close/>
                </a:path>
              </a:pathLst>
            </a:custGeom>
            <a:blipFill>
              <a:blip r:embed="rId9"/>
              <a:stretch/>
            </a:blipFill>
            <a:ln>
              <a:noFill/>
            </a:ln>
          </p:spPr>
          <p:txBody>
            <a:bodyPr rot="0">
              <a:prstTxWarp prst="textNoShape">
                <a:avLst/>
              </a:prstTxWarp>
              <a:noAutofit/>
            </a:bodyPr>
            <a:lstStyle/>
            <a:p>
              <a:endParaRPr lang="en-US"/>
            </a:p>
          </p:txBody>
        </p:sp>
        <p:sp>
          <p:nvSpPr>
            <p:cNvPr id="101" name="Speech Bubble: Rectangle with Corners Rounded 100">
              <a:extLst>
                <a:ext uri="{FF2B5EF4-FFF2-40B4-BE49-F238E27FC236}">
                  <a16:creationId xmlns:a16="http://schemas.microsoft.com/office/drawing/2014/main" id="{2AF5E455-E2F1-47BA-84F1-B07D57FB6E41}"/>
                </a:ext>
              </a:extLst>
            </p:cNvPr>
            <p:cNvSpPr/>
            <p:nvPr/>
          </p:nvSpPr>
          <p:spPr>
            <a:xfrm>
              <a:off x="7987567" y="1248292"/>
              <a:ext cx="944225" cy="956957"/>
            </a:xfrm>
            <a:prstGeom prst="wedgeRoundRectCallout">
              <a:avLst>
                <a:gd name="adj1" fmla="val -83350"/>
                <a:gd name="adj2" fmla="val 32710"/>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 name="Picture 101">
              <a:extLst>
                <a:ext uri="{FF2B5EF4-FFF2-40B4-BE49-F238E27FC236}">
                  <a16:creationId xmlns:a16="http://schemas.microsoft.com/office/drawing/2014/main" id="{5456BC4E-5EF8-4379-AF43-6C55EC12EED9}"/>
                </a:ext>
              </a:extLst>
            </p:cNvPr>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041072" y="1310364"/>
              <a:ext cx="712599" cy="365763"/>
            </a:xfrm>
            <a:prstGeom prst="rect">
              <a:avLst/>
            </a:prstGeom>
            <a:noFill/>
          </p:spPr>
        </p:pic>
        <p:graphicFrame>
          <p:nvGraphicFramePr>
            <p:cNvPr id="103" name="Object 102">
              <a:extLst>
                <a:ext uri="{FF2B5EF4-FFF2-40B4-BE49-F238E27FC236}">
                  <a16:creationId xmlns:a16="http://schemas.microsoft.com/office/drawing/2014/main" id="{E332391F-B446-44FF-AFA6-F9172C94B988}"/>
                </a:ext>
              </a:extLst>
            </p:cNvPr>
            <p:cNvGraphicFramePr>
              <a:graphicFrameLocks noChangeAspect="1"/>
            </p:cNvGraphicFramePr>
            <p:nvPr>
              <p:extLst>
                <p:ext uri="{D42A27DB-BD31-4B8C-83A1-F6EECF244321}">
                  <p14:modId xmlns:p14="http://schemas.microsoft.com/office/powerpoint/2010/main" val="3092524745"/>
                </p:ext>
              </p:extLst>
            </p:nvPr>
          </p:nvGraphicFramePr>
          <p:xfrm>
            <a:off x="8076076" y="1720209"/>
            <a:ext cx="314271" cy="419028"/>
          </p:xfrm>
          <a:graphic>
            <a:graphicData uri="http://schemas.openxmlformats.org/presentationml/2006/ole">
              <mc:AlternateContent xmlns:mc="http://schemas.openxmlformats.org/markup-compatibility/2006">
                <mc:Choice xmlns:v="urn:schemas-microsoft-com:vml" Requires="v">
                  <p:oleObj spid="_x0000_s1141" name="Bitmap Image" r:id="rId11" imgW="1219370" imgH="1628571" progId="Paint.Picture">
                    <p:embed/>
                  </p:oleObj>
                </mc:Choice>
                <mc:Fallback>
                  <p:oleObj name="Bitmap Image" r:id="rId11" imgW="1219370" imgH="1628571" progId="Paint.Picture">
                    <p:embed/>
                    <p:pic>
                      <p:nvPicPr>
                        <p:cNvPr id="326" name="Object 325">
                          <a:extLst>
                            <a:ext uri="{FF2B5EF4-FFF2-40B4-BE49-F238E27FC236}">
                              <a16:creationId xmlns:a16="http://schemas.microsoft.com/office/drawing/2014/main" id="{E9AFB387-0937-4026-9799-60E3A373FFA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76076" y="1720209"/>
                          <a:ext cx="314271" cy="419028"/>
                        </a:xfrm>
                        <a:prstGeom prst="rect">
                          <a:avLst/>
                        </a:prstGeom>
                        <a:noFill/>
                      </p:spPr>
                    </p:pic>
                  </p:oleObj>
                </mc:Fallback>
              </mc:AlternateContent>
            </a:graphicData>
          </a:graphic>
        </p:graphicFrame>
        <p:pic>
          <p:nvPicPr>
            <p:cNvPr id="104" name="Picture 103" descr="T:\Morten\Yara\Yara_18.jpg">
              <a:extLst>
                <a:ext uri="{FF2B5EF4-FFF2-40B4-BE49-F238E27FC236}">
                  <a16:creationId xmlns:a16="http://schemas.microsoft.com/office/drawing/2014/main" id="{ABA59154-5E70-4D81-B6F0-424D5B8E094E}"/>
                </a:ext>
              </a:extLst>
            </p:cNvPr>
            <p:cNvPicPr/>
            <p:nvPr/>
          </p:nvPicPr>
          <p:blipFill>
            <a:blip r:embed="rId13"/>
            <a:srcRect/>
            <a:stretch>
              <a:fillRect/>
            </a:stretch>
          </p:blipFill>
          <p:spPr bwMode="auto">
            <a:xfrm>
              <a:off x="8478856" y="1732415"/>
              <a:ext cx="362161" cy="369157"/>
            </a:xfrm>
            <a:prstGeom prst="rect">
              <a:avLst/>
            </a:prstGeom>
            <a:noFill/>
            <a:ln w="9525">
              <a:noFill/>
              <a:miter lim="800000"/>
              <a:headEnd/>
              <a:tailEnd/>
            </a:ln>
          </p:spPr>
        </p:pic>
        <p:sp>
          <p:nvSpPr>
            <p:cNvPr id="105" name="Speech Bubble: Rectangle with Corners Rounded 104">
              <a:extLst>
                <a:ext uri="{FF2B5EF4-FFF2-40B4-BE49-F238E27FC236}">
                  <a16:creationId xmlns:a16="http://schemas.microsoft.com/office/drawing/2014/main" id="{5ED2289B-AAF9-4FE1-BA0A-725E2CD16444}"/>
                </a:ext>
              </a:extLst>
            </p:cNvPr>
            <p:cNvSpPr/>
            <p:nvPr/>
          </p:nvSpPr>
          <p:spPr>
            <a:xfrm>
              <a:off x="5306040" y="3689709"/>
              <a:ext cx="658382" cy="228363"/>
            </a:xfrm>
            <a:prstGeom prst="wedgeRoundRectCallout">
              <a:avLst>
                <a:gd name="adj1" fmla="val 2460"/>
                <a:gd name="adj2" fmla="val -112323"/>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6" name="Picture 105">
              <a:extLst>
                <a:ext uri="{FF2B5EF4-FFF2-40B4-BE49-F238E27FC236}">
                  <a16:creationId xmlns:a16="http://schemas.microsoft.com/office/drawing/2014/main" id="{E1FC962D-A09E-44DC-A2C4-1768B5C4B505}"/>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381524" y="3718848"/>
              <a:ext cx="523948" cy="190527"/>
            </a:xfrm>
            <a:prstGeom prst="rect">
              <a:avLst/>
            </a:prstGeom>
          </p:spPr>
        </p:pic>
        <p:sp>
          <p:nvSpPr>
            <p:cNvPr id="107" name="Speech Bubble: Rectangle with Corners Rounded 106">
              <a:extLst>
                <a:ext uri="{FF2B5EF4-FFF2-40B4-BE49-F238E27FC236}">
                  <a16:creationId xmlns:a16="http://schemas.microsoft.com/office/drawing/2014/main" id="{3DBC5BAA-5083-4D31-AB29-B55C76679654}"/>
                </a:ext>
              </a:extLst>
            </p:cNvPr>
            <p:cNvSpPr/>
            <p:nvPr/>
          </p:nvSpPr>
          <p:spPr>
            <a:xfrm>
              <a:off x="4895549" y="2113366"/>
              <a:ext cx="716527" cy="413820"/>
            </a:xfrm>
            <a:prstGeom prst="wedgeRoundRectCallout">
              <a:avLst>
                <a:gd name="adj1" fmla="val -8024"/>
                <a:gd name="adj2" fmla="val 222472"/>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8" name="Picture 107">
              <a:extLst>
                <a:ext uri="{FF2B5EF4-FFF2-40B4-BE49-F238E27FC236}">
                  <a16:creationId xmlns:a16="http://schemas.microsoft.com/office/drawing/2014/main" id="{8A8A872B-2E2F-4A00-B075-2EA6249F29A5}"/>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927080" y="2169434"/>
              <a:ext cx="651710" cy="133684"/>
            </a:xfrm>
            <a:prstGeom prst="rect">
              <a:avLst/>
            </a:prstGeom>
          </p:spPr>
        </p:pic>
        <p:pic>
          <p:nvPicPr>
            <p:cNvPr id="109" name="Picture 108" descr="Image result for logo liveu">
              <a:extLst>
                <a:ext uri="{FF2B5EF4-FFF2-40B4-BE49-F238E27FC236}">
                  <a16:creationId xmlns:a16="http://schemas.microsoft.com/office/drawing/2014/main" id="{BAD24FA2-6324-478C-9C6B-C2A6247D7D16}"/>
                </a:ext>
              </a:extLst>
            </p:cNvPr>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953629" y="2296737"/>
              <a:ext cx="542037" cy="228363"/>
            </a:xfrm>
            <a:prstGeom prst="rect">
              <a:avLst/>
            </a:prstGeom>
            <a:noFill/>
            <a:ln>
              <a:noFill/>
            </a:ln>
          </p:spPr>
        </p:pic>
        <p:sp>
          <p:nvSpPr>
            <p:cNvPr id="110" name="Speech Bubble: Rectangle with Corners Rounded 109">
              <a:extLst>
                <a:ext uri="{FF2B5EF4-FFF2-40B4-BE49-F238E27FC236}">
                  <a16:creationId xmlns:a16="http://schemas.microsoft.com/office/drawing/2014/main" id="{D3B91801-7FA1-483D-8F17-6B384CD0F37E}"/>
                </a:ext>
              </a:extLst>
            </p:cNvPr>
            <p:cNvSpPr/>
            <p:nvPr/>
          </p:nvSpPr>
          <p:spPr>
            <a:xfrm>
              <a:off x="6644254" y="3584356"/>
              <a:ext cx="914529" cy="1158877"/>
            </a:xfrm>
            <a:prstGeom prst="wedgeRoundRectCallout">
              <a:avLst>
                <a:gd name="adj1" fmla="val 61749"/>
                <a:gd name="adj2" fmla="val -19805"/>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1" name="Picture 110">
              <a:extLst>
                <a:ext uri="{FF2B5EF4-FFF2-40B4-BE49-F238E27FC236}">
                  <a16:creationId xmlns:a16="http://schemas.microsoft.com/office/drawing/2014/main" id="{8D385DFE-4864-4FE8-80A4-F2D1B5705CE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709913" y="4519285"/>
              <a:ext cx="787719" cy="190527"/>
            </a:xfrm>
            <a:prstGeom prst="rect">
              <a:avLst/>
            </a:prstGeom>
          </p:spPr>
        </p:pic>
        <p:pic>
          <p:nvPicPr>
            <p:cNvPr id="112" name="Imagen 16">
              <a:extLst>
                <a:ext uri="{FF2B5EF4-FFF2-40B4-BE49-F238E27FC236}">
                  <a16:creationId xmlns:a16="http://schemas.microsoft.com/office/drawing/2014/main" id="{E3F12BC9-2453-40E8-ABCE-BFF257E68409}"/>
                </a:ext>
              </a:extLst>
            </p:cNvPr>
            <p:cNvPicPr/>
            <p:nvPr/>
          </p:nvPicPr>
          <p:blipFill>
            <a:blip r:embed="rId18"/>
            <a:stretch>
              <a:fillRect/>
            </a:stretch>
          </p:blipFill>
          <p:spPr>
            <a:xfrm>
              <a:off x="6736615" y="3621063"/>
              <a:ext cx="454918" cy="225172"/>
            </a:xfrm>
            <a:prstGeom prst="rect">
              <a:avLst/>
            </a:prstGeom>
          </p:spPr>
        </p:pic>
        <p:pic>
          <p:nvPicPr>
            <p:cNvPr id="113" name="image5.png">
              <a:extLst>
                <a:ext uri="{FF2B5EF4-FFF2-40B4-BE49-F238E27FC236}">
                  <a16:creationId xmlns:a16="http://schemas.microsoft.com/office/drawing/2014/main" id="{8326A60D-D244-44EB-BC12-4D256537D92E}"/>
                </a:ext>
              </a:extLst>
            </p:cNvPr>
            <p:cNvPicPr/>
            <p:nvPr/>
          </p:nvPicPr>
          <p:blipFill>
            <a:blip r:embed="rId19"/>
            <a:srcRect/>
            <a:stretch>
              <a:fillRect/>
            </a:stretch>
          </p:blipFill>
          <p:spPr>
            <a:xfrm>
              <a:off x="6738625" y="4313290"/>
              <a:ext cx="658242" cy="188814"/>
            </a:xfrm>
            <a:prstGeom prst="rect">
              <a:avLst/>
            </a:prstGeom>
            <a:ln/>
          </p:spPr>
        </p:pic>
        <p:graphicFrame>
          <p:nvGraphicFramePr>
            <p:cNvPr id="114" name="Object 113">
              <a:extLst>
                <a:ext uri="{FF2B5EF4-FFF2-40B4-BE49-F238E27FC236}">
                  <a16:creationId xmlns:a16="http://schemas.microsoft.com/office/drawing/2014/main" id="{12C0BF62-AD01-4487-AF97-F1B2C08ECB22}"/>
                </a:ext>
              </a:extLst>
            </p:cNvPr>
            <p:cNvGraphicFramePr>
              <a:graphicFrameLocks noChangeAspect="1"/>
            </p:cNvGraphicFramePr>
            <p:nvPr>
              <p:extLst>
                <p:ext uri="{D42A27DB-BD31-4B8C-83A1-F6EECF244321}">
                  <p14:modId xmlns:p14="http://schemas.microsoft.com/office/powerpoint/2010/main" val="3698913804"/>
                </p:ext>
              </p:extLst>
            </p:nvPr>
          </p:nvGraphicFramePr>
          <p:xfrm>
            <a:off x="6717000" y="4103925"/>
            <a:ext cx="653174" cy="212516"/>
          </p:xfrm>
          <a:graphic>
            <a:graphicData uri="http://schemas.openxmlformats.org/presentationml/2006/ole">
              <mc:AlternateContent xmlns:mc="http://schemas.openxmlformats.org/markup-compatibility/2006">
                <mc:Choice xmlns:v="urn:schemas-microsoft-com:vml" Requires="v">
                  <p:oleObj spid="_x0000_s1142" name="Bitmap Image" r:id="rId20" imgW="9247619" imgH="3019048" progId="Paint.Picture">
                    <p:embed/>
                  </p:oleObj>
                </mc:Choice>
                <mc:Fallback>
                  <p:oleObj name="Bitmap Image" r:id="rId20" imgW="9247619" imgH="3019048" progId="Paint.Picture">
                    <p:embed/>
                    <p:pic>
                      <p:nvPicPr>
                        <p:cNvPr id="314" name="Object 313">
                          <a:extLst>
                            <a:ext uri="{FF2B5EF4-FFF2-40B4-BE49-F238E27FC236}">
                              <a16:creationId xmlns:a16="http://schemas.microsoft.com/office/drawing/2014/main" id="{031CA274-2376-416D-8BD3-A72D4A60A21E}"/>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717000" y="4103925"/>
                          <a:ext cx="653174" cy="212516"/>
                        </a:xfrm>
                        <a:prstGeom prst="rect">
                          <a:avLst/>
                        </a:prstGeom>
                        <a:noFill/>
                      </p:spPr>
                    </p:pic>
                  </p:oleObj>
                </mc:Fallback>
              </mc:AlternateContent>
            </a:graphicData>
          </a:graphic>
        </p:graphicFrame>
        <p:pic>
          <p:nvPicPr>
            <p:cNvPr id="115" name="Immagine 4" descr="Risultati immagini per iren">
              <a:extLst>
                <a:ext uri="{FF2B5EF4-FFF2-40B4-BE49-F238E27FC236}">
                  <a16:creationId xmlns:a16="http://schemas.microsoft.com/office/drawing/2014/main" id="{3490449E-E8E2-4FBB-B598-055E92A42FFD}"/>
                </a:ext>
              </a:extLst>
            </p:cNvPr>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6745309" y="3894991"/>
              <a:ext cx="435561" cy="190585"/>
            </a:xfrm>
            <a:prstGeom prst="rect">
              <a:avLst/>
            </a:prstGeom>
            <a:noFill/>
            <a:ln>
              <a:noFill/>
            </a:ln>
          </p:spPr>
        </p:pic>
        <p:sp>
          <p:nvSpPr>
            <p:cNvPr id="116" name="Speech Bubble: Rectangle with Corners Rounded 115">
              <a:extLst>
                <a:ext uri="{FF2B5EF4-FFF2-40B4-BE49-F238E27FC236}">
                  <a16:creationId xmlns:a16="http://schemas.microsoft.com/office/drawing/2014/main" id="{C3C14CF8-4AE9-4F8F-8F76-DB2C6C49EE88}"/>
                </a:ext>
              </a:extLst>
            </p:cNvPr>
            <p:cNvSpPr/>
            <p:nvPr/>
          </p:nvSpPr>
          <p:spPr>
            <a:xfrm>
              <a:off x="5354824" y="4060529"/>
              <a:ext cx="716527" cy="682704"/>
            </a:xfrm>
            <a:prstGeom prst="wedgeRoundRectCallout">
              <a:avLst>
                <a:gd name="adj1" fmla="val 71152"/>
                <a:gd name="adj2" fmla="val -16492"/>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7" name="Picture 116">
              <a:extLst>
                <a:ext uri="{FF2B5EF4-FFF2-40B4-BE49-F238E27FC236}">
                  <a16:creationId xmlns:a16="http://schemas.microsoft.com/office/drawing/2014/main" id="{A97E29EB-DA97-4E16-ADF4-C36A3B2AEFAA}"/>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264519" y="3636761"/>
              <a:ext cx="246343" cy="500633"/>
            </a:xfrm>
            <a:prstGeom prst="rect">
              <a:avLst/>
            </a:prstGeom>
          </p:spPr>
        </p:pic>
        <p:graphicFrame>
          <p:nvGraphicFramePr>
            <p:cNvPr id="118" name="Object 117">
              <a:extLst>
                <a:ext uri="{FF2B5EF4-FFF2-40B4-BE49-F238E27FC236}">
                  <a16:creationId xmlns:a16="http://schemas.microsoft.com/office/drawing/2014/main" id="{9F538C0E-7E47-4870-BA2B-50A46E3ADB92}"/>
                </a:ext>
              </a:extLst>
            </p:cNvPr>
            <p:cNvGraphicFramePr>
              <a:graphicFrameLocks noChangeAspect="1"/>
            </p:cNvGraphicFramePr>
            <p:nvPr>
              <p:extLst>
                <p:ext uri="{D42A27DB-BD31-4B8C-83A1-F6EECF244321}">
                  <p14:modId xmlns:p14="http://schemas.microsoft.com/office/powerpoint/2010/main" val="4186319736"/>
                </p:ext>
              </p:extLst>
            </p:nvPr>
          </p:nvGraphicFramePr>
          <p:xfrm>
            <a:off x="5407044" y="4499601"/>
            <a:ext cx="521996" cy="231998"/>
          </p:xfrm>
          <a:graphic>
            <a:graphicData uri="http://schemas.openxmlformats.org/presentationml/2006/ole">
              <mc:AlternateContent xmlns:mc="http://schemas.openxmlformats.org/markup-compatibility/2006">
                <mc:Choice xmlns:v="urn:schemas-microsoft-com:vml" Requires="v">
                  <p:oleObj spid="_x0000_s1143" name="Bitmap Image" r:id="rId24" imgW="1284081" imgH="571671" progId="Paint.Picture">
                    <p:embed/>
                  </p:oleObj>
                </mc:Choice>
                <mc:Fallback>
                  <p:oleObj name="Bitmap Image" r:id="rId24" imgW="1284081" imgH="571671" progId="Paint.Picture">
                    <p:embed/>
                    <p:pic>
                      <p:nvPicPr>
                        <p:cNvPr id="322" name="Object 321">
                          <a:extLst>
                            <a:ext uri="{FF2B5EF4-FFF2-40B4-BE49-F238E27FC236}">
                              <a16:creationId xmlns:a16="http://schemas.microsoft.com/office/drawing/2014/main" id="{8C7573EF-CA42-4A81-834C-CFE076546E9D}"/>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407044" y="4499601"/>
                          <a:ext cx="521996" cy="231998"/>
                        </a:xfrm>
                        <a:prstGeom prst="rect">
                          <a:avLst/>
                        </a:prstGeom>
                        <a:noFill/>
                      </p:spPr>
                    </p:pic>
                  </p:oleObj>
                </mc:Fallback>
              </mc:AlternateContent>
            </a:graphicData>
          </a:graphic>
        </p:graphicFrame>
        <p:pic>
          <p:nvPicPr>
            <p:cNvPr id="119" name="Picture 118">
              <a:extLst>
                <a:ext uri="{FF2B5EF4-FFF2-40B4-BE49-F238E27FC236}">
                  <a16:creationId xmlns:a16="http://schemas.microsoft.com/office/drawing/2014/main" id="{1542C446-C9FD-403A-9898-404319FBB62D}"/>
                </a:ext>
              </a:extLst>
            </p:cNvPr>
            <p:cNvPicPr/>
            <p:nvPr/>
          </p:nvPicPr>
          <p:blipFill>
            <a:blip r:embed="rId26">
              <a:extLst>
                <a:ext uri="{28A0092B-C50C-407E-A947-70E740481C1C}">
                  <a14:useLocalDpi xmlns:a14="http://schemas.microsoft.com/office/drawing/2010/main" val="0"/>
                </a:ext>
              </a:extLst>
            </a:blip>
            <a:srcRect/>
            <a:stretch>
              <a:fillRect/>
            </a:stretch>
          </p:blipFill>
          <p:spPr bwMode="auto">
            <a:xfrm>
              <a:off x="5442643" y="4070215"/>
              <a:ext cx="565755" cy="384688"/>
            </a:xfrm>
            <a:prstGeom prst="rect">
              <a:avLst/>
            </a:prstGeom>
            <a:noFill/>
            <a:ln>
              <a:noFill/>
            </a:ln>
          </p:spPr>
        </p:pic>
        <p:sp>
          <p:nvSpPr>
            <p:cNvPr id="120" name="Speech Bubble: Rectangle with Corners Rounded 119">
              <a:extLst>
                <a:ext uri="{FF2B5EF4-FFF2-40B4-BE49-F238E27FC236}">
                  <a16:creationId xmlns:a16="http://schemas.microsoft.com/office/drawing/2014/main" id="{61750901-003A-4970-B6BC-4DC7F6485121}"/>
                </a:ext>
              </a:extLst>
            </p:cNvPr>
            <p:cNvSpPr/>
            <p:nvPr/>
          </p:nvSpPr>
          <p:spPr>
            <a:xfrm>
              <a:off x="7872319" y="2753641"/>
              <a:ext cx="716527" cy="438053"/>
            </a:xfrm>
            <a:prstGeom prst="wedgeRoundRectCallout">
              <a:avLst>
                <a:gd name="adj1" fmla="val -80683"/>
                <a:gd name="adj2" fmla="val 45978"/>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1" name="Object 120">
              <a:extLst>
                <a:ext uri="{FF2B5EF4-FFF2-40B4-BE49-F238E27FC236}">
                  <a16:creationId xmlns:a16="http://schemas.microsoft.com/office/drawing/2014/main" id="{1B423E3C-A212-487D-929E-8F7ED9E1FD95}"/>
                </a:ext>
              </a:extLst>
            </p:cNvPr>
            <p:cNvGraphicFramePr>
              <a:graphicFrameLocks noChangeAspect="1"/>
            </p:cNvGraphicFramePr>
            <p:nvPr>
              <p:extLst>
                <p:ext uri="{D42A27DB-BD31-4B8C-83A1-F6EECF244321}">
                  <p14:modId xmlns:p14="http://schemas.microsoft.com/office/powerpoint/2010/main" val="3740236412"/>
                </p:ext>
              </p:extLst>
            </p:nvPr>
          </p:nvGraphicFramePr>
          <p:xfrm>
            <a:off x="8010136" y="2810060"/>
            <a:ext cx="305115" cy="186937"/>
          </p:xfrm>
          <a:graphic>
            <a:graphicData uri="http://schemas.openxmlformats.org/presentationml/2006/ole">
              <mc:AlternateContent xmlns:mc="http://schemas.openxmlformats.org/markup-compatibility/2006">
                <mc:Choice xmlns:v="urn:schemas-microsoft-com:vml" Requires="v">
                  <p:oleObj spid="_x0000_s1144" name="Bitmap Image" r:id="rId27" imgW="1561905" imgH="961905" progId="Paint.Picture">
                    <p:embed/>
                  </p:oleObj>
                </mc:Choice>
                <mc:Fallback>
                  <p:oleObj name="Bitmap Image" r:id="rId27" imgW="1561905" imgH="961905" progId="Paint.Picture">
                    <p:embed/>
                    <p:pic>
                      <p:nvPicPr>
                        <p:cNvPr id="319" name="Object 318">
                          <a:extLst>
                            <a:ext uri="{FF2B5EF4-FFF2-40B4-BE49-F238E27FC236}">
                              <a16:creationId xmlns:a16="http://schemas.microsoft.com/office/drawing/2014/main" id="{5BB003A7-A118-479C-854C-C7D42F8DD5F5}"/>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8010136" y="2810060"/>
                          <a:ext cx="305115" cy="186937"/>
                        </a:xfrm>
                        <a:prstGeom prst="rect">
                          <a:avLst/>
                        </a:prstGeom>
                        <a:noFill/>
                      </p:spPr>
                    </p:pic>
                  </p:oleObj>
                </mc:Fallback>
              </mc:AlternateContent>
            </a:graphicData>
          </a:graphic>
        </p:graphicFrame>
        <p:pic>
          <p:nvPicPr>
            <p:cNvPr id="122" name="Picture 121">
              <a:extLst>
                <a:ext uri="{FF2B5EF4-FFF2-40B4-BE49-F238E27FC236}">
                  <a16:creationId xmlns:a16="http://schemas.microsoft.com/office/drawing/2014/main" id="{7912E7A4-C0E9-4875-AF09-6F75DCD1BDDA}"/>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7912148" y="3010694"/>
              <a:ext cx="636867" cy="181000"/>
            </a:xfrm>
            <a:prstGeom prst="rect">
              <a:avLst/>
            </a:prstGeom>
          </p:spPr>
        </p:pic>
        <p:sp>
          <p:nvSpPr>
            <p:cNvPr id="123" name="Speech Bubble: Rectangle with Corners Rounded 122">
              <a:extLst>
                <a:ext uri="{FF2B5EF4-FFF2-40B4-BE49-F238E27FC236}">
                  <a16:creationId xmlns:a16="http://schemas.microsoft.com/office/drawing/2014/main" id="{47111AB0-AA2D-4F0C-8476-C8A56016ED71}"/>
                </a:ext>
              </a:extLst>
            </p:cNvPr>
            <p:cNvSpPr/>
            <p:nvPr/>
          </p:nvSpPr>
          <p:spPr>
            <a:xfrm>
              <a:off x="6111376" y="1593656"/>
              <a:ext cx="1248848" cy="986993"/>
            </a:xfrm>
            <a:prstGeom prst="wedgeRoundRectCallout">
              <a:avLst>
                <a:gd name="adj1" fmla="val -22911"/>
                <a:gd name="adj2" fmla="val 61952"/>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4" name="Picture 123">
              <a:extLst>
                <a:ext uri="{FF2B5EF4-FFF2-40B4-BE49-F238E27FC236}">
                  <a16:creationId xmlns:a16="http://schemas.microsoft.com/office/drawing/2014/main" id="{5BBA831E-17AB-4637-B5DB-ABEAB62D4CE3}"/>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6768099" y="2000796"/>
              <a:ext cx="488498" cy="246532"/>
            </a:xfrm>
            <a:prstGeom prst="rect">
              <a:avLst/>
            </a:prstGeom>
          </p:spPr>
        </p:pic>
        <p:graphicFrame>
          <p:nvGraphicFramePr>
            <p:cNvPr id="125" name="Object 124">
              <a:extLst>
                <a:ext uri="{FF2B5EF4-FFF2-40B4-BE49-F238E27FC236}">
                  <a16:creationId xmlns:a16="http://schemas.microsoft.com/office/drawing/2014/main" id="{B12C5E65-1E5B-476A-9B9E-571142EE7352}"/>
                </a:ext>
              </a:extLst>
            </p:cNvPr>
            <p:cNvGraphicFramePr>
              <a:graphicFrameLocks noChangeAspect="1"/>
            </p:cNvGraphicFramePr>
            <p:nvPr>
              <p:extLst>
                <p:ext uri="{D42A27DB-BD31-4B8C-83A1-F6EECF244321}">
                  <p14:modId xmlns:p14="http://schemas.microsoft.com/office/powerpoint/2010/main" val="4008228637"/>
                </p:ext>
              </p:extLst>
            </p:nvPr>
          </p:nvGraphicFramePr>
          <p:xfrm>
            <a:off x="6390987" y="2236593"/>
            <a:ext cx="658382" cy="344057"/>
          </p:xfrm>
          <a:graphic>
            <a:graphicData uri="http://schemas.openxmlformats.org/presentationml/2006/ole">
              <mc:AlternateContent xmlns:mc="http://schemas.openxmlformats.org/markup-compatibility/2006">
                <mc:Choice xmlns:v="urn:schemas-microsoft-com:vml" Requires="v">
                  <p:oleObj spid="_x0000_s1145" name="Bitmap Image" r:id="rId31" imgW="4571912" imgH="2396444" progId="Paint.Picture">
                    <p:embed/>
                  </p:oleObj>
                </mc:Choice>
                <mc:Fallback>
                  <p:oleObj name="Bitmap Image" r:id="rId31" imgW="4571912" imgH="2396444" progId="Paint.Picture">
                    <p:embed/>
                    <p:pic>
                      <p:nvPicPr>
                        <p:cNvPr id="316" name="Object 315">
                          <a:extLst>
                            <a:ext uri="{FF2B5EF4-FFF2-40B4-BE49-F238E27FC236}">
                              <a16:creationId xmlns:a16="http://schemas.microsoft.com/office/drawing/2014/main" id="{D6B7FF6C-D12B-44F5-AFF5-37B3FF1C7C0D}"/>
                            </a:ext>
                          </a:extLst>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390987" y="2236593"/>
                          <a:ext cx="658382" cy="344057"/>
                        </a:xfrm>
                        <a:prstGeom prst="rect">
                          <a:avLst/>
                        </a:prstGeom>
                        <a:noFill/>
                      </p:spPr>
                    </p:pic>
                  </p:oleObj>
                </mc:Fallback>
              </mc:AlternateContent>
            </a:graphicData>
          </a:graphic>
        </p:graphicFrame>
        <p:pic>
          <p:nvPicPr>
            <p:cNvPr id="126" name="Picture 125" descr="../../../../../../../../Downloads/ibmpos_b">
              <a:extLst>
                <a:ext uri="{FF2B5EF4-FFF2-40B4-BE49-F238E27FC236}">
                  <a16:creationId xmlns:a16="http://schemas.microsoft.com/office/drawing/2014/main" id="{0BE0BE72-E75F-4388-9ADD-102BDD4A5FBC}"/>
                </a:ext>
              </a:extLst>
            </p:cNvPr>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6668282" y="1699249"/>
              <a:ext cx="545153" cy="177414"/>
            </a:xfrm>
            <a:prstGeom prst="rect">
              <a:avLst/>
            </a:prstGeom>
            <a:noFill/>
            <a:ln>
              <a:noFill/>
            </a:ln>
          </p:spPr>
        </p:pic>
        <p:pic>
          <p:nvPicPr>
            <p:cNvPr id="127" name="Picture 126">
              <a:extLst>
                <a:ext uri="{FF2B5EF4-FFF2-40B4-BE49-F238E27FC236}">
                  <a16:creationId xmlns:a16="http://schemas.microsoft.com/office/drawing/2014/main" id="{346BB7E3-79C2-42FF-B0D0-F1371E4F8C43}"/>
                </a:ext>
              </a:extLst>
            </p:cNvPr>
            <p:cNvPicPr/>
            <p:nvPr/>
          </p:nvPicPr>
          <p:blipFill>
            <a:blip r:embed="rId34"/>
            <a:stretch>
              <a:fillRect/>
            </a:stretch>
          </p:blipFill>
          <p:spPr>
            <a:xfrm>
              <a:off x="6171528" y="1651697"/>
              <a:ext cx="461021" cy="375193"/>
            </a:xfrm>
            <a:prstGeom prst="rect">
              <a:avLst/>
            </a:prstGeom>
          </p:spPr>
        </p:pic>
        <p:pic>
          <p:nvPicPr>
            <p:cNvPr id="128" name="Picture 127">
              <a:extLst>
                <a:ext uri="{FF2B5EF4-FFF2-40B4-BE49-F238E27FC236}">
                  <a16:creationId xmlns:a16="http://schemas.microsoft.com/office/drawing/2014/main" id="{EEB4AE99-E1A2-42A1-8852-D8A83E73FE58}"/>
                </a:ext>
              </a:extLst>
            </p:cNvPr>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6202526" y="2018366"/>
              <a:ext cx="499209" cy="218227"/>
            </a:xfrm>
            <a:prstGeom prst="rect">
              <a:avLst/>
            </a:prstGeom>
            <a:noFill/>
            <a:ln>
              <a:noFill/>
            </a:ln>
          </p:spPr>
        </p:pic>
        <p:sp>
          <p:nvSpPr>
            <p:cNvPr id="129" name="Speech Bubble: Rectangle with Corners Rounded 128">
              <a:extLst>
                <a:ext uri="{FF2B5EF4-FFF2-40B4-BE49-F238E27FC236}">
                  <a16:creationId xmlns:a16="http://schemas.microsoft.com/office/drawing/2014/main" id="{69A03E99-B797-4A68-8FF6-AF313A5175DC}"/>
                </a:ext>
              </a:extLst>
            </p:cNvPr>
            <p:cNvSpPr/>
            <p:nvPr/>
          </p:nvSpPr>
          <p:spPr>
            <a:xfrm>
              <a:off x="6369022" y="2876533"/>
              <a:ext cx="663906" cy="633923"/>
            </a:xfrm>
            <a:prstGeom prst="wedgeRoundRectCallout">
              <a:avLst>
                <a:gd name="adj1" fmla="val 74168"/>
                <a:gd name="adj2" fmla="val -1752"/>
                <a:gd name="adj3" fmla="val 16667"/>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0" name="Picture 129">
              <a:extLst>
                <a:ext uri="{FF2B5EF4-FFF2-40B4-BE49-F238E27FC236}">
                  <a16:creationId xmlns:a16="http://schemas.microsoft.com/office/drawing/2014/main" id="{A52327B1-2E76-4FE7-ACC8-C0B538B3939D}"/>
                </a:ext>
              </a:extLst>
            </p:cNvPr>
            <p:cNvPicPr/>
            <p:nvPr/>
          </p:nvPicPr>
          <p:blipFill>
            <a:blip r:embed="rId36">
              <a:extLst>
                <a:ext uri="{28A0092B-C50C-407E-A947-70E740481C1C}">
                  <a14:useLocalDpi xmlns:a14="http://schemas.microsoft.com/office/drawing/2010/main" val="0"/>
                </a:ext>
              </a:extLst>
            </a:blip>
            <a:stretch>
              <a:fillRect/>
            </a:stretch>
          </p:blipFill>
          <p:spPr>
            <a:xfrm>
              <a:off x="6424478" y="3310186"/>
              <a:ext cx="508327" cy="189325"/>
            </a:xfrm>
            <a:prstGeom prst="rect">
              <a:avLst/>
            </a:prstGeom>
          </p:spPr>
        </p:pic>
        <p:pic>
          <p:nvPicPr>
            <p:cNvPr id="131" name="Picture 130" descr="http://communities.pg.com/cm/webic/News/PublishingImages/PG-Logo-Blue.png">
              <a:extLst>
                <a:ext uri="{FF2B5EF4-FFF2-40B4-BE49-F238E27FC236}">
                  <a16:creationId xmlns:a16="http://schemas.microsoft.com/office/drawing/2014/main" id="{769AB0CF-C9DA-4C35-9ACA-2ADDE79025F2}"/>
                </a:ext>
              </a:extLst>
            </p:cNvPr>
            <p:cNvPicPr/>
            <p:nvPr/>
          </p:nvPicPr>
          <p:blipFill>
            <a:blip r:embed="rId37">
              <a:extLst>
                <a:ext uri="{28A0092B-C50C-407E-A947-70E740481C1C}">
                  <a14:useLocalDpi xmlns:a14="http://schemas.microsoft.com/office/drawing/2010/main" val="0"/>
                </a:ext>
              </a:extLst>
            </a:blip>
            <a:srcRect/>
            <a:stretch>
              <a:fillRect/>
            </a:stretch>
          </p:blipFill>
          <p:spPr bwMode="auto">
            <a:xfrm>
              <a:off x="6406205" y="2897987"/>
              <a:ext cx="422554" cy="432349"/>
            </a:xfrm>
            <a:prstGeom prst="rect">
              <a:avLst/>
            </a:prstGeom>
            <a:noFill/>
            <a:ln>
              <a:noFill/>
            </a:ln>
          </p:spPr>
        </p:pic>
        <p:sp>
          <p:nvSpPr>
            <p:cNvPr id="132" name="Rectangle: Rounded Corners 131">
              <a:extLst>
                <a:ext uri="{FF2B5EF4-FFF2-40B4-BE49-F238E27FC236}">
                  <a16:creationId xmlns:a16="http://schemas.microsoft.com/office/drawing/2014/main" id="{B6356A30-2CCF-4362-B7DC-9319298435F6}"/>
                </a:ext>
              </a:extLst>
            </p:cNvPr>
            <p:cNvSpPr/>
            <p:nvPr/>
          </p:nvSpPr>
          <p:spPr>
            <a:xfrm>
              <a:off x="4871309" y="922534"/>
              <a:ext cx="4210879" cy="4025480"/>
            </a:xfrm>
            <a:prstGeom prst="roundRect">
              <a:avLst>
                <a:gd name="adj" fmla="val 4068"/>
              </a:avLst>
            </a:prstGeom>
            <a:noFill/>
            <a:ln w="63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Rounded Corners 132">
              <a:extLst>
                <a:ext uri="{FF2B5EF4-FFF2-40B4-BE49-F238E27FC236}">
                  <a16:creationId xmlns:a16="http://schemas.microsoft.com/office/drawing/2014/main" id="{8B60F430-FD44-4C0A-BD88-94F01BA97B26}"/>
                </a:ext>
              </a:extLst>
            </p:cNvPr>
            <p:cNvSpPr/>
            <p:nvPr/>
          </p:nvSpPr>
          <p:spPr>
            <a:xfrm>
              <a:off x="5043024" y="1175856"/>
              <a:ext cx="2508009" cy="3800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4" name="Segnaposto piè di pagina 4">
            <a:extLst>
              <a:ext uri="{FF2B5EF4-FFF2-40B4-BE49-F238E27FC236}">
                <a16:creationId xmlns:a16="http://schemas.microsoft.com/office/drawing/2014/main" id="{3FBD6C77-7FF8-41F3-803D-1C3F64D678FC}"/>
              </a:ext>
            </a:extLst>
          </p:cNvPr>
          <p:cNvSpPr txBox="1">
            <a:spLocks/>
          </p:cNvSpPr>
          <p:nvPr/>
        </p:nvSpPr>
        <p:spPr>
          <a:xfrm>
            <a:off x="1204827" y="6109759"/>
            <a:ext cx="4991449" cy="274320"/>
          </a:xfrm>
          <a:prstGeom prst="rect">
            <a:avLst/>
          </a:prstGeom>
        </p:spPr>
        <p:txBody>
          <a:bodyPr/>
          <a:lstStyle>
            <a:defPPr rtl="0">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a:t>This project has received funding from the European Union’s Horizon 2020 research and innovation programme under Grant Agreement No. 856691</a:t>
            </a:r>
            <a:endParaRPr lang="it-IT" sz="1400" dirty="0"/>
          </a:p>
        </p:txBody>
      </p:sp>
      <p:sp>
        <p:nvSpPr>
          <p:cNvPr id="3" name="TextBox 2">
            <a:extLst>
              <a:ext uri="{FF2B5EF4-FFF2-40B4-BE49-F238E27FC236}">
                <a16:creationId xmlns:a16="http://schemas.microsoft.com/office/drawing/2014/main" id="{DAE0060B-CC6A-4E6E-BA1D-0AF714D41596}"/>
              </a:ext>
            </a:extLst>
          </p:cNvPr>
          <p:cNvSpPr txBox="1"/>
          <p:nvPr/>
        </p:nvSpPr>
        <p:spPr>
          <a:xfrm>
            <a:off x="10456868" y="94467"/>
            <a:ext cx="1313180" cy="369332"/>
          </a:xfrm>
          <a:prstGeom prst="rect">
            <a:avLst/>
          </a:prstGeom>
          <a:noFill/>
        </p:spPr>
        <p:txBody>
          <a:bodyPr wrap="none" rtlCol="0">
            <a:spAutoFit/>
          </a:bodyPr>
          <a:lstStyle/>
          <a:p>
            <a:r>
              <a:rPr lang="it-IT">
                <a:solidFill>
                  <a:schemeClr val="bg1">
                    <a:lumMod val="95000"/>
                  </a:schemeClr>
                </a:solidFill>
              </a:rPr>
              <a:t>S1-223024</a:t>
            </a:r>
            <a:endParaRPr lang="it-IT" dirty="0">
              <a:solidFill>
                <a:schemeClr val="bg1">
                  <a:lumMod val="95000"/>
                </a:schemeClr>
              </a:solidFill>
            </a:endParaRPr>
          </a:p>
        </p:txBody>
      </p:sp>
      <p:sp>
        <p:nvSpPr>
          <p:cNvPr id="4" name="TextBox 3">
            <a:extLst>
              <a:ext uri="{FF2B5EF4-FFF2-40B4-BE49-F238E27FC236}">
                <a16:creationId xmlns:a16="http://schemas.microsoft.com/office/drawing/2014/main" id="{01BFBFA2-E36F-4B8F-9713-9E20209BF195}"/>
              </a:ext>
            </a:extLst>
          </p:cNvPr>
          <p:cNvSpPr txBox="1"/>
          <p:nvPr/>
        </p:nvSpPr>
        <p:spPr>
          <a:xfrm>
            <a:off x="6954664" y="94467"/>
            <a:ext cx="3103414" cy="584775"/>
          </a:xfrm>
          <a:prstGeom prst="rect">
            <a:avLst/>
          </a:prstGeom>
          <a:noFill/>
        </p:spPr>
        <p:txBody>
          <a:bodyPr wrap="none" rtlCol="0">
            <a:spAutoFit/>
          </a:bodyPr>
          <a:lstStyle/>
          <a:p>
            <a:r>
              <a:rPr lang="en-GB" sz="1600" dirty="0">
                <a:solidFill>
                  <a:schemeClr val="bg1">
                    <a:lumMod val="95000"/>
                  </a:schemeClr>
                </a:solidFill>
              </a:rPr>
              <a:t>3GPP TSG SA1#100</a:t>
            </a:r>
          </a:p>
          <a:p>
            <a:r>
              <a:rPr lang="en-GB" sz="1600" dirty="0" err="1">
                <a:solidFill>
                  <a:schemeClr val="bg1">
                    <a:lumMod val="95000"/>
                  </a:schemeClr>
                </a:solidFill>
              </a:rPr>
              <a:t>Tolouse</a:t>
            </a:r>
            <a:r>
              <a:rPr lang="en-GB" sz="1600" dirty="0">
                <a:solidFill>
                  <a:schemeClr val="bg1">
                    <a:lumMod val="95000"/>
                  </a:schemeClr>
                </a:solidFill>
              </a:rPr>
              <a:t>, November 14-18, 2022</a:t>
            </a:r>
            <a:endParaRPr lang="it-IT" sz="1600" dirty="0">
              <a:solidFill>
                <a:schemeClr val="bg1">
                  <a:lumMod val="95000"/>
                </a:schemeClr>
              </a:solidFill>
            </a:endParaRPr>
          </a:p>
        </p:txBody>
      </p:sp>
    </p:spTree>
    <p:extLst>
      <p:ext uri="{BB962C8B-B14F-4D97-AF65-F5344CB8AC3E}">
        <p14:creationId xmlns:p14="http://schemas.microsoft.com/office/powerpoint/2010/main" val="19338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dirty="0" err="1"/>
              <a:t>Questionnaire</a:t>
            </a:r>
            <a:r>
              <a:rPr lang="it-IT" dirty="0"/>
              <a:t> </a:t>
            </a:r>
            <a:r>
              <a:rPr lang="it-IT" dirty="0" err="1"/>
              <a:t>submitted</a:t>
            </a:r>
            <a:r>
              <a:rPr lang="it-IT" dirty="0"/>
              <a:t> to the </a:t>
            </a:r>
            <a:r>
              <a:rPr lang="it-IT" dirty="0" err="1"/>
              <a:t>four</a:t>
            </a:r>
            <a:r>
              <a:rPr lang="it-IT" dirty="0"/>
              <a:t> Living Labs</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10</a:t>
            </a:fld>
            <a:endParaRPr lang="it-IT" dirty="0"/>
          </a:p>
        </p:txBody>
      </p:sp>
      <p:sp>
        <p:nvSpPr>
          <p:cNvPr id="4" name="TextBox 3">
            <a:extLst>
              <a:ext uri="{FF2B5EF4-FFF2-40B4-BE49-F238E27FC236}">
                <a16:creationId xmlns:a16="http://schemas.microsoft.com/office/drawing/2014/main" id="{D18580D5-88FE-4BED-9B29-E233E72830AB}"/>
              </a:ext>
            </a:extLst>
          </p:cNvPr>
          <p:cNvSpPr txBox="1"/>
          <p:nvPr/>
        </p:nvSpPr>
        <p:spPr>
          <a:xfrm>
            <a:off x="313888" y="1061569"/>
            <a:ext cx="11504761" cy="3970318"/>
          </a:xfrm>
          <a:prstGeom prst="rect">
            <a:avLst/>
          </a:prstGeom>
          <a:noFill/>
        </p:spPr>
        <p:txBody>
          <a:bodyPr wrap="square" rtlCol="0">
            <a:spAutoFit/>
          </a:bodyPr>
          <a:lstStyle/>
          <a:p>
            <a:pPr marL="342900" lvl="0" indent="-342900">
              <a:buFont typeface="+mj-lt"/>
              <a:buAutoNum type="arabicPeriod" startAt="2"/>
              <a:tabLst>
                <a:tab pos="457200" algn="l"/>
              </a:tabLst>
            </a:pPr>
            <a:r>
              <a:rPr lang="en-US" sz="1600" dirty="0">
                <a:effectLst/>
                <a:latin typeface="Calibri" panose="020F0502020204030204" pitchFamily="34" charset="0"/>
                <a:ea typeface="Calibri" panose="020F0502020204030204" pitchFamily="34" charset="0"/>
              </a:rPr>
              <a:t>Grade the download speed vs the requirements of your use cases (1 poor – 5 excellent)</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2</a:t>
            </a:r>
            <a:endParaRPr lang="en-US" sz="1600" dirty="0">
              <a:solidFill>
                <a:srgbClr val="FF0000"/>
              </a:solidFill>
              <a:latin typeface="Calibri" panose="020F0502020204030204" pitchFamily="34" charset="0"/>
              <a:cs typeface="Calibri" panose="020F0502020204030204" pitchFamily="34" charset="0"/>
            </a:endParaRP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a:t>
            </a:r>
            <a:r>
              <a:rPr lang="en-US" sz="1600" dirty="0">
                <a:effectLst/>
                <a:latin typeface="Calibri" panose="020F0502020204030204" pitchFamily="34" charset="0"/>
                <a:ea typeface="Calibri" panose="020F0502020204030204" pitchFamily="34" charset="0"/>
              </a:rPr>
              <a:t>4 – but it is not a key relevant performance for smart energy</a:t>
            </a:r>
            <a:endParaRPr lang="en-US" sz="1600" dirty="0">
              <a:latin typeface="Calibri" panose="020F0502020204030204" pitchFamily="34" charset="0"/>
              <a:cs typeface="Calibri" panose="020F0502020204030204" pitchFamily="34" charset="0"/>
            </a:endParaRP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a:t>
            </a:r>
            <a:r>
              <a:rPr lang="en-US" sz="1600" dirty="0">
                <a:solidFill>
                  <a:srgbClr val="000000"/>
                </a:solidFill>
                <a:effectLst/>
                <a:latin typeface="Calibri" panose="020F0502020204030204" pitchFamily="34" charset="0"/>
                <a:ea typeface="Times New Roman" panose="02020603050405020304" pitchFamily="18" charset="0"/>
              </a:rPr>
              <a:t>4 – download speed targets achieved in some LL3 UCs, thanks to </a:t>
            </a:r>
            <a:r>
              <a:rPr lang="en-US" sz="1600" dirty="0" err="1">
                <a:solidFill>
                  <a:srgbClr val="000000"/>
                </a:solidFill>
                <a:effectLst/>
                <a:latin typeface="Calibri" panose="020F0502020204030204" pitchFamily="34" charset="0"/>
                <a:ea typeface="Times New Roman" panose="02020603050405020304" pitchFamily="18" charset="0"/>
              </a:rPr>
              <a:t>mmWave</a:t>
            </a:r>
            <a:r>
              <a:rPr lang="en-US" sz="1600" dirty="0">
                <a:solidFill>
                  <a:srgbClr val="000000"/>
                </a:solidFill>
                <a:effectLst/>
                <a:latin typeface="Calibri" panose="020F0502020204030204" pitchFamily="34" charset="0"/>
                <a:ea typeface="Times New Roman" panose="02020603050405020304" pitchFamily="18" charset="0"/>
              </a:rPr>
              <a:t>.</a:t>
            </a:r>
            <a:endParaRPr lang="en-US" sz="1600" dirty="0">
              <a:latin typeface="Calibri" panose="020F0502020204030204" pitchFamily="34" charset="0"/>
              <a:cs typeface="Calibri" panose="020F0502020204030204" pitchFamily="34" charset="0"/>
            </a:endParaRP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latin typeface="Calibri" panose="020F0502020204030204" pitchFamily="34" charset="0"/>
                <a:cs typeface="Calibri" panose="020F0502020204030204" pitchFamily="34" charset="0"/>
              </a:rPr>
              <a:t>4.5</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342900" lvl="0" indent="-342900">
              <a:buFont typeface="+mj-lt"/>
              <a:buAutoNum type="arabicPeriod" startAt="2"/>
              <a:tabLst>
                <a:tab pos="457200" algn="l"/>
              </a:tabLst>
            </a:pPr>
            <a:r>
              <a:rPr lang="en-US" sz="1600" dirty="0">
                <a:effectLst/>
                <a:latin typeface="Calibri" panose="020F0502020204030204" pitchFamily="34" charset="0"/>
                <a:ea typeface="Calibri" panose="020F0502020204030204" pitchFamily="34" charset="0"/>
              </a:rPr>
              <a:t>Grade the upload speed vs the requirements of your use cases (1 poor – 5 excellent)</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2</a:t>
            </a:r>
            <a:endParaRPr lang="en-US" sz="1600" dirty="0">
              <a:solidFill>
                <a:srgbClr val="FF0000"/>
              </a:solidFill>
              <a:latin typeface="Calibri" panose="020F0502020204030204" pitchFamily="34" charset="0"/>
              <a:cs typeface="Calibri" panose="020F0502020204030204" pitchFamily="34" charset="0"/>
            </a:endParaRP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a:t>
            </a:r>
            <a:r>
              <a:rPr lang="en-US" sz="1600" dirty="0">
                <a:effectLst/>
                <a:latin typeface="Calibri" panose="020F0502020204030204" pitchFamily="34" charset="0"/>
                <a:ea typeface="Calibri" panose="020F0502020204030204" pitchFamily="34" charset="0"/>
              </a:rPr>
              <a:t>4 – but it is not a key relevant performance for smart energy</a:t>
            </a:r>
            <a:endParaRPr lang="en-US" sz="1600" dirty="0">
              <a:latin typeface="Calibri" panose="020F0502020204030204" pitchFamily="34" charset="0"/>
              <a:cs typeface="Calibri" panose="020F0502020204030204" pitchFamily="34" charset="0"/>
            </a:endParaRP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rPr>
              <a:t>2</a:t>
            </a:r>
            <a:r>
              <a:rPr lang="en-US" sz="1600" dirty="0">
                <a:solidFill>
                  <a:srgbClr val="000000"/>
                </a:solidFill>
                <a:latin typeface="Calibri" panose="020F0502020204030204" pitchFamily="34" charset="0"/>
              </a:rPr>
              <a:t> – upload speeds only partially achieved, due to hardware limitations and the bands used </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solidFill>
                  <a:srgbClr val="000000"/>
                </a:solidFill>
                <a:latin typeface="Calibri" panose="020F0502020204030204" pitchFamily="34" charset="0"/>
              </a:rPr>
              <a:t>25% - 3, 50% - 4, 25% - 5</a:t>
            </a:r>
          </a:p>
          <a:p>
            <a:pPr marL="342900" lvl="0" indent="-342900">
              <a:buFont typeface="+mj-lt"/>
              <a:buAutoNum type="arabicPeriod" startAt="2"/>
              <a:tabLst>
                <a:tab pos="457200" algn="l"/>
              </a:tabLst>
            </a:pPr>
            <a:r>
              <a:rPr lang="en-US" sz="1600" dirty="0">
                <a:effectLst/>
                <a:latin typeface="Calibri" panose="020F0502020204030204" pitchFamily="34" charset="0"/>
                <a:ea typeface="Calibri" panose="020F0502020204030204" pitchFamily="34" charset="0"/>
              </a:rPr>
              <a:t>Grade the latency vs the requirements of your use cases (1 poor – 5 excellent) </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2</a:t>
            </a:r>
            <a:endParaRPr lang="en-US" sz="1600" dirty="0">
              <a:solidFill>
                <a:srgbClr val="FF0000"/>
              </a:solidFill>
              <a:latin typeface="Calibri" panose="020F0502020204030204" pitchFamily="34" charset="0"/>
              <a:cs typeface="Calibri" panose="020F0502020204030204" pitchFamily="34" charset="0"/>
            </a:endParaRP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rPr>
              <a:t>3</a:t>
            </a:r>
            <a:r>
              <a:rPr lang="en-US" sz="1600" dirty="0">
                <a:latin typeface="Calibri" panose="020F0502020204030204" pitchFamily="34" charset="0"/>
              </a:rPr>
              <a:t> – it should represent the key for 5G success. Thinking to 26 GHz for better latency performances</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rPr>
              <a:t>2 </a:t>
            </a:r>
            <a:r>
              <a:rPr lang="en-US" sz="1600" dirty="0">
                <a:latin typeface="Calibri" panose="020F0502020204030204" pitchFamily="34" charset="0"/>
              </a:rPr>
              <a:t>– latency only partially achieved, mainly due to hardware limitations </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latin typeface="Calibri" panose="020F0502020204030204" pitchFamily="34" charset="0"/>
                <a:cs typeface="Calibri" panose="020F0502020204030204" pitchFamily="34" charset="0"/>
              </a:rPr>
              <a:t>25% - 3, 25% - 4, 50% - 5</a:t>
            </a:r>
          </a:p>
        </p:txBody>
      </p:sp>
    </p:spTree>
    <p:extLst>
      <p:ext uri="{BB962C8B-B14F-4D97-AF65-F5344CB8AC3E}">
        <p14:creationId xmlns:p14="http://schemas.microsoft.com/office/powerpoint/2010/main" val="1657109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dirty="0" err="1"/>
              <a:t>Questionnaire</a:t>
            </a:r>
            <a:r>
              <a:rPr lang="it-IT" dirty="0"/>
              <a:t> </a:t>
            </a:r>
            <a:r>
              <a:rPr lang="it-IT" dirty="0" err="1"/>
              <a:t>submitted</a:t>
            </a:r>
            <a:r>
              <a:rPr lang="it-IT" dirty="0"/>
              <a:t> to the </a:t>
            </a:r>
            <a:r>
              <a:rPr lang="it-IT" dirty="0" err="1"/>
              <a:t>four</a:t>
            </a:r>
            <a:r>
              <a:rPr lang="it-IT" dirty="0"/>
              <a:t> Living Labs</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11</a:t>
            </a:fld>
            <a:endParaRPr lang="it-IT" dirty="0"/>
          </a:p>
        </p:txBody>
      </p:sp>
      <p:sp>
        <p:nvSpPr>
          <p:cNvPr id="4" name="TextBox 3">
            <a:extLst>
              <a:ext uri="{FF2B5EF4-FFF2-40B4-BE49-F238E27FC236}">
                <a16:creationId xmlns:a16="http://schemas.microsoft.com/office/drawing/2014/main" id="{D18580D5-88FE-4BED-9B29-E233E72830AB}"/>
              </a:ext>
            </a:extLst>
          </p:cNvPr>
          <p:cNvSpPr txBox="1"/>
          <p:nvPr/>
        </p:nvSpPr>
        <p:spPr>
          <a:xfrm>
            <a:off x="313888" y="1061569"/>
            <a:ext cx="11504761" cy="4647426"/>
          </a:xfrm>
          <a:prstGeom prst="rect">
            <a:avLst/>
          </a:prstGeom>
          <a:noFill/>
        </p:spPr>
        <p:txBody>
          <a:bodyPr wrap="square" rtlCol="0">
            <a:spAutoFit/>
          </a:bodyPr>
          <a:lstStyle/>
          <a:p>
            <a:pPr marL="342900" lvl="0" indent="-342900">
              <a:buFont typeface="+mj-lt"/>
              <a:buAutoNum type="arabicPeriod" startAt="5"/>
              <a:tabLst>
                <a:tab pos="457200" algn="l"/>
              </a:tabLst>
            </a:pPr>
            <a:r>
              <a:rPr lang="en-US" sz="1600" dirty="0">
                <a:effectLst/>
                <a:latin typeface="Calibri" panose="020F0502020204030204" pitchFamily="34" charset="0"/>
                <a:ea typeface="Calibri" panose="020F0502020204030204" pitchFamily="34" charset="0"/>
              </a:rPr>
              <a:t>Grade the reliability vs the requirements of your use cases (1 poor – 5 excellent)</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4</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4 - it should represent the key for 5G success. Important to be maintained in large scale 5G deployment</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5 – reliability measurements in LL3 show a good reliability score (~99.99% successful transmissions) </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latin typeface="Calibri" panose="020F0502020204030204" pitchFamily="34" charset="0"/>
                <a:cs typeface="Calibri" panose="020F0502020204030204" pitchFamily="34" charset="0"/>
              </a:rPr>
              <a:t>25% - 3, 50% - 4, 25% - 5</a:t>
            </a:r>
            <a:endParaRPr lang="it-IT" sz="1600" dirty="0">
              <a:latin typeface="Calibri" panose="020F0502020204030204" pitchFamily="34" charset="0"/>
              <a:cs typeface="Calibri" panose="020F0502020204030204" pitchFamily="34" charset="0"/>
            </a:endParaRPr>
          </a:p>
          <a:p>
            <a:pPr marL="342900" lvl="0" indent="-342900">
              <a:buFont typeface="+mj-lt"/>
              <a:buAutoNum type="arabicPeriod" startAt="5"/>
              <a:tabLst>
                <a:tab pos="457200" algn="l"/>
              </a:tabLst>
            </a:pPr>
            <a:r>
              <a:rPr lang="en-US" sz="1600" dirty="0">
                <a:effectLst/>
                <a:latin typeface="Calibri" panose="020F0502020204030204" pitchFamily="34" charset="0"/>
                <a:ea typeface="Calibri" panose="020F0502020204030204" pitchFamily="34" charset="0"/>
              </a:rPr>
              <a:t>Grade the complexity to integrate the communication system in your use case (1 very difficult – 5 easy)</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4</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3</a:t>
            </a:r>
            <a:r>
              <a:rPr lang="en-US" sz="1600" dirty="0">
                <a:latin typeface="Calibri" panose="020F0502020204030204" pitchFamily="34" charset="0"/>
                <a:cs typeface="Calibri" panose="020F0502020204030204" pitchFamily="34" charset="0"/>
              </a:rPr>
              <a:t> – using a “user-friendly” platform, e.g. 5G-EVE it is easy. Perhaps in a commercial environment, it will be hard to convince service providers to use (and to pay for) MEC capabilities</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3</a:t>
            </a:r>
            <a:r>
              <a:rPr lang="en-US" sz="1600" dirty="0">
                <a:latin typeface="Calibri" panose="020F0502020204030204" pitchFamily="34" charset="0"/>
                <a:cs typeface="Calibri" panose="020F0502020204030204" pitchFamily="34" charset="0"/>
              </a:rPr>
              <a:t> – some custom connectors needed to be built as the barebone 5G does not provide support for the specific use cases </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dirty="0">
                <a:solidFill>
                  <a:srgbClr val="FF0000"/>
                </a:solidFill>
                <a:latin typeface="Calibri" panose="020F0502020204030204" pitchFamily="34" charset="0"/>
                <a:cs typeface="Calibri" panose="020F0502020204030204" pitchFamily="34" charset="0"/>
              </a:rPr>
              <a:t>25% - 2, 25% - 3, </a:t>
            </a:r>
            <a:r>
              <a:rPr lang="en-US" sz="1600" dirty="0">
                <a:latin typeface="Calibri" panose="020F0502020204030204" pitchFamily="34" charset="0"/>
                <a:cs typeface="Calibri" panose="020F0502020204030204" pitchFamily="34" charset="0"/>
              </a:rPr>
              <a:t>50% - 4</a:t>
            </a:r>
            <a:endParaRPr lang="it-IT" sz="1600" dirty="0">
              <a:latin typeface="Calibri" panose="020F0502020204030204" pitchFamily="34" charset="0"/>
              <a:cs typeface="Calibri" panose="020F0502020204030204" pitchFamily="34" charset="0"/>
            </a:endParaRPr>
          </a:p>
          <a:p>
            <a:pPr marL="342900" lvl="0" indent="-342900">
              <a:buFont typeface="+mj-lt"/>
              <a:buAutoNum type="arabicPeriod" startAt="5"/>
              <a:tabLst>
                <a:tab pos="457200" algn="l"/>
              </a:tabLst>
            </a:pPr>
            <a:r>
              <a:rPr lang="en-US" sz="1600" dirty="0">
                <a:effectLst/>
                <a:latin typeface="Calibri" panose="020F0502020204030204" pitchFamily="34" charset="0"/>
                <a:ea typeface="Calibri" panose="020F0502020204030204" pitchFamily="34" charset="0"/>
              </a:rPr>
              <a:t>Grade the complexity to operate the communication system in your use case (1 very difficult – 5 easy)</a:t>
            </a:r>
            <a:endParaRPr lang="it-IT" sz="1600" dirty="0">
              <a:effectLst/>
              <a:latin typeface="Calibri" panose="020F0502020204030204" pitchFamily="34" charset="0"/>
              <a:ea typeface="Calibri" panose="020F0502020204030204" pitchFamily="34" charset="0"/>
            </a:endParaRP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4</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3</a:t>
            </a:r>
            <a:r>
              <a:rPr lang="en-US" sz="1600" dirty="0">
                <a:latin typeface="Calibri" panose="020F0502020204030204" pitchFamily="34" charset="0"/>
                <a:cs typeface="Calibri" panose="020F0502020204030204" pitchFamily="34" charset="0"/>
              </a:rPr>
              <a:t>- medium complexity</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4 – the integration was seamless enough, some issues were encountered, related to the availability of User Equipment (UEs) with full support for the functionalities tested </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dirty="0">
                <a:solidFill>
                  <a:srgbClr val="FF0000"/>
                </a:solidFill>
                <a:latin typeface="Calibri" panose="020F0502020204030204" pitchFamily="34" charset="0"/>
                <a:cs typeface="Calibri" panose="020F0502020204030204" pitchFamily="34" charset="0"/>
              </a:rPr>
              <a:t>33% - 2, 33% - 3</a:t>
            </a:r>
            <a:r>
              <a:rPr lang="en-US" sz="1600" dirty="0">
                <a:latin typeface="Calibri" panose="020F0502020204030204" pitchFamily="34" charset="0"/>
                <a:cs typeface="Calibri" panose="020F0502020204030204" pitchFamily="34" charset="0"/>
              </a:rPr>
              <a:t>, 33% - 5</a:t>
            </a:r>
            <a:endParaRPr lang="it-IT"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59000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dirty="0" err="1"/>
              <a:t>Questionnaire</a:t>
            </a:r>
            <a:r>
              <a:rPr lang="it-IT" dirty="0"/>
              <a:t> </a:t>
            </a:r>
            <a:r>
              <a:rPr lang="it-IT" dirty="0" err="1"/>
              <a:t>submitted</a:t>
            </a:r>
            <a:r>
              <a:rPr lang="it-IT" dirty="0"/>
              <a:t> to the </a:t>
            </a:r>
            <a:r>
              <a:rPr lang="it-IT" dirty="0" err="1"/>
              <a:t>four</a:t>
            </a:r>
            <a:r>
              <a:rPr lang="it-IT" dirty="0"/>
              <a:t> Living Labs</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12</a:t>
            </a:fld>
            <a:endParaRPr lang="it-IT" dirty="0"/>
          </a:p>
        </p:txBody>
      </p:sp>
      <p:sp>
        <p:nvSpPr>
          <p:cNvPr id="4" name="TextBox 3">
            <a:extLst>
              <a:ext uri="{FF2B5EF4-FFF2-40B4-BE49-F238E27FC236}">
                <a16:creationId xmlns:a16="http://schemas.microsoft.com/office/drawing/2014/main" id="{D18580D5-88FE-4BED-9B29-E233E72830AB}"/>
              </a:ext>
            </a:extLst>
          </p:cNvPr>
          <p:cNvSpPr txBox="1"/>
          <p:nvPr/>
        </p:nvSpPr>
        <p:spPr>
          <a:xfrm>
            <a:off x="313888" y="1061569"/>
            <a:ext cx="11504761" cy="4278094"/>
          </a:xfrm>
          <a:prstGeom prst="rect">
            <a:avLst/>
          </a:prstGeom>
          <a:noFill/>
        </p:spPr>
        <p:txBody>
          <a:bodyPr wrap="square" rtlCol="0">
            <a:spAutoFit/>
          </a:bodyPr>
          <a:lstStyle/>
          <a:p>
            <a:pPr marL="342900" lvl="0" indent="-342900">
              <a:buFont typeface="+mj-lt"/>
              <a:buAutoNum type="arabicPeriod" startAt="8"/>
              <a:tabLst>
                <a:tab pos="457200" algn="l"/>
              </a:tabLst>
            </a:pPr>
            <a:r>
              <a:rPr lang="en-US" sz="1600" dirty="0">
                <a:effectLst/>
                <a:latin typeface="Calibri" panose="020F0502020204030204" pitchFamily="34" charset="0"/>
                <a:ea typeface="Calibri" panose="020F0502020204030204" pitchFamily="34" charset="0"/>
              </a:rPr>
              <a:t>Grade the complexity to overview/monitor the communication system in your use case (1 very difficult – 5 easy). </a:t>
            </a:r>
            <a:endParaRPr lang="it-IT" sz="1600" dirty="0">
              <a:effectLst/>
              <a:latin typeface="Calibri" panose="020F0502020204030204" pitchFamily="34" charset="0"/>
              <a:ea typeface="Calibri" panose="020F0502020204030204" pitchFamily="34" charset="0"/>
            </a:endParaRP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4</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4</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4 – generic network monitoring tools can be used with the 5G systems </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latin typeface="Calibri" panose="020F0502020204030204" pitchFamily="34" charset="0"/>
                <a:cs typeface="Calibri" panose="020F0502020204030204" pitchFamily="34" charset="0"/>
              </a:rPr>
              <a:t>50% - 4, 50% - 5</a:t>
            </a:r>
          </a:p>
          <a:p>
            <a:pPr marL="342900" lvl="0" indent="-342900">
              <a:buFont typeface="+mj-lt"/>
              <a:buAutoNum type="arabicPeriod" startAt="8"/>
              <a:tabLst>
                <a:tab pos="457200" algn="l"/>
              </a:tabLst>
            </a:pPr>
            <a:r>
              <a:rPr lang="en-US" sz="1600" dirty="0">
                <a:effectLst/>
                <a:latin typeface="Calibri" panose="020F0502020204030204" pitchFamily="34" charset="0"/>
                <a:ea typeface="Calibri" panose="020F0502020204030204" pitchFamily="34" charset="0"/>
              </a:rPr>
              <a:t>Security</a:t>
            </a:r>
            <a:endParaRPr lang="it-IT" sz="1600" dirty="0">
              <a:effectLst/>
              <a:latin typeface="Calibri" panose="020F0502020204030204" pitchFamily="34" charset="0"/>
              <a:ea typeface="Calibri" panose="020F0502020204030204" pitchFamily="34" charset="0"/>
            </a:endParaRP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Did you envisage any security issue? </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Open access to outside 5G Infrastructure not always possible</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Yes, security is a crucial point. Not at all about customer information; critical related to DoS for vital services</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Remote orchestration may raise security concerns. Some compliance issues were encountered for some UCs but this is not specific to 5G (it is only due to the way the testbed is deployed)</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latin typeface="Calibri" panose="020F0502020204030204" pitchFamily="34" charset="0"/>
                <a:cs typeface="Calibri" panose="020F0502020204030204" pitchFamily="34" charset="0"/>
              </a:rPr>
              <a:t>no answer</a:t>
            </a: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Was the security provided by the communication network in line with your expectations (1 not at all – 5 absolutely) </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2</a:t>
            </a:r>
            <a:endParaRPr lang="en-US" sz="1600" dirty="0">
              <a:solidFill>
                <a:srgbClr val="FF0000"/>
              </a:solidFill>
              <a:latin typeface="Calibri" panose="020F0502020204030204" pitchFamily="34" charset="0"/>
              <a:cs typeface="Calibri" panose="020F0502020204030204" pitchFamily="34" charset="0"/>
            </a:endParaRP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4</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4 – the provided security was enough for the purpose of the smart cities &amp; ports living lab</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latin typeface="Calibri" panose="020F0502020204030204" pitchFamily="34" charset="0"/>
                <a:cs typeface="Calibri" panose="020F0502020204030204" pitchFamily="34" charset="0"/>
              </a:rPr>
              <a:t>33% - 4, 67% - 5</a:t>
            </a:r>
            <a:endParaRPr lang="it-IT"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07263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dirty="0" err="1"/>
              <a:t>Questionnaire</a:t>
            </a:r>
            <a:r>
              <a:rPr lang="it-IT" dirty="0"/>
              <a:t> </a:t>
            </a:r>
            <a:r>
              <a:rPr lang="it-IT" dirty="0" err="1"/>
              <a:t>submitted</a:t>
            </a:r>
            <a:r>
              <a:rPr lang="it-IT" dirty="0"/>
              <a:t> to the </a:t>
            </a:r>
            <a:r>
              <a:rPr lang="it-IT" dirty="0" err="1"/>
              <a:t>four</a:t>
            </a:r>
            <a:r>
              <a:rPr lang="it-IT" dirty="0"/>
              <a:t> Living Labs</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13</a:t>
            </a:fld>
            <a:endParaRPr lang="it-IT" dirty="0"/>
          </a:p>
        </p:txBody>
      </p:sp>
      <p:sp>
        <p:nvSpPr>
          <p:cNvPr id="4" name="TextBox 3">
            <a:extLst>
              <a:ext uri="{FF2B5EF4-FFF2-40B4-BE49-F238E27FC236}">
                <a16:creationId xmlns:a16="http://schemas.microsoft.com/office/drawing/2014/main" id="{D18580D5-88FE-4BED-9B29-E233E72830AB}"/>
              </a:ext>
            </a:extLst>
          </p:cNvPr>
          <p:cNvSpPr txBox="1"/>
          <p:nvPr/>
        </p:nvSpPr>
        <p:spPr>
          <a:xfrm>
            <a:off x="313888" y="1061569"/>
            <a:ext cx="11504761" cy="4524315"/>
          </a:xfrm>
          <a:prstGeom prst="rect">
            <a:avLst/>
          </a:prstGeom>
          <a:noFill/>
        </p:spPr>
        <p:txBody>
          <a:bodyPr wrap="square" rtlCol="0">
            <a:spAutoFit/>
          </a:bodyPr>
          <a:lstStyle/>
          <a:p>
            <a:pPr marL="342900" lvl="0" indent="-342900">
              <a:buFont typeface="+mj-lt"/>
              <a:buAutoNum type="arabicPeriod" startAt="10"/>
              <a:tabLst>
                <a:tab pos="457200" algn="l"/>
              </a:tabLst>
            </a:pPr>
            <a:r>
              <a:rPr lang="en-US" sz="1600" dirty="0">
                <a:effectLst/>
                <a:latin typeface="Calibri" panose="020F0502020204030204" pitchFamily="34" charset="0"/>
                <a:ea typeface="Calibri" panose="020F0502020204030204" pitchFamily="34" charset="0"/>
              </a:rPr>
              <a:t>3GPP provides incremental updates of the specifications. Usually, the first release provides the basic functions, and the following releases are used to improve/upgrade the features</a:t>
            </a:r>
            <a:endParaRPr lang="it-IT" sz="1600" dirty="0">
              <a:effectLst/>
              <a:latin typeface="Calibri" panose="020F0502020204030204" pitchFamily="34" charset="0"/>
              <a:ea typeface="Calibri" panose="020F0502020204030204" pitchFamily="34" charset="0"/>
            </a:endParaRP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Is it acceptable to start deploying the communication system and then upgrade it (on the basis of the following releases)? Each release is expected 1-2 years after the previous one </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no answer</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no answer</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It depends on the use case. Some use cases have stringent requirements in terms of network performances (such as the case of Port Safety), in which case it is not an option to deploy an early version with limited support to functionalities and performances.</a:t>
            </a:r>
          </a:p>
          <a:p>
            <a:pPr marL="984250" lvl="3"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latin typeface="Calibri" panose="020F0502020204030204" pitchFamily="34" charset="0"/>
                <a:cs typeface="Calibri" panose="020F0502020204030204" pitchFamily="34" charset="0"/>
              </a:rPr>
              <a:t>no answer</a:t>
            </a:r>
          </a:p>
          <a:p>
            <a:pPr marL="342900" lvl="0" indent="-342900">
              <a:buFont typeface="+mj-lt"/>
              <a:buAutoNum type="arabicPeriod" startAt="10"/>
              <a:tabLst>
                <a:tab pos="457200" algn="l"/>
              </a:tabLst>
            </a:pPr>
            <a:r>
              <a:rPr lang="en-US" sz="1600" dirty="0">
                <a:effectLst/>
                <a:latin typeface="Calibri" panose="020F0502020204030204" pitchFamily="34" charset="0"/>
                <a:ea typeface="Calibri" panose="020F0502020204030204" pitchFamily="34" charset="0"/>
              </a:rPr>
              <a:t>Any suggestion on how to improve the communication system? </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no answer</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Open as much as possible the possibility that Telecommunications and Vertical can integrate solutions. Open environment can help. The standardization too, especially in the Vertical Service Deployment and in Network Resource Orchestration</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More seamless integration of 5G technology with the vertical applications, through the development of intent-based APIs</a:t>
            </a:r>
          </a:p>
          <a:p>
            <a:pPr marL="531813"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 </a:t>
            </a:r>
            <a:r>
              <a:rPr lang="en-US" sz="1600" dirty="0">
                <a:latin typeface="Calibri" panose="020F0502020204030204" pitchFamily="34" charset="0"/>
                <a:cs typeface="Calibri" panose="020F0502020204030204" pitchFamily="34" charset="0"/>
              </a:rPr>
              <a:t>Ability to configure automatically the experiment through the portal</a:t>
            </a:r>
          </a:p>
        </p:txBody>
      </p:sp>
    </p:spTree>
    <p:extLst>
      <p:ext uri="{BB962C8B-B14F-4D97-AF65-F5344CB8AC3E}">
        <p14:creationId xmlns:p14="http://schemas.microsoft.com/office/powerpoint/2010/main" val="3295833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dirty="0" err="1"/>
              <a:t>Conclusions</a:t>
            </a:r>
            <a:endParaRPr lang="it-IT" dirty="0"/>
          </a:p>
        </p:txBody>
      </p:sp>
      <p:sp>
        <p:nvSpPr>
          <p:cNvPr id="6" name="Segnaposto numero diapositiva 5"/>
          <p:cNvSpPr>
            <a:spLocks noGrp="1"/>
          </p:cNvSpPr>
          <p:nvPr>
            <p:ph type="sldNum" sz="quarter" idx="12"/>
          </p:nvPr>
        </p:nvSpPr>
        <p:spPr/>
        <p:txBody>
          <a:bodyPr/>
          <a:lstStyle/>
          <a:p>
            <a:fld id="{A7F8E3F6-DE14-48B2-B2BC-6FABA9630FB8}" type="slidenum">
              <a:rPr lang="it-IT" smtClean="0"/>
              <a:pPr/>
              <a:t>14</a:t>
            </a:fld>
            <a:endParaRPr lang="it-IT" dirty="0"/>
          </a:p>
        </p:txBody>
      </p:sp>
      <p:sp>
        <p:nvSpPr>
          <p:cNvPr id="4" name="TextBox 3">
            <a:extLst>
              <a:ext uri="{FF2B5EF4-FFF2-40B4-BE49-F238E27FC236}">
                <a16:creationId xmlns:a16="http://schemas.microsoft.com/office/drawing/2014/main" id="{D18580D5-88FE-4BED-9B29-E233E72830AB}"/>
              </a:ext>
            </a:extLst>
          </p:cNvPr>
          <p:cNvSpPr txBox="1"/>
          <p:nvPr/>
        </p:nvSpPr>
        <p:spPr>
          <a:xfrm>
            <a:off x="313888" y="1061569"/>
            <a:ext cx="11504761" cy="4616648"/>
          </a:xfrm>
          <a:prstGeom prst="rect">
            <a:avLst/>
          </a:prstGeom>
          <a:noFill/>
        </p:spPr>
        <p:txBody>
          <a:bodyPr wrap="square" rtlCol="0">
            <a:spAutoFit/>
          </a:bodyPr>
          <a:lstStyle/>
          <a:p>
            <a:pPr marL="342900" lvl="0"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Wide range of feedbacks also on the same question</a:t>
            </a:r>
          </a:p>
          <a:p>
            <a:pPr marL="800100" lvl="1"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Due to different requirements / use cases</a:t>
            </a:r>
          </a:p>
          <a:p>
            <a:pPr marL="800100" lvl="1"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Overall positive feedbacks but there are a number of critical aspects</a:t>
            </a:r>
          </a:p>
          <a:p>
            <a:pPr marL="342900"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Critical aspects</a:t>
            </a:r>
          </a:p>
          <a:p>
            <a:pPr marL="800100" lvl="1"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Latency: score </a:t>
            </a:r>
            <a:r>
              <a:rPr lang="en-US" b="1" dirty="0">
                <a:solidFill>
                  <a:srgbClr val="FF0000"/>
                </a:solidFill>
                <a:latin typeface="Calibri" panose="020F0502020204030204" pitchFamily="34" charset="0"/>
                <a:cs typeface="Calibri" panose="020F0502020204030204" pitchFamily="34" charset="0"/>
              </a:rPr>
              <a:t>2</a:t>
            </a:r>
            <a:r>
              <a:rPr lang="en-US" sz="1600" dirty="0">
                <a:latin typeface="Calibri" panose="020F0502020204030204" pitchFamily="34" charset="0"/>
                <a:cs typeface="Calibri" panose="020F0502020204030204" pitchFamily="34" charset="0"/>
              </a:rPr>
              <a:t>  for Factories of the Future and Smart Cities &amp; Ports</a:t>
            </a:r>
          </a:p>
          <a:p>
            <a:pPr marL="800100" lvl="1"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Upload speed: score </a:t>
            </a:r>
            <a:r>
              <a:rPr lang="en-US" b="1" dirty="0">
                <a:solidFill>
                  <a:srgbClr val="FF0000"/>
                </a:solidFill>
                <a:latin typeface="Calibri" panose="020F0502020204030204" pitchFamily="34" charset="0"/>
                <a:cs typeface="Calibri" panose="020F0502020204030204" pitchFamily="34" charset="0"/>
              </a:rPr>
              <a:t>2 </a:t>
            </a:r>
            <a:r>
              <a:rPr lang="en-US" sz="1600" dirty="0">
                <a:latin typeface="Calibri" panose="020F0502020204030204" pitchFamily="34" charset="0"/>
                <a:cs typeface="Calibri" panose="020F0502020204030204" pitchFamily="34" charset="0"/>
              </a:rPr>
              <a:t>for Factories of the Future and Smart Cities &amp; Ports</a:t>
            </a:r>
          </a:p>
          <a:p>
            <a:pPr marL="800100" lvl="1"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Security: score </a:t>
            </a:r>
            <a:r>
              <a:rPr lang="en-US" b="1" dirty="0">
                <a:solidFill>
                  <a:srgbClr val="FF0000"/>
                </a:solidFill>
                <a:latin typeface="Calibri" panose="020F0502020204030204" pitchFamily="34" charset="0"/>
                <a:cs typeface="Calibri" panose="020F0502020204030204" pitchFamily="34" charset="0"/>
              </a:rPr>
              <a:t>2</a:t>
            </a:r>
            <a:r>
              <a:rPr lang="en-US" sz="1600" dirty="0">
                <a:latin typeface="Calibri" panose="020F0502020204030204" pitchFamily="34" charset="0"/>
                <a:cs typeface="Calibri" panose="020F0502020204030204" pitchFamily="34" charset="0"/>
              </a:rPr>
              <a:t>  for Factories of the Future</a:t>
            </a:r>
          </a:p>
          <a:p>
            <a:pPr marL="342900"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Suggested improvements:</a:t>
            </a:r>
          </a:p>
          <a:p>
            <a:pPr marL="800100" lvl="1" indent="-34290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 seamless integration and automatic configuration</a:t>
            </a:r>
          </a:p>
          <a:p>
            <a:pPr marL="800100" lvl="1" indent="-342900">
              <a:buFont typeface="Arial" panose="020B0604020202020204" pitchFamily="34" charset="0"/>
              <a:buChar char="•"/>
              <a:tabLst>
                <a:tab pos="457200" algn="l"/>
              </a:tabLst>
            </a:pPr>
            <a:endParaRPr lang="en-US" sz="1600" dirty="0">
              <a:latin typeface="Calibri" panose="020F0502020204030204" pitchFamily="34" charset="0"/>
              <a:cs typeface="Calibri" panose="020F0502020204030204" pitchFamily="34" charset="0"/>
            </a:endParaRPr>
          </a:p>
          <a:p>
            <a:pPr marL="800100" lvl="1" indent="-342900">
              <a:buFont typeface="Arial" panose="020B0604020202020204" pitchFamily="34" charset="0"/>
              <a:buChar char="•"/>
              <a:tabLst>
                <a:tab pos="457200" algn="l"/>
              </a:tabLst>
            </a:pPr>
            <a:endParaRPr lang="en-US" sz="1600" dirty="0">
              <a:latin typeface="Calibri" panose="020F0502020204030204" pitchFamily="34" charset="0"/>
              <a:cs typeface="Calibri" panose="020F0502020204030204" pitchFamily="34" charset="0"/>
            </a:endParaRPr>
          </a:p>
          <a:p>
            <a:pPr>
              <a:tabLst>
                <a:tab pos="457200" algn="l"/>
              </a:tabLst>
            </a:pPr>
            <a:r>
              <a:rPr lang="en-US" sz="1600" b="1" dirty="0">
                <a:latin typeface="Calibri" panose="020F0502020204030204" pitchFamily="34" charset="0"/>
                <a:cs typeface="Calibri" panose="020F0502020204030204" pitchFamily="34" charset="0"/>
              </a:rPr>
              <a:t>Considerations:</a:t>
            </a:r>
          </a:p>
          <a:p>
            <a:pPr marL="285750" indent="-28575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Some of the feedbacks can be linked to the use of experimental platforms or early commercial networks (mainly Rel 15)</a:t>
            </a:r>
          </a:p>
          <a:p>
            <a:pPr marL="742950" lvl="1" indent="-28575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But it is clear that in many real-world implementations, especially when using macro networks, the limitations of a fixed frame structure (often mandated by the Regulators to avoid inter-operators interference) is limiting the radio performance</a:t>
            </a:r>
          </a:p>
          <a:p>
            <a:pPr marL="285750" indent="-285750">
              <a:buFont typeface="Arial" panose="020B0604020202020204" pitchFamily="34" charset="0"/>
              <a:buChar char="•"/>
              <a:tabLst>
                <a:tab pos="457200" algn="l"/>
              </a:tabLst>
            </a:pPr>
            <a:r>
              <a:rPr lang="en-US" sz="1600" dirty="0">
                <a:latin typeface="Calibri" panose="020F0502020204030204" pitchFamily="34" charset="0"/>
                <a:cs typeface="Calibri" panose="020F0502020204030204" pitchFamily="34" charset="0"/>
              </a:rPr>
              <a:t>However, the feedbacks provided by the Verticals involved in the Living Labs, even if partial, can be considered a good indicator on what are the expectations on 5G </a:t>
            </a:r>
          </a:p>
          <a:p>
            <a:pPr marL="800100" lvl="1" indent="-342900">
              <a:buFont typeface="Arial" panose="020B0604020202020204" pitchFamily="34" charset="0"/>
              <a:buChar char="•"/>
              <a:tabLst>
                <a:tab pos="457200" algn="l"/>
              </a:tabLst>
            </a:pPr>
            <a:endParaRPr 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47072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dirty="0" err="1"/>
              <a:t>Recommendations</a:t>
            </a:r>
            <a:endParaRPr lang="it-IT" dirty="0"/>
          </a:p>
        </p:txBody>
      </p:sp>
      <p:sp>
        <p:nvSpPr>
          <p:cNvPr id="6" name="Segnaposto numero diapositiva 5"/>
          <p:cNvSpPr>
            <a:spLocks noGrp="1"/>
          </p:cNvSpPr>
          <p:nvPr>
            <p:ph type="sldNum" sz="quarter" idx="12"/>
          </p:nvPr>
        </p:nvSpPr>
        <p:spPr/>
        <p:txBody>
          <a:bodyPr/>
          <a:lstStyle/>
          <a:p>
            <a:fld id="{A7F8E3F6-DE14-48B2-B2BC-6FABA9630FB8}" type="slidenum">
              <a:rPr lang="it-IT" smtClean="0"/>
              <a:pPr/>
              <a:t>15</a:t>
            </a:fld>
            <a:endParaRPr lang="it-IT" dirty="0"/>
          </a:p>
        </p:txBody>
      </p:sp>
      <p:sp>
        <p:nvSpPr>
          <p:cNvPr id="4" name="TextBox 3">
            <a:extLst>
              <a:ext uri="{FF2B5EF4-FFF2-40B4-BE49-F238E27FC236}">
                <a16:creationId xmlns:a16="http://schemas.microsoft.com/office/drawing/2014/main" id="{D18580D5-88FE-4BED-9B29-E233E72830AB}"/>
              </a:ext>
            </a:extLst>
          </p:cNvPr>
          <p:cNvSpPr txBox="1"/>
          <p:nvPr/>
        </p:nvSpPr>
        <p:spPr>
          <a:xfrm>
            <a:off x="313888" y="1061569"/>
            <a:ext cx="11504761" cy="1138773"/>
          </a:xfrm>
          <a:prstGeom prst="rect">
            <a:avLst/>
          </a:prstGeom>
          <a:noFill/>
        </p:spPr>
        <p:txBody>
          <a:bodyPr wrap="square" rtlCol="0">
            <a:spAutoFit/>
          </a:bodyPr>
          <a:lstStyle/>
          <a:p>
            <a:pPr marL="342900" lvl="0" indent="-342900">
              <a:buFont typeface="Arial" panose="020B0604020202020204" pitchFamily="34" charset="0"/>
              <a:buChar char="•"/>
              <a:tabLst>
                <a:tab pos="457200" algn="l"/>
              </a:tabLst>
            </a:pPr>
            <a:r>
              <a:rPr lang="en-US" dirty="0">
                <a:latin typeface="Calibri" panose="020F0502020204030204" pitchFamily="34" charset="0"/>
                <a:cs typeface="Calibri" panose="020F0502020204030204" pitchFamily="34" charset="0"/>
              </a:rPr>
              <a:t>It is recommended to take into account the feedbacks indicated in this document to ensure Verticals’ expectations are met in real world deployments</a:t>
            </a:r>
          </a:p>
          <a:p>
            <a:pPr marL="800100" lvl="1" indent="-342900">
              <a:buFont typeface="Arial" panose="020B0604020202020204" pitchFamily="34" charset="0"/>
              <a:buChar char="•"/>
              <a:tabLst>
                <a:tab pos="457200" algn="l"/>
              </a:tabLst>
            </a:pPr>
            <a:endParaRPr lang="en-US" sz="1600" dirty="0">
              <a:latin typeface="Calibri" panose="020F0502020204030204" pitchFamily="34" charset="0"/>
              <a:cs typeface="Calibri" panose="020F0502020204030204" pitchFamily="34" charset="0"/>
            </a:endParaRPr>
          </a:p>
          <a:p>
            <a:pPr marL="800100" lvl="1" indent="-342900">
              <a:buFont typeface="Arial" panose="020B0604020202020204" pitchFamily="34" charset="0"/>
              <a:buChar char="•"/>
              <a:tabLst>
                <a:tab pos="457200" algn="l"/>
              </a:tabLst>
            </a:pPr>
            <a:endParaRPr 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73817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87715" y="118436"/>
            <a:ext cx="9601200" cy="533431"/>
          </a:xfrm>
        </p:spPr>
        <p:txBody>
          <a:bodyPr rtlCol="0">
            <a:normAutofit/>
          </a:bodyPr>
          <a:lstStyle/>
          <a:p>
            <a:r>
              <a:rPr lang="en-US" dirty="0"/>
              <a:t>Background</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2</a:t>
            </a:fld>
            <a:endParaRPr lang="it-IT" dirty="0"/>
          </a:p>
        </p:txBody>
      </p:sp>
      <p:sp>
        <p:nvSpPr>
          <p:cNvPr id="8" name="Rectangle 1"/>
          <p:cNvSpPr>
            <a:spLocks noChangeArrowheads="1"/>
          </p:cNvSpPr>
          <p:nvPr/>
        </p:nvSpPr>
        <p:spPr bwMode="auto">
          <a:xfrm>
            <a:off x="2044700" y="269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1397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13970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32" name="TextBox 31">
            <a:extLst>
              <a:ext uri="{FF2B5EF4-FFF2-40B4-BE49-F238E27FC236}">
                <a16:creationId xmlns:a16="http://schemas.microsoft.com/office/drawing/2014/main" id="{2852041A-5BC9-4060-BB6B-C9769CC9402A}"/>
              </a:ext>
            </a:extLst>
          </p:cNvPr>
          <p:cNvSpPr txBox="1"/>
          <p:nvPr/>
        </p:nvSpPr>
        <p:spPr>
          <a:xfrm>
            <a:off x="313888" y="1061569"/>
            <a:ext cx="11504761" cy="3170099"/>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dirty="0">
                <a:effectLst/>
                <a:latin typeface="Calibri" panose="020F0502020204030204" pitchFamily="34" charset="0"/>
                <a:ea typeface="Times New Roman" panose="02020603050405020304" pitchFamily="18" charset="0"/>
                <a:cs typeface="Calibri" panose="020F0502020204030204" pitchFamily="34" charset="0"/>
              </a:rPr>
              <a:t>The European Commission Horizon 2020 5G-SOLUTIONS (5G - Solutions for European Citizens) is aiming to demonstrate the capabilities of 5G for Verticals’ applications through five Living Labs. </a:t>
            </a:r>
          </a:p>
          <a:p>
            <a:pPr marL="285750" indent="-285750">
              <a:spcAft>
                <a:spcPts val="600"/>
              </a:spcAft>
              <a:buFont typeface="Arial" panose="020B0604020202020204" pitchFamily="34" charset="0"/>
              <a:buChar char="•"/>
            </a:pPr>
            <a:r>
              <a:rPr lang="en-US" dirty="0">
                <a:effectLst/>
                <a:latin typeface="Calibri" panose="020F0502020204030204" pitchFamily="34" charset="0"/>
                <a:ea typeface="Times New Roman" panose="02020603050405020304" pitchFamily="18" charset="0"/>
                <a:cs typeface="Calibri" panose="020F0502020204030204" pitchFamily="34" charset="0"/>
              </a:rPr>
              <a:t>The experience acquired in the labs is a driver to identify requirements, standardization gaps and drive the work in relevant Standard Development Organizations (SDOs). </a:t>
            </a:r>
          </a:p>
          <a:p>
            <a:pPr marL="285750" indent="-285750">
              <a:spcAft>
                <a:spcPts val="60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At the end of the Project, each Living Lab was interviewed to collect feedbacks on how 5G (*) fulfilled their requirements</a:t>
            </a:r>
          </a:p>
          <a:p>
            <a:pPr marL="285750" indent="-285750">
              <a:spcAft>
                <a:spcPts val="600"/>
              </a:spcAft>
              <a:buFont typeface="Arial" panose="020B0604020202020204" pitchFamily="34" charset="0"/>
              <a:buChar char="•"/>
            </a:pPr>
            <a:endParaRPr lang="en-US" dirty="0">
              <a:effectLst/>
              <a:latin typeface="Calibri" panose="020F0502020204030204" pitchFamily="34" charset="0"/>
              <a:ea typeface="Calibri" panose="020F0502020204030204" pitchFamily="34" charset="0"/>
              <a:cs typeface="Calibri" panose="020F0502020204030204" pitchFamily="34" charset="0"/>
            </a:endParaRPr>
          </a:p>
          <a:p>
            <a:pPr>
              <a:spcAft>
                <a:spcPts val="600"/>
              </a:spcAft>
            </a:pPr>
            <a:r>
              <a:rPr lang="en-US" dirty="0">
                <a:latin typeface="Calibri" panose="020F0502020204030204" pitchFamily="34" charset="0"/>
                <a:ea typeface="Calibri" panose="020F0502020204030204" pitchFamily="34" charset="0"/>
                <a:cs typeface="Calibri" panose="020F0502020204030204" pitchFamily="34" charset="0"/>
              </a:rPr>
              <a:t>(*) Since the Living Labs are running their experiments on live commercial networks or on prototype platforms developed by other EU funded projects (5G-EVE, </a:t>
            </a:r>
            <a:r>
              <a:rPr lang="en-US" dirty="0">
                <a:latin typeface="Calibri" panose="020F0502020204030204" pitchFamily="34" charset="0"/>
                <a:ea typeface="Calibri" panose="020F0502020204030204" pitchFamily="34" charset="0"/>
                <a:cs typeface="Calibri" panose="020F0502020204030204" pitchFamily="34" charset="0"/>
                <a:hlinkClick r:id="rId3"/>
              </a:rPr>
              <a:t>https://www.5g-eve.eu/</a:t>
            </a:r>
            <a:r>
              <a:rPr lang="en-US" dirty="0">
                <a:latin typeface="Calibri" panose="020F0502020204030204" pitchFamily="34" charset="0"/>
                <a:ea typeface="Calibri" panose="020F0502020204030204" pitchFamily="34" charset="0"/>
                <a:cs typeface="Calibri" panose="020F0502020204030204" pitchFamily="34" charset="0"/>
              </a:rPr>
              <a:t>, and 5G-VINNI, </a:t>
            </a:r>
            <a:r>
              <a:rPr lang="en-US" dirty="0">
                <a:latin typeface="Calibri" panose="020F0502020204030204" pitchFamily="34" charset="0"/>
                <a:ea typeface="Calibri" panose="020F0502020204030204" pitchFamily="34" charset="0"/>
                <a:cs typeface="Calibri" panose="020F0502020204030204" pitchFamily="34" charset="0"/>
                <a:hlinkClick r:id="rId4"/>
              </a:rPr>
              <a:t>https://www.5g-vinni.eu/</a:t>
            </a:r>
            <a:r>
              <a:rPr lang="en-US" dirty="0">
                <a:latin typeface="Calibri" panose="020F0502020204030204" pitchFamily="34" charset="0"/>
                <a:ea typeface="Calibri" panose="020F0502020204030204" pitchFamily="34" charset="0"/>
                <a:cs typeface="Calibri" panose="020F0502020204030204" pitchFamily="34" charset="0"/>
              </a:rPr>
              <a:t> ), the baseline for the experiments is 3GPP Release 15</a:t>
            </a:r>
            <a:endParaRPr lang="it-IT"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31594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87715" y="118436"/>
            <a:ext cx="9601200" cy="533431"/>
          </a:xfrm>
        </p:spPr>
        <p:txBody>
          <a:bodyPr rtlCol="0">
            <a:normAutofit/>
          </a:bodyPr>
          <a:lstStyle/>
          <a:p>
            <a:r>
              <a:rPr lang="en-US" dirty="0"/>
              <a:t>Living Labs</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3</a:t>
            </a:fld>
            <a:endParaRPr lang="it-IT" dirty="0"/>
          </a:p>
        </p:txBody>
      </p:sp>
      <p:sp>
        <p:nvSpPr>
          <p:cNvPr id="8" name="Rectangle 1"/>
          <p:cNvSpPr>
            <a:spLocks noChangeArrowheads="1"/>
          </p:cNvSpPr>
          <p:nvPr/>
        </p:nvSpPr>
        <p:spPr bwMode="auto">
          <a:xfrm>
            <a:off x="2044700" y="269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1397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13970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10" name="Rettangolo 9"/>
          <p:cNvSpPr/>
          <p:nvPr/>
        </p:nvSpPr>
        <p:spPr>
          <a:xfrm>
            <a:off x="2942436" y="949294"/>
            <a:ext cx="2513413" cy="177798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ttangolo 2">
            <a:extLst>
              <a:ext uri="{FF2B5EF4-FFF2-40B4-BE49-F238E27FC236}">
                <a16:creationId xmlns:a16="http://schemas.microsoft.com/office/drawing/2014/main" id="{F6A6434C-9368-4340-A586-2FD4E6F9337D}"/>
              </a:ext>
            </a:extLst>
          </p:cNvPr>
          <p:cNvSpPr/>
          <p:nvPr/>
        </p:nvSpPr>
        <p:spPr>
          <a:xfrm>
            <a:off x="252308" y="2532373"/>
            <a:ext cx="2481834" cy="707886"/>
          </a:xfrm>
          <a:prstGeom prst="rect">
            <a:avLst/>
          </a:prstGeom>
          <a:solidFill>
            <a:srgbClr val="01508A"/>
          </a:solidFill>
        </p:spPr>
        <p:txBody>
          <a:bodyPr wrap="square">
            <a:spAutoFit/>
          </a:bodyPr>
          <a:lstStyle/>
          <a:p>
            <a:r>
              <a:rPr lang="en-US" sz="2000" dirty="0">
                <a:solidFill>
                  <a:schemeClr val="bg1"/>
                </a:solidFill>
                <a:latin typeface="TIM Sans" panose="02020503040602060503" pitchFamily="18" charset="77"/>
              </a:rPr>
              <a:t>Five different living labs will be trialed</a:t>
            </a:r>
          </a:p>
        </p:txBody>
      </p:sp>
      <p:grpSp>
        <p:nvGrpSpPr>
          <p:cNvPr id="12" name="Gruppo 34">
            <a:extLst>
              <a:ext uri="{FF2B5EF4-FFF2-40B4-BE49-F238E27FC236}">
                <a16:creationId xmlns:a16="http://schemas.microsoft.com/office/drawing/2014/main" id="{2123BC65-E494-453B-8F7F-50EF327B1C02}"/>
              </a:ext>
            </a:extLst>
          </p:cNvPr>
          <p:cNvGrpSpPr/>
          <p:nvPr/>
        </p:nvGrpSpPr>
        <p:grpSpPr>
          <a:xfrm>
            <a:off x="252308" y="1572383"/>
            <a:ext cx="954515" cy="954515"/>
            <a:chOff x="643437" y="1923708"/>
            <a:chExt cx="954515" cy="954515"/>
          </a:xfrm>
        </p:grpSpPr>
        <p:sp>
          <p:nvSpPr>
            <p:cNvPr id="13" name="Rettangolo 33">
              <a:extLst>
                <a:ext uri="{FF2B5EF4-FFF2-40B4-BE49-F238E27FC236}">
                  <a16:creationId xmlns:a16="http://schemas.microsoft.com/office/drawing/2014/main" id="{3581FF79-8161-42D7-B481-41CD50B57FD5}"/>
                </a:ext>
              </a:extLst>
            </p:cNvPr>
            <p:cNvSpPr/>
            <p:nvPr/>
          </p:nvSpPr>
          <p:spPr>
            <a:xfrm>
              <a:off x="643437" y="1923708"/>
              <a:ext cx="954515" cy="9545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4" name="Elemento grafico 32">
              <a:extLst>
                <a:ext uri="{FF2B5EF4-FFF2-40B4-BE49-F238E27FC236}">
                  <a16:creationId xmlns:a16="http://schemas.microsoft.com/office/drawing/2014/main" id="{D72E89DC-FC8E-410E-A615-86A42309DE1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4452" y="1942288"/>
              <a:ext cx="694392" cy="867990"/>
            </a:xfrm>
            <a:prstGeom prst="rect">
              <a:avLst/>
            </a:prstGeom>
          </p:spPr>
        </p:pic>
      </p:grpSp>
      <p:sp>
        <p:nvSpPr>
          <p:cNvPr id="15" name="Figura a mano libera 38">
            <a:extLst>
              <a:ext uri="{FF2B5EF4-FFF2-40B4-BE49-F238E27FC236}">
                <a16:creationId xmlns:a16="http://schemas.microsoft.com/office/drawing/2014/main" id="{FC637F48-5DC6-4DF2-92B0-DC6F966F3DF1}"/>
              </a:ext>
            </a:extLst>
          </p:cNvPr>
          <p:cNvSpPr/>
          <p:nvPr/>
        </p:nvSpPr>
        <p:spPr>
          <a:xfrm flipH="1">
            <a:off x="-709" y="3240259"/>
            <a:ext cx="1207531" cy="1270482"/>
          </a:xfrm>
          <a:custGeom>
            <a:avLst/>
            <a:gdLst>
              <a:gd name="connsiteX0" fmla="*/ 0 w 3736622"/>
              <a:gd name="connsiteY0" fmla="*/ 0 h 1185334"/>
              <a:gd name="connsiteX1" fmla="*/ 0 w 3736622"/>
              <a:gd name="connsiteY1" fmla="*/ 1185334 h 1185334"/>
              <a:gd name="connsiteX2" fmla="*/ 3736622 w 3736622"/>
              <a:gd name="connsiteY2" fmla="*/ 1185334 h 1185334"/>
            </a:gdLst>
            <a:ahLst/>
            <a:cxnLst>
              <a:cxn ang="0">
                <a:pos x="connsiteX0" y="connsiteY0"/>
              </a:cxn>
              <a:cxn ang="0">
                <a:pos x="connsiteX1" y="connsiteY1"/>
              </a:cxn>
              <a:cxn ang="0">
                <a:pos x="connsiteX2" y="connsiteY2"/>
              </a:cxn>
            </a:cxnLst>
            <a:rect l="l" t="t" r="r" b="b"/>
            <a:pathLst>
              <a:path w="3736622" h="1185334">
                <a:moveTo>
                  <a:pt x="0" y="0"/>
                </a:moveTo>
                <a:lnTo>
                  <a:pt x="0" y="1185334"/>
                </a:lnTo>
                <a:lnTo>
                  <a:pt x="3736622" y="1185334"/>
                </a:lnTo>
              </a:path>
            </a:pathLst>
          </a:custGeom>
          <a:noFill/>
          <a:ln w="63500">
            <a:solidFill>
              <a:srgbClr val="2833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6" name="Picture 15"/>
          <p:cNvPicPr/>
          <p:nvPr/>
        </p:nvPicPr>
        <p:blipFill>
          <a:blip r:embed="rId5">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6339849" y="1690391"/>
            <a:ext cx="1604495" cy="1462231"/>
          </a:xfrm>
          <a:prstGeom prst="rect">
            <a:avLst/>
          </a:prstGeom>
        </p:spPr>
      </p:pic>
      <p:pic>
        <p:nvPicPr>
          <p:cNvPr id="17" name="Picture 299"/>
          <p:cNvPicPr/>
          <p:nvPr/>
        </p:nvPicPr>
        <p:blipFill>
          <a:blip r:embed="rId7"/>
          <a:stretch>
            <a:fillRect/>
          </a:stretch>
        </p:blipFill>
        <p:spPr>
          <a:xfrm>
            <a:off x="3728159" y="4123196"/>
            <a:ext cx="1034044" cy="1148385"/>
          </a:xfrm>
          <a:prstGeom prst="rect">
            <a:avLst/>
          </a:prstGeom>
        </p:spPr>
      </p:pic>
      <p:pic>
        <p:nvPicPr>
          <p:cNvPr id="18" name="Picture 302"/>
          <p:cNvPicPr/>
          <p:nvPr/>
        </p:nvPicPr>
        <p:blipFill>
          <a:blip r:embed="rId8"/>
          <a:stretch>
            <a:fillRect/>
          </a:stretch>
        </p:blipFill>
        <p:spPr>
          <a:xfrm>
            <a:off x="5075944" y="4231742"/>
            <a:ext cx="1057837" cy="1202760"/>
          </a:xfrm>
          <a:prstGeom prst="rect">
            <a:avLst/>
          </a:prstGeom>
        </p:spPr>
      </p:pic>
      <p:pic>
        <p:nvPicPr>
          <p:cNvPr id="19" name="Picture 304"/>
          <p:cNvPicPr/>
          <p:nvPr/>
        </p:nvPicPr>
        <p:blipFill>
          <a:blip r:embed="rId9"/>
          <a:stretch>
            <a:fillRect/>
          </a:stretch>
        </p:blipFill>
        <p:spPr>
          <a:xfrm>
            <a:off x="8450423" y="3984735"/>
            <a:ext cx="2079967" cy="1417378"/>
          </a:xfrm>
          <a:prstGeom prst="rect">
            <a:avLst/>
          </a:prstGeom>
        </p:spPr>
      </p:pic>
      <p:pic>
        <p:nvPicPr>
          <p:cNvPr id="20" name="Picture 23"/>
          <p:cNvPicPr/>
          <p:nvPr/>
        </p:nvPicPr>
        <p:blipFill>
          <a:blip r:embed="rId10"/>
          <a:stretch>
            <a:fillRect/>
          </a:stretch>
        </p:blipFill>
        <p:spPr>
          <a:xfrm>
            <a:off x="9455525" y="1112858"/>
            <a:ext cx="1890395" cy="1332865"/>
          </a:xfrm>
          <a:prstGeom prst="rect">
            <a:avLst/>
          </a:prstGeom>
        </p:spPr>
      </p:pic>
      <p:pic>
        <p:nvPicPr>
          <p:cNvPr id="21" name="Picture 29"/>
          <p:cNvPicPr/>
          <p:nvPr/>
        </p:nvPicPr>
        <p:blipFill>
          <a:blip r:embed="rId11"/>
          <a:stretch>
            <a:fillRect/>
          </a:stretch>
        </p:blipFill>
        <p:spPr>
          <a:xfrm>
            <a:off x="3217966" y="1054668"/>
            <a:ext cx="1807576" cy="1565582"/>
          </a:xfrm>
          <a:prstGeom prst="rect">
            <a:avLst/>
          </a:prstGeom>
        </p:spPr>
      </p:pic>
      <p:sp>
        <p:nvSpPr>
          <p:cNvPr id="22" name="Rettangolo 21"/>
          <p:cNvSpPr/>
          <p:nvPr/>
        </p:nvSpPr>
        <p:spPr>
          <a:xfrm>
            <a:off x="5977359" y="1546674"/>
            <a:ext cx="2513413" cy="177798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ttangolo 22"/>
          <p:cNvSpPr/>
          <p:nvPr/>
        </p:nvSpPr>
        <p:spPr>
          <a:xfrm>
            <a:off x="3695380" y="3839090"/>
            <a:ext cx="2513413" cy="177798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ttangolo 23"/>
          <p:cNvSpPr/>
          <p:nvPr/>
        </p:nvSpPr>
        <p:spPr>
          <a:xfrm>
            <a:off x="8262319" y="3902072"/>
            <a:ext cx="2513413" cy="177798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ttangolo arrotondato 24"/>
          <p:cNvSpPr/>
          <p:nvPr/>
        </p:nvSpPr>
        <p:spPr>
          <a:xfrm>
            <a:off x="3217966" y="2516606"/>
            <a:ext cx="2635624" cy="4213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Smart Factories</a:t>
            </a:r>
          </a:p>
        </p:txBody>
      </p:sp>
      <p:sp>
        <p:nvSpPr>
          <p:cNvPr id="26" name="Rettangolo arrotondato 25"/>
          <p:cNvSpPr/>
          <p:nvPr/>
        </p:nvSpPr>
        <p:spPr>
          <a:xfrm>
            <a:off x="6339849" y="3173223"/>
            <a:ext cx="2635624" cy="4213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Smart Energy</a:t>
            </a:r>
          </a:p>
        </p:txBody>
      </p:sp>
      <p:sp>
        <p:nvSpPr>
          <p:cNvPr id="27" name="Rettangolo arrotondato 26"/>
          <p:cNvSpPr/>
          <p:nvPr/>
        </p:nvSpPr>
        <p:spPr>
          <a:xfrm>
            <a:off x="3962456" y="5434502"/>
            <a:ext cx="2635624" cy="4213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Smart  City / Ports</a:t>
            </a:r>
          </a:p>
        </p:txBody>
      </p:sp>
      <p:sp>
        <p:nvSpPr>
          <p:cNvPr id="28" name="Rettangolo arrotondato 27"/>
          <p:cNvSpPr/>
          <p:nvPr/>
        </p:nvSpPr>
        <p:spPr>
          <a:xfrm>
            <a:off x="8722719" y="5509377"/>
            <a:ext cx="2635624" cy="4213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Media &amp; Entertainment</a:t>
            </a:r>
          </a:p>
        </p:txBody>
      </p:sp>
      <p:sp>
        <p:nvSpPr>
          <p:cNvPr id="29" name="Rettangolo 28"/>
          <p:cNvSpPr/>
          <p:nvPr/>
        </p:nvSpPr>
        <p:spPr>
          <a:xfrm>
            <a:off x="9003264" y="969415"/>
            <a:ext cx="2513413" cy="177798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ttangolo arrotondato 29"/>
          <p:cNvSpPr/>
          <p:nvPr/>
        </p:nvSpPr>
        <p:spPr>
          <a:xfrm>
            <a:off x="9352877" y="2610065"/>
            <a:ext cx="2635624" cy="4213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Multi-living lab</a:t>
            </a:r>
          </a:p>
        </p:txBody>
      </p:sp>
      <p:sp>
        <p:nvSpPr>
          <p:cNvPr id="31" name="Figura a mano libera 30">
            <a:extLst>
              <a:ext uri="{FF2B5EF4-FFF2-40B4-BE49-F238E27FC236}">
                <a16:creationId xmlns:a16="http://schemas.microsoft.com/office/drawing/2014/main" id="{74D7B9DA-71DB-B245-B380-B1D672D8679E}"/>
              </a:ext>
            </a:extLst>
          </p:cNvPr>
          <p:cNvSpPr/>
          <p:nvPr/>
        </p:nvSpPr>
        <p:spPr>
          <a:xfrm>
            <a:off x="191245" y="4833123"/>
            <a:ext cx="11378155" cy="1232988"/>
          </a:xfrm>
          <a:custGeom>
            <a:avLst/>
            <a:gdLst>
              <a:gd name="connsiteX0" fmla="*/ 0 w 5165124"/>
              <a:gd name="connsiteY0" fmla="*/ 0 h 1112108"/>
              <a:gd name="connsiteX1" fmla="*/ 0 w 5165124"/>
              <a:gd name="connsiteY1" fmla="*/ 1112108 h 1112108"/>
              <a:gd name="connsiteX2" fmla="*/ 111210 w 5165124"/>
              <a:gd name="connsiteY2" fmla="*/ 1099751 h 1112108"/>
              <a:gd name="connsiteX3" fmla="*/ 5165124 w 5165124"/>
              <a:gd name="connsiteY3" fmla="*/ 1099751 h 1112108"/>
            </a:gdLst>
            <a:ahLst/>
            <a:cxnLst>
              <a:cxn ang="0">
                <a:pos x="connsiteX0" y="connsiteY0"/>
              </a:cxn>
              <a:cxn ang="0">
                <a:pos x="connsiteX1" y="connsiteY1"/>
              </a:cxn>
              <a:cxn ang="0">
                <a:pos x="connsiteX2" y="connsiteY2"/>
              </a:cxn>
              <a:cxn ang="0">
                <a:pos x="connsiteX3" y="connsiteY3"/>
              </a:cxn>
            </a:cxnLst>
            <a:rect l="l" t="t" r="r" b="b"/>
            <a:pathLst>
              <a:path w="5165124" h="1112108">
                <a:moveTo>
                  <a:pt x="0" y="0"/>
                </a:moveTo>
                <a:lnTo>
                  <a:pt x="0" y="1112108"/>
                </a:lnTo>
                <a:lnTo>
                  <a:pt x="111210" y="1099751"/>
                </a:lnTo>
                <a:lnTo>
                  <a:pt x="5165124" y="1099751"/>
                </a:lnTo>
              </a:path>
            </a:pathLst>
          </a:custGeom>
          <a:noFill/>
          <a:ln w="508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619190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normAutofit/>
          </a:bodyPr>
          <a:lstStyle/>
          <a:p>
            <a:r>
              <a:rPr lang="en-US" dirty="0"/>
              <a:t>Living Lab 1: Factories of the Future (</a:t>
            </a:r>
            <a:r>
              <a:rPr lang="en-US" dirty="0" err="1"/>
              <a:t>FoF</a:t>
            </a:r>
            <a:r>
              <a:rPr lang="en-US" dirty="0"/>
              <a:t>)</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4</a:t>
            </a:fld>
            <a:endParaRPr lang="it-IT" dirty="0"/>
          </a:p>
        </p:txBody>
      </p:sp>
      <p:sp>
        <p:nvSpPr>
          <p:cNvPr id="8" name="Rectangle 1"/>
          <p:cNvSpPr>
            <a:spLocks noChangeArrowheads="1"/>
          </p:cNvSpPr>
          <p:nvPr/>
        </p:nvSpPr>
        <p:spPr bwMode="auto">
          <a:xfrm>
            <a:off x="2044700" y="269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1397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13970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4" name="Rettangolo 3"/>
          <p:cNvSpPr/>
          <p:nvPr/>
        </p:nvSpPr>
        <p:spPr>
          <a:xfrm>
            <a:off x="400331" y="1413555"/>
            <a:ext cx="8238211" cy="1938992"/>
          </a:xfrm>
          <a:prstGeom prst="rect">
            <a:avLst/>
          </a:prstGeom>
          <a:solidFill>
            <a:schemeClr val="bg2"/>
          </a:solidFill>
        </p:spPr>
        <p:txBody>
          <a:bodyPr wrap="square">
            <a:spAutoFit/>
          </a:bodyPr>
          <a:lstStyle/>
          <a:p>
            <a:r>
              <a:rPr lang="en-US" sz="2000" dirty="0">
                <a:latin typeface="Bahnschrift Light" panose="020B0502040204020203" pitchFamily="34" charset="0"/>
              </a:rPr>
              <a:t>Use Case 1.1: Time-critical process </a:t>
            </a:r>
            <a:r>
              <a:rPr lang="en-US" sz="2000" dirty="0" err="1">
                <a:latin typeface="Bahnschrift Light" panose="020B0502040204020203" pitchFamily="34" charset="0"/>
              </a:rPr>
              <a:t>optimisation</a:t>
            </a:r>
            <a:r>
              <a:rPr lang="en-US" sz="2000" dirty="0">
                <a:latin typeface="Bahnschrift Light" panose="020B0502040204020203" pitchFamily="34" charset="0"/>
              </a:rPr>
              <a:t> inside digital factories </a:t>
            </a:r>
          </a:p>
          <a:p>
            <a:r>
              <a:rPr lang="en-US" sz="2000" dirty="0">
                <a:latin typeface="Bahnschrift Light" panose="020B0502040204020203" pitchFamily="34" charset="0"/>
              </a:rPr>
              <a:t>Use Case 1.2: Non-time-critical communication inside factories </a:t>
            </a:r>
          </a:p>
          <a:p>
            <a:r>
              <a:rPr lang="en-US" sz="2000" dirty="0">
                <a:latin typeface="Bahnschrift Light" panose="020B0502040204020203" pitchFamily="34" charset="0"/>
              </a:rPr>
              <a:t>Use Case 1.3: Remotely controlling digital factories</a:t>
            </a:r>
          </a:p>
          <a:p>
            <a:r>
              <a:rPr lang="en-US" sz="2000" dirty="0">
                <a:latin typeface="Bahnschrift Light" panose="020B0502040204020203" pitchFamily="34" charset="0"/>
              </a:rPr>
              <a:t>Use Case 1.4: Connected goods</a:t>
            </a:r>
          </a:p>
          <a:p>
            <a:r>
              <a:rPr lang="en-US" sz="2000" dirty="0">
                <a:latin typeface="Bahnschrift Light" panose="020B0502040204020203" pitchFamily="34" charset="0"/>
              </a:rPr>
              <a:t>Use Case 1.5: Rapid deployment, auto/re-configuration and testing of new robots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20430" y="1143633"/>
            <a:ext cx="3071875" cy="251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9" name="Tabella 8"/>
          <p:cNvGraphicFramePr>
            <a:graphicFrameLocks noGrp="1"/>
          </p:cNvGraphicFramePr>
          <p:nvPr/>
        </p:nvGraphicFramePr>
        <p:xfrm>
          <a:off x="386685" y="4005718"/>
          <a:ext cx="10708372" cy="1950720"/>
        </p:xfrm>
        <a:graphic>
          <a:graphicData uri="http://schemas.openxmlformats.org/drawingml/2006/table">
            <a:tbl>
              <a:tblPr firstRow="1" firstCol="1" bandRow="1"/>
              <a:tblGrid>
                <a:gridCol w="1890051">
                  <a:extLst>
                    <a:ext uri="{9D8B030D-6E8A-4147-A177-3AD203B41FA5}">
                      <a16:colId xmlns:a16="http://schemas.microsoft.com/office/drawing/2014/main" val="20000"/>
                    </a:ext>
                  </a:extLst>
                </a:gridCol>
                <a:gridCol w="1218032">
                  <a:extLst>
                    <a:ext uri="{9D8B030D-6E8A-4147-A177-3AD203B41FA5}">
                      <a16:colId xmlns:a16="http://schemas.microsoft.com/office/drawing/2014/main" val="20001"/>
                    </a:ext>
                  </a:extLst>
                </a:gridCol>
                <a:gridCol w="811385">
                  <a:extLst>
                    <a:ext uri="{9D8B030D-6E8A-4147-A177-3AD203B41FA5}">
                      <a16:colId xmlns:a16="http://schemas.microsoft.com/office/drawing/2014/main" val="20002"/>
                    </a:ext>
                  </a:extLst>
                </a:gridCol>
                <a:gridCol w="1088210">
                  <a:extLst>
                    <a:ext uri="{9D8B030D-6E8A-4147-A177-3AD203B41FA5}">
                      <a16:colId xmlns:a16="http://schemas.microsoft.com/office/drawing/2014/main" val="20003"/>
                    </a:ext>
                  </a:extLst>
                </a:gridCol>
                <a:gridCol w="1088210">
                  <a:extLst>
                    <a:ext uri="{9D8B030D-6E8A-4147-A177-3AD203B41FA5}">
                      <a16:colId xmlns:a16="http://schemas.microsoft.com/office/drawing/2014/main" val="20004"/>
                    </a:ext>
                  </a:extLst>
                </a:gridCol>
                <a:gridCol w="1218032">
                  <a:extLst>
                    <a:ext uri="{9D8B030D-6E8A-4147-A177-3AD203B41FA5}">
                      <a16:colId xmlns:a16="http://schemas.microsoft.com/office/drawing/2014/main" val="20005"/>
                    </a:ext>
                  </a:extLst>
                </a:gridCol>
                <a:gridCol w="1218032">
                  <a:extLst>
                    <a:ext uri="{9D8B030D-6E8A-4147-A177-3AD203B41FA5}">
                      <a16:colId xmlns:a16="http://schemas.microsoft.com/office/drawing/2014/main" val="20006"/>
                    </a:ext>
                  </a:extLst>
                </a:gridCol>
                <a:gridCol w="1088210">
                  <a:extLst>
                    <a:ext uri="{9D8B030D-6E8A-4147-A177-3AD203B41FA5}">
                      <a16:colId xmlns:a16="http://schemas.microsoft.com/office/drawing/2014/main" val="20007"/>
                    </a:ext>
                  </a:extLst>
                </a:gridCol>
                <a:gridCol w="1088210">
                  <a:extLst>
                    <a:ext uri="{9D8B030D-6E8A-4147-A177-3AD203B41FA5}">
                      <a16:colId xmlns:a16="http://schemas.microsoft.com/office/drawing/2014/main" val="20008"/>
                    </a:ext>
                  </a:extLst>
                </a:gridCol>
              </a:tblGrid>
              <a:tr h="0">
                <a:tc rowSpan="2">
                  <a:txBody>
                    <a:bodyPr/>
                    <a:lstStyle/>
                    <a:p>
                      <a:pPr algn="just">
                        <a:spcAft>
                          <a:spcPts val="0"/>
                        </a:spcAft>
                      </a:pPr>
                      <a:r>
                        <a:rPr lang="en-GB" sz="1600" b="1" dirty="0">
                          <a:solidFill>
                            <a:srgbClr val="FFFFFF"/>
                          </a:solidFill>
                          <a:effectLst/>
                          <a:latin typeface="Times New Roman"/>
                          <a:ea typeface="Times New Roman"/>
                        </a:rPr>
                        <a:t>Use Case</a:t>
                      </a:r>
                      <a:endParaRPr lang="en-US" sz="1600" dirty="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tc>
                  <a:txBody>
                    <a:bodyPr/>
                    <a:lstStyle/>
                    <a:p>
                      <a:pPr algn="ctr">
                        <a:spcAft>
                          <a:spcPts val="0"/>
                        </a:spcAft>
                      </a:pPr>
                      <a:r>
                        <a:rPr lang="en-GB" sz="1600" b="1">
                          <a:solidFill>
                            <a:srgbClr val="FFFFFF"/>
                          </a:solidFill>
                          <a:effectLst/>
                          <a:latin typeface="Times New Roman"/>
                          <a:ea typeface="Times New Roman"/>
                        </a:rPr>
                        <a:t>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tc gridSpan="7">
                  <a:txBody>
                    <a:bodyPr/>
                    <a:lstStyle/>
                    <a:p>
                      <a:pPr algn="ctr">
                        <a:spcAft>
                          <a:spcPts val="0"/>
                        </a:spcAft>
                      </a:pPr>
                      <a:r>
                        <a:rPr lang="en-GB" sz="1600" b="1">
                          <a:solidFill>
                            <a:srgbClr val="FFFFFF"/>
                          </a:solidFill>
                          <a:effectLst/>
                          <a:latin typeface="Times New Roman"/>
                          <a:ea typeface="Times New Roman"/>
                        </a:rPr>
                        <a:t>KPIs</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92735">
                <a:tc vMerge="1">
                  <a:txBody>
                    <a:bodyPr/>
                    <a:lstStyle/>
                    <a:p>
                      <a:endParaRPr lang="en-US"/>
                    </a:p>
                  </a:txBody>
                  <a:tcPr/>
                </a:tc>
                <a:tc>
                  <a:txBody>
                    <a:bodyPr/>
                    <a:lstStyle/>
                    <a:p>
                      <a:pPr algn="ctr">
                        <a:spcAft>
                          <a:spcPts val="0"/>
                        </a:spcAft>
                      </a:pPr>
                      <a:r>
                        <a:rPr lang="en-GB" sz="1600" b="1">
                          <a:solidFill>
                            <a:srgbClr val="0D0D0D"/>
                          </a:solidFill>
                          <a:effectLst/>
                          <a:latin typeface="Times New Roman"/>
                          <a:ea typeface="Times New Roman"/>
                        </a:rPr>
                        <a:t>Data Rate (Mbps)</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dirty="0">
                          <a:effectLst/>
                          <a:latin typeface="Times New Roman"/>
                          <a:ea typeface="Times New Roman"/>
                        </a:rPr>
                        <a:t>Mobility (km/h)</a:t>
                      </a:r>
                      <a:endParaRPr lang="en-US" sz="1600" dirty="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Latency (ms)</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Density (devices/m</a:t>
                      </a:r>
                      <a:r>
                        <a:rPr lang="en-GB" sz="1600" b="1" baseline="30000">
                          <a:solidFill>
                            <a:srgbClr val="0D0D0D"/>
                          </a:solidFill>
                          <a:effectLst/>
                          <a:latin typeface="Times New Roman"/>
                          <a:ea typeface="Times New Roman"/>
                        </a:rPr>
                        <a:t>2</a:t>
                      </a:r>
                      <a:r>
                        <a:rPr lang="en-GB" sz="1600" b="1">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Reliability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effectLst/>
                          <a:latin typeface="Times New Roman"/>
                          <a:ea typeface="Times New Roman"/>
                        </a:rPr>
                        <a:t>Positioning Accuracy (m)</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Coverage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Autonomy (days)</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spcAft>
                          <a:spcPts val="0"/>
                        </a:spcAft>
                      </a:pPr>
                      <a:r>
                        <a:rPr lang="en-GB" sz="1600">
                          <a:solidFill>
                            <a:srgbClr val="0D0D0D"/>
                          </a:solidFill>
                          <a:effectLst/>
                          <a:latin typeface="Times New Roman"/>
                          <a:ea typeface="Times New Roman"/>
                        </a:rPr>
                        <a:t>UC 1.1</a:t>
                      </a:r>
                      <a:r>
                        <a:rPr lang="en-GB" sz="1600">
                          <a:effectLst/>
                          <a:latin typeface="Times New Roman"/>
                          <a:ea typeface="Times New Roman"/>
                        </a:rPr>
                        <a:t>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&gt;0.1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&gt;99.999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&lt;0.5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spcAft>
                          <a:spcPts val="0"/>
                        </a:spcAft>
                      </a:pPr>
                      <a:r>
                        <a:rPr lang="en-GB" sz="1600">
                          <a:solidFill>
                            <a:srgbClr val="0D0D0D"/>
                          </a:solidFill>
                          <a:effectLst/>
                          <a:latin typeface="Times New Roman"/>
                          <a:ea typeface="Times New Roman"/>
                        </a:rPr>
                        <a:t>UC 1.2</a:t>
                      </a:r>
                      <a:r>
                        <a:rPr lang="en-GB" sz="1600">
                          <a:effectLst/>
                          <a:latin typeface="Times New Roman"/>
                          <a:ea typeface="Times New Roman"/>
                        </a:rPr>
                        <a:t>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&lt;100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&gt;0.1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&lt;0.5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&gt;30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spcAft>
                          <a:spcPts val="0"/>
                        </a:spcAft>
                      </a:pPr>
                      <a:r>
                        <a:rPr lang="en-GB" sz="1600">
                          <a:solidFill>
                            <a:srgbClr val="0D0D0D"/>
                          </a:solidFill>
                          <a:effectLst/>
                          <a:latin typeface="Times New Roman"/>
                          <a:ea typeface="Times New Roman"/>
                        </a:rPr>
                        <a:t>UC 1.3</a:t>
                      </a:r>
                      <a:r>
                        <a:rPr lang="en-GB" sz="1600">
                          <a:effectLst/>
                          <a:latin typeface="Times New Roman"/>
                          <a:ea typeface="Times New Roman"/>
                        </a:rPr>
                        <a:t>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&gt;500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&gt;10</a:t>
                      </a:r>
                      <a:r>
                        <a:rPr lang="en-GB" sz="1600" baseline="30000">
                          <a:solidFill>
                            <a:srgbClr val="0D0D0D"/>
                          </a:solidFill>
                          <a:effectLst/>
                          <a:latin typeface="Times New Roman"/>
                          <a:ea typeface="Times New Roman"/>
                        </a:rPr>
                        <a:t>-2</a:t>
                      </a:r>
                      <a:r>
                        <a:rPr lang="en-GB" sz="1600">
                          <a:solidFill>
                            <a:srgbClr val="0D0D0D"/>
                          </a:solidFill>
                          <a:effectLst/>
                          <a:latin typeface="Times New Roman"/>
                          <a:ea typeface="Times New Roman"/>
                        </a:rPr>
                        <a:t>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&lt;0.5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spcAft>
                          <a:spcPts val="0"/>
                        </a:spcAft>
                      </a:pPr>
                      <a:r>
                        <a:rPr lang="en-GB" sz="1600">
                          <a:solidFill>
                            <a:srgbClr val="0D0D0D"/>
                          </a:solidFill>
                          <a:effectLst/>
                          <a:latin typeface="Times New Roman"/>
                          <a:ea typeface="Times New Roman"/>
                        </a:rPr>
                        <a:t>UC 1.4</a:t>
                      </a:r>
                      <a:r>
                        <a:rPr lang="en-GB" sz="1600">
                          <a:effectLst/>
                          <a:latin typeface="Times New Roman"/>
                          <a:ea typeface="Times New Roman"/>
                        </a:rPr>
                        <a:t>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&gt;30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&gt;10</a:t>
                      </a:r>
                      <a:r>
                        <a:rPr lang="en-GB" sz="1600" baseline="30000">
                          <a:solidFill>
                            <a:srgbClr val="0D0D0D"/>
                          </a:solidFill>
                          <a:effectLst/>
                          <a:latin typeface="Times New Roman"/>
                          <a:ea typeface="Times New Roman"/>
                        </a:rPr>
                        <a:t>-4</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&gt;30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pPr algn="just">
                        <a:spcAft>
                          <a:spcPts val="0"/>
                        </a:spcAft>
                      </a:pPr>
                      <a:r>
                        <a:rPr lang="en-GB" sz="1600">
                          <a:solidFill>
                            <a:srgbClr val="0D0D0D"/>
                          </a:solidFill>
                          <a:effectLst/>
                          <a:latin typeface="Times New Roman"/>
                          <a:ea typeface="Times New Roman"/>
                        </a:rPr>
                        <a:t>UC 1.5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&lt;50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&gt;99.999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&lt;0.1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dirty="0">
                          <a:solidFill>
                            <a:srgbClr val="0D0D0D"/>
                          </a:solidFill>
                          <a:effectLst/>
                          <a:latin typeface="Times New Roman"/>
                          <a:ea typeface="Times New Roman"/>
                        </a:rPr>
                        <a:t>&gt;30</a:t>
                      </a:r>
                      <a:endParaRPr lang="en-US" sz="1600" dirty="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505822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normAutofit fontScale="90000"/>
          </a:bodyPr>
          <a:lstStyle/>
          <a:p>
            <a:br>
              <a:rPr lang="en-US" dirty="0"/>
            </a:br>
            <a:br>
              <a:rPr lang="en-US" dirty="0"/>
            </a:br>
            <a:br>
              <a:rPr lang="en-US" dirty="0"/>
            </a:br>
            <a:br>
              <a:rPr lang="en-US" dirty="0"/>
            </a:br>
            <a:br>
              <a:rPr lang="en-US" dirty="0"/>
            </a:br>
            <a:br>
              <a:rPr lang="en-US" dirty="0"/>
            </a:br>
            <a:br>
              <a:rPr lang="en-US" dirty="0"/>
            </a:br>
            <a:r>
              <a:rPr lang="en-US" dirty="0"/>
              <a:t>Living Lab 2: Smart Energy </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5</a:t>
            </a:fld>
            <a:endParaRPr lang="it-IT" dirty="0"/>
          </a:p>
        </p:txBody>
      </p:sp>
      <p:pic>
        <p:nvPicPr>
          <p:cNvPr id="7" name="Picture 4" descr="https://img.tim.it/img/logo_tim_20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0491" y="6402387"/>
            <a:ext cx="1099618" cy="42703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1"/>
          <p:cNvSpPr>
            <a:spLocks noChangeArrowheads="1"/>
          </p:cNvSpPr>
          <p:nvPr/>
        </p:nvSpPr>
        <p:spPr bwMode="auto">
          <a:xfrm>
            <a:off x="2044700" y="269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1397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13970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4" name="Rettangolo 3"/>
          <p:cNvSpPr/>
          <p:nvPr/>
        </p:nvSpPr>
        <p:spPr>
          <a:xfrm>
            <a:off x="400331" y="1413555"/>
            <a:ext cx="8238211" cy="1015663"/>
          </a:xfrm>
          <a:prstGeom prst="rect">
            <a:avLst/>
          </a:prstGeom>
          <a:solidFill>
            <a:schemeClr val="bg2"/>
          </a:solidFill>
        </p:spPr>
        <p:txBody>
          <a:bodyPr wrap="square">
            <a:spAutoFit/>
          </a:bodyPr>
          <a:lstStyle/>
          <a:p>
            <a:r>
              <a:rPr lang="en-US" sz="2000" dirty="0">
                <a:latin typeface="Bahnschrift Light" panose="020B0502040204020203" pitchFamily="34" charset="0"/>
              </a:rPr>
              <a:t>Use case 2.1 – Industrial Demand Side Management</a:t>
            </a:r>
          </a:p>
          <a:p>
            <a:r>
              <a:rPr lang="en-US" sz="2000" dirty="0">
                <a:latin typeface="Bahnschrift Light" panose="020B0502040204020203" pitchFamily="34" charset="0"/>
              </a:rPr>
              <a:t>Use case 2.2 – Electrical Vehicle Smart Charging</a:t>
            </a:r>
          </a:p>
          <a:p>
            <a:r>
              <a:rPr lang="en-US" sz="2000" dirty="0">
                <a:latin typeface="Bahnschrift Light" panose="020B0502040204020203" pitchFamily="34" charset="0"/>
              </a:rPr>
              <a:t>Use case 2.3 – Electricity Network Frequency Stability</a:t>
            </a:r>
          </a:p>
        </p:txBody>
      </p:sp>
      <p:pic>
        <p:nvPicPr>
          <p:cNvPr id="10" name="Picture 15"/>
          <p:cNvPicPr/>
          <p:nvPr/>
        </p:nvPicPr>
        <p:blipFill>
          <a:blip r:embed="rId4"/>
          <a:stretch>
            <a:fillRect/>
          </a:stretch>
        </p:blipFill>
        <p:spPr>
          <a:xfrm>
            <a:off x="9353810" y="1616502"/>
            <a:ext cx="1851002" cy="1736045"/>
          </a:xfrm>
          <a:prstGeom prst="rect">
            <a:avLst/>
          </a:prstGeom>
        </p:spPr>
      </p:pic>
      <p:graphicFrame>
        <p:nvGraphicFramePr>
          <p:cNvPr id="3" name="Tabella 2"/>
          <p:cNvGraphicFramePr>
            <a:graphicFrameLocks noGrp="1"/>
          </p:cNvGraphicFramePr>
          <p:nvPr/>
        </p:nvGraphicFramePr>
        <p:xfrm>
          <a:off x="837631" y="4236033"/>
          <a:ext cx="6477000" cy="1463040"/>
        </p:xfrm>
        <a:graphic>
          <a:graphicData uri="http://schemas.openxmlformats.org/drawingml/2006/table">
            <a:tbl>
              <a:tblPr firstRow="1" firstCol="1" bandRow="1"/>
              <a:tblGrid>
                <a:gridCol w="1698248">
                  <a:extLst>
                    <a:ext uri="{9D8B030D-6E8A-4147-A177-3AD203B41FA5}">
                      <a16:colId xmlns:a16="http://schemas.microsoft.com/office/drawing/2014/main" val="20000"/>
                    </a:ext>
                  </a:extLst>
                </a:gridCol>
                <a:gridCol w="1053120">
                  <a:extLst>
                    <a:ext uri="{9D8B030D-6E8A-4147-A177-3AD203B41FA5}">
                      <a16:colId xmlns:a16="http://schemas.microsoft.com/office/drawing/2014/main" val="20001"/>
                    </a:ext>
                  </a:extLst>
                </a:gridCol>
                <a:gridCol w="810268">
                  <a:extLst>
                    <a:ext uri="{9D8B030D-6E8A-4147-A177-3AD203B41FA5}">
                      <a16:colId xmlns:a16="http://schemas.microsoft.com/office/drawing/2014/main" val="20002"/>
                    </a:ext>
                  </a:extLst>
                </a:gridCol>
                <a:gridCol w="1457682">
                  <a:extLst>
                    <a:ext uri="{9D8B030D-6E8A-4147-A177-3AD203B41FA5}">
                      <a16:colId xmlns:a16="http://schemas.microsoft.com/office/drawing/2014/main" val="20003"/>
                    </a:ext>
                  </a:extLst>
                </a:gridCol>
                <a:gridCol w="1457682">
                  <a:extLst>
                    <a:ext uri="{9D8B030D-6E8A-4147-A177-3AD203B41FA5}">
                      <a16:colId xmlns:a16="http://schemas.microsoft.com/office/drawing/2014/main" val="20004"/>
                    </a:ext>
                  </a:extLst>
                </a:gridCol>
              </a:tblGrid>
              <a:tr h="156210">
                <a:tc rowSpan="2">
                  <a:txBody>
                    <a:bodyPr/>
                    <a:lstStyle/>
                    <a:p>
                      <a:pPr algn="just">
                        <a:spcAft>
                          <a:spcPts val="0"/>
                        </a:spcAft>
                      </a:pPr>
                      <a:r>
                        <a:rPr lang="en-GB" sz="1600" b="1">
                          <a:solidFill>
                            <a:srgbClr val="FFFFFF"/>
                          </a:solidFill>
                          <a:effectLst/>
                          <a:latin typeface="Times New Roman"/>
                          <a:ea typeface="Times New Roman"/>
                        </a:rPr>
                        <a:t>Use Case</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tc gridSpan="4">
                  <a:txBody>
                    <a:bodyPr/>
                    <a:lstStyle/>
                    <a:p>
                      <a:pPr algn="ctr">
                        <a:spcAft>
                          <a:spcPts val="0"/>
                        </a:spcAft>
                      </a:pPr>
                      <a:r>
                        <a:rPr lang="en-GB" sz="1600" b="1">
                          <a:solidFill>
                            <a:srgbClr val="FFFFFF"/>
                          </a:solidFill>
                          <a:effectLst/>
                          <a:latin typeface="Times New Roman"/>
                          <a:ea typeface="Times New Roman"/>
                        </a:rPr>
                        <a:t>Indicative KPIs</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15900">
                <a:tc vMerge="1">
                  <a:txBody>
                    <a:bodyPr/>
                    <a:lstStyle/>
                    <a:p>
                      <a:endParaRPr lang="en-US"/>
                    </a:p>
                  </a:txBody>
                  <a:tcPr/>
                </a:tc>
                <a:tc>
                  <a:txBody>
                    <a:bodyPr/>
                    <a:lstStyle/>
                    <a:p>
                      <a:pPr algn="ctr">
                        <a:spcAft>
                          <a:spcPts val="0"/>
                        </a:spcAft>
                      </a:pPr>
                      <a:r>
                        <a:rPr lang="en-GB" sz="1600" b="1">
                          <a:solidFill>
                            <a:srgbClr val="0D0D0D"/>
                          </a:solidFill>
                          <a:effectLst/>
                          <a:latin typeface="Times New Roman"/>
                          <a:ea typeface="Times New Roman"/>
                        </a:rPr>
                        <a:t>Data Rate (kbps)</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Latency (ms)</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Reliability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Coverage</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1"/>
                  </a:ext>
                </a:extLst>
              </a:tr>
              <a:tr h="156210">
                <a:tc>
                  <a:txBody>
                    <a:bodyPr/>
                    <a:lstStyle/>
                    <a:p>
                      <a:pPr algn="l">
                        <a:spcAft>
                          <a:spcPts val="0"/>
                        </a:spcAft>
                      </a:pPr>
                      <a:r>
                        <a:rPr lang="en-GB" sz="1600">
                          <a:solidFill>
                            <a:srgbClr val="0D0D0D"/>
                          </a:solidFill>
                          <a:effectLst/>
                          <a:latin typeface="Times New Roman"/>
                          <a:ea typeface="Times New Roman"/>
                        </a:rPr>
                        <a:t>UC 2.1</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Not critical</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 Indoor</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2"/>
                  </a:ext>
                </a:extLst>
              </a:tr>
              <a:tr h="147320">
                <a:tc>
                  <a:txBody>
                    <a:bodyPr/>
                    <a:lstStyle/>
                    <a:p>
                      <a:pPr algn="l">
                        <a:spcAft>
                          <a:spcPts val="0"/>
                        </a:spcAft>
                      </a:pPr>
                      <a:r>
                        <a:rPr lang="en-GB" sz="1600">
                          <a:solidFill>
                            <a:srgbClr val="0D0D0D"/>
                          </a:solidFill>
                          <a:effectLst/>
                          <a:latin typeface="Times New Roman"/>
                          <a:ea typeface="Times New Roman"/>
                        </a:rPr>
                        <a:t>UC 2.2</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Not critical</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 Outdoor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3"/>
                  </a:ext>
                </a:extLst>
              </a:tr>
              <a:tr h="44450">
                <a:tc>
                  <a:txBody>
                    <a:bodyPr/>
                    <a:lstStyle/>
                    <a:p>
                      <a:pPr algn="l">
                        <a:spcAft>
                          <a:spcPts val="0"/>
                        </a:spcAft>
                      </a:pPr>
                      <a:r>
                        <a:rPr lang="en-GB" sz="1600">
                          <a:solidFill>
                            <a:srgbClr val="0D0D0D"/>
                          </a:solidFill>
                          <a:effectLst/>
                          <a:latin typeface="Times New Roman"/>
                          <a:ea typeface="Times New Roman"/>
                        </a:rPr>
                        <a:t>UC 2.3</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Not critical</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dirty="0">
                          <a:solidFill>
                            <a:srgbClr val="0D0D0D"/>
                          </a:solidFill>
                          <a:effectLst/>
                          <a:latin typeface="Times New Roman"/>
                          <a:ea typeface="Times New Roman"/>
                        </a:rPr>
                        <a:t>&gt;99.9% Outdoor</a:t>
                      </a:r>
                      <a:endParaRPr lang="en-US" sz="1600" dirty="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744625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normAutofit/>
          </a:bodyPr>
          <a:lstStyle/>
          <a:p>
            <a:r>
              <a:rPr lang="en-US" dirty="0"/>
              <a:t>Living Lab 3: Smart Cities &amp; Ports</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6</a:t>
            </a:fld>
            <a:endParaRPr lang="it-IT" dirty="0"/>
          </a:p>
        </p:txBody>
      </p:sp>
      <p:sp>
        <p:nvSpPr>
          <p:cNvPr id="8" name="Rectangle 1"/>
          <p:cNvSpPr>
            <a:spLocks noChangeArrowheads="1"/>
          </p:cNvSpPr>
          <p:nvPr/>
        </p:nvSpPr>
        <p:spPr bwMode="auto">
          <a:xfrm>
            <a:off x="2044700" y="269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1397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13970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4" name="Rettangolo 3"/>
          <p:cNvSpPr/>
          <p:nvPr/>
        </p:nvSpPr>
        <p:spPr>
          <a:xfrm>
            <a:off x="400331" y="1413555"/>
            <a:ext cx="8238211" cy="1938992"/>
          </a:xfrm>
          <a:prstGeom prst="rect">
            <a:avLst/>
          </a:prstGeom>
          <a:solidFill>
            <a:schemeClr val="bg2"/>
          </a:solidFill>
        </p:spPr>
        <p:txBody>
          <a:bodyPr wrap="square">
            <a:spAutoFit/>
          </a:bodyPr>
          <a:lstStyle/>
          <a:p>
            <a:r>
              <a:rPr lang="en-US" sz="2000" dirty="0">
                <a:latin typeface="Bahnschrift Light" panose="020B0502040204020203" pitchFamily="34" charset="0"/>
              </a:rPr>
              <a:t>Use Case 3.1: Intelligent street lighting			</a:t>
            </a:r>
          </a:p>
          <a:p>
            <a:r>
              <a:rPr lang="en-US" sz="2000" dirty="0">
                <a:latin typeface="Bahnschrift Light" panose="020B0502040204020203" pitchFamily="34" charset="0"/>
              </a:rPr>
              <a:t>Use Case 3.2: Smart parking				</a:t>
            </a:r>
          </a:p>
          <a:p>
            <a:r>
              <a:rPr lang="en-US" sz="2000" dirty="0">
                <a:latin typeface="Bahnschrift Light" panose="020B0502040204020203" pitchFamily="34" charset="0"/>
              </a:rPr>
              <a:t>Use Case 3.3: Smart city co-creation    			</a:t>
            </a:r>
          </a:p>
          <a:p>
            <a:r>
              <a:rPr lang="en-US" sz="2000" dirty="0">
                <a:latin typeface="Bahnschrift Light" panose="020B0502040204020203" pitchFamily="34" charset="0"/>
              </a:rPr>
              <a:t>Use Case 3.4: Smart buildings – smart campus</a:t>
            </a:r>
          </a:p>
          <a:p>
            <a:r>
              <a:rPr lang="en-US" sz="2000" dirty="0">
                <a:latin typeface="Bahnschrift Light" panose="020B0502040204020203" pitchFamily="34" charset="0"/>
              </a:rPr>
              <a:t>Use Case 3.5: Autonomous assets &amp; logistics for smart port</a:t>
            </a:r>
          </a:p>
          <a:p>
            <a:r>
              <a:rPr lang="en-US" sz="2000" dirty="0">
                <a:latin typeface="Bahnschrift Light" panose="020B0502040204020203" pitchFamily="34" charset="0"/>
              </a:rPr>
              <a:t>Use Case 3.6: Port safety: monitor &amp; detect irregular sounds</a:t>
            </a:r>
          </a:p>
        </p:txBody>
      </p:sp>
      <p:pic>
        <p:nvPicPr>
          <p:cNvPr id="11" name="Picture 299"/>
          <p:cNvPicPr/>
          <p:nvPr/>
        </p:nvPicPr>
        <p:blipFill>
          <a:blip r:embed="rId3"/>
          <a:stretch>
            <a:fillRect/>
          </a:stretch>
        </p:blipFill>
        <p:spPr>
          <a:xfrm>
            <a:off x="9061829" y="1370673"/>
            <a:ext cx="1028700" cy="1058545"/>
          </a:xfrm>
          <a:prstGeom prst="rect">
            <a:avLst/>
          </a:prstGeom>
        </p:spPr>
      </p:pic>
      <p:pic>
        <p:nvPicPr>
          <p:cNvPr id="12" name="Picture 302"/>
          <p:cNvPicPr/>
          <p:nvPr/>
        </p:nvPicPr>
        <p:blipFill>
          <a:blip r:embed="rId4"/>
          <a:stretch>
            <a:fillRect/>
          </a:stretch>
        </p:blipFill>
        <p:spPr>
          <a:xfrm>
            <a:off x="10580844" y="1370673"/>
            <a:ext cx="1102360" cy="1036955"/>
          </a:xfrm>
          <a:prstGeom prst="rect">
            <a:avLst/>
          </a:prstGeom>
        </p:spPr>
      </p:pic>
      <p:graphicFrame>
        <p:nvGraphicFramePr>
          <p:cNvPr id="13" name="Tabella 12"/>
          <p:cNvGraphicFramePr>
            <a:graphicFrameLocks noGrp="1"/>
          </p:cNvGraphicFramePr>
          <p:nvPr/>
        </p:nvGraphicFramePr>
        <p:xfrm>
          <a:off x="796686" y="3759177"/>
          <a:ext cx="10503658" cy="2438400"/>
        </p:xfrm>
        <a:graphic>
          <a:graphicData uri="http://schemas.openxmlformats.org/drawingml/2006/table">
            <a:tbl>
              <a:tblPr firstRow="1" firstCol="1" bandRow="1"/>
              <a:tblGrid>
                <a:gridCol w="1020537">
                  <a:extLst>
                    <a:ext uri="{9D8B030D-6E8A-4147-A177-3AD203B41FA5}">
                      <a16:colId xmlns:a16="http://schemas.microsoft.com/office/drawing/2014/main" val="20000"/>
                    </a:ext>
                  </a:extLst>
                </a:gridCol>
                <a:gridCol w="897601">
                  <a:extLst>
                    <a:ext uri="{9D8B030D-6E8A-4147-A177-3AD203B41FA5}">
                      <a16:colId xmlns:a16="http://schemas.microsoft.com/office/drawing/2014/main" val="20001"/>
                    </a:ext>
                  </a:extLst>
                </a:gridCol>
                <a:gridCol w="896698">
                  <a:extLst>
                    <a:ext uri="{9D8B030D-6E8A-4147-A177-3AD203B41FA5}">
                      <a16:colId xmlns:a16="http://schemas.microsoft.com/office/drawing/2014/main" val="20002"/>
                    </a:ext>
                  </a:extLst>
                </a:gridCol>
                <a:gridCol w="1153414">
                  <a:extLst>
                    <a:ext uri="{9D8B030D-6E8A-4147-A177-3AD203B41FA5}">
                      <a16:colId xmlns:a16="http://schemas.microsoft.com/office/drawing/2014/main" val="20003"/>
                    </a:ext>
                  </a:extLst>
                </a:gridCol>
                <a:gridCol w="1153414">
                  <a:extLst>
                    <a:ext uri="{9D8B030D-6E8A-4147-A177-3AD203B41FA5}">
                      <a16:colId xmlns:a16="http://schemas.microsoft.com/office/drawing/2014/main" val="20004"/>
                    </a:ext>
                  </a:extLst>
                </a:gridCol>
                <a:gridCol w="1281772">
                  <a:extLst>
                    <a:ext uri="{9D8B030D-6E8A-4147-A177-3AD203B41FA5}">
                      <a16:colId xmlns:a16="http://schemas.microsoft.com/office/drawing/2014/main" val="20005"/>
                    </a:ext>
                  </a:extLst>
                </a:gridCol>
                <a:gridCol w="1281772">
                  <a:extLst>
                    <a:ext uri="{9D8B030D-6E8A-4147-A177-3AD203B41FA5}">
                      <a16:colId xmlns:a16="http://schemas.microsoft.com/office/drawing/2014/main" val="20006"/>
                    </a:ext>
                  </a:extLst>
                </a:gridCol>
                <a:gridCol w="1409225">
                  <a:extLst>
                    <a:ext uri="{9D8B030D-6E8A-4147-A177-3AD203B41FA5}">
                      <a16:colId xmlns:a16="http://schemas.microsoft.com/office/drawing/2014/main" val="20007"/>
                    </a:ext>
                  </a:extLst>
                </a:gridCol>
                <a:gridCol w="1409225">
                  <a:extLst>
                    <a:ext uri="{9D8B030D-6E8A-4147-A177-3AD203B41FA5}">
                      <a16:colId xmlns:a16="http://schemas.microsoft.com/office/drawing/2014/main" val="20008"/>
                    </a:ext>
                  </a:extLst>
                </a:gridCol>
              </a:tblGrid>
              <a:tr h="0">
                <a:tc rowSpan="2">
                  <a:txBody>
                    <a:bodyPr/>
                    <a:lstStyle/>
                    <a:p>
                      <a:pPr algn="just">
                        <a:spcAft>
                          <a:spcPts val="0"/>
                        </a:spcAft>
                      </a:pPr>
                      <a:r>
                        <a:rPr lang="en-GB" sz="1600" b="1">
                          <a:solidFill>
                            <a:srgbClr val="FFFFFF"/>
                          </a:solidFill>
                          <a:effectLst/>
                          <a:latin typeface="Times New Roman"/>
                          <a:ea typeface="Times New Roman"/>
                        </a:rPr>
                        <a:t>Use Case</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tc gridSpan="7">
                  <a:txBody>
                    <a:bodyPr/>
                    <a:lstStyle/>
                    <a:p>
                      <a:pPr algn="ctr">
                        <a:spcAft>
                          <a:spcPts val="0"/>
                        </a:spcAft>
                      </a:pPr>
                      <a:r>
                        <a:rPr lang="en-GB" sz="1600" b="1">
                          <a:solidFill>
                            <a:srgbClr val="FFFFFF"/>
                          </a:solidFill>
                          <a:effectLst/>
                          <a:latin typeface="Times New Roman"/>
                          <a:ea typeface="Times New Roman"/>
                        </a:rPr>
                        <a:t>KPIs</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a:spcAft>
                          <a:spcPts val="0"/>
                        </a:spcAft>
                      </a:pPr>
                      <a:r>
                        <a:rPr lang="en-GB" sz="1600" b="1">
                          <a:solidFill>
                            <a:srgbClr val="FFFFFF"/>
                          </a:solidFill>
                          <a:effectLst/>
                          <a:latin typeface="Times New Roman"/>
                          <a:ea typeface="Times New Roman"/>
                        </a:rPr>
                        <a:t>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extLst>
                  <a:ext uri="{0D108BD9-81ED-4DB2-BD59-A6C34878D82A}">
                    <a16:rowId xmlns:a16="http://schemas.microsoft.com/office/drawing/2014/main" val="10000"/>
                  </a:ext>
                </a:extLst>
              </a:tr>
              <a:tr h="292735">
                <a:tc vMerge="1">
                  <a:txBody>
                    <a:bodyPr/>
                    <a:lstStyle/>
                    <a:p>
                      <a:endParaRPr lang="en-US"/>
                    </a:p>
                  </a:txBody>
                  <a:tcPr/>
                </a:tc>
                <a:tc>
                  <a:txBody>
                    <a:bodyPr/>
                    <a:lstStyle/>
                    <a:p>
                      <a:pPr algn="ctr">
                        <a:spcAft>
                          <a:spcPts val="0"/>
                        </a:spcAft>
                      </a:pPr>
                      <a:r>
                        <a:rPr lang="en-GB" sz="1600" b="1">
                          <a:solidFill>
                            <a:srgbClr val="0D0D0D"/>
                          </a:solidFill>
                          <a:effectLst/>
                          <a:latin typeface="Times New Roman"/>
                          <a:ea typeface="Times New Roman"/>
                        </a:rPr>
                        <a:t>Data Rate (Mbps)</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effectLst/>
                          <a:latin typeface="Times New Roman"/>
                          <a:ea typeface="Times New Roman"/>
                        </a:rPr>
                        <a:t>Mobility (km/h)</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Latency (ms)</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Density (devices/m</a:t>
                      </a:r>
                      <a:r>
                        <a:rPr lang="en-GB" sz="1600" b="1" baseline="30000">
                          <a:solidFill>
                            <a:srgbClr val="0D0D0D"/>
                          </a:solidFill>
                          <a:effectLst/>
                          <a:latin typeface="Times New Roman"/>
                          <a:ea typeface="Times New Roman"/>
                        </a:rPr>
                        <a:t>2</a:t>
                      </a:r>
                      <a:r>
                        <a:rPr lang="en-GB" sz="1600" b="1">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Reliability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effectLst/>
                          <a:latin typeface="Times New Roman"/>
                          <a:ea typeface="Times New Roman"/>
                        </a:rPr>
                        <a:t>Positioning Accuracy (m)</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Coverage (%)</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Service provisioning time (minutes)</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spcAft>
                          <a:spcPts val="0"/>
                        </a:spcAft>
                      </a:pPr>
                      <a:r>
                        <a:rPr lang="en-GB" sz="1600">
                          <a:solidFill>
                            <a:srgbClr val="0D0D0D"/>
                          </a:solidFill>
                          <a:effectLst/>
                          <a:latin typeface="Times New Roman"/>
                          <a:ea typeface="Times New Roman"/>
                        </a:rPr>
                        <a:t>UC 3.1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spcAft>
                          <a:spcPts val="0"/>
                        </a:spcAft>
                      </a:pPr>
                      <a:r>
                        <a:rPr lang="en-GB" sz="1600">
                          <a:solidFill>
                            <a:srgbClr val="0D0D0D"/>
                          </a:solidFill>
                          <a:effectLst/>
                          <a:latin typeface="Times New Roman"/>
                          <a:ea typeface="Times New Roman"/>
                        </a:rPr>
                        <a:t>UC 3.2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&gt;0.1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spcAft>
                          <a:spcPts val="0"/>
                        </a:spcAft>
                      </a:pPr>
                      <a:r>
                        <a:rPr lang="en-GB" sz="1600">
                          <a:solidFill>
                            <a:srgbClr val="0D0D0D"/>
                          </a:solidFill>
                          <a:effectLst/>
                          <a:latin typeface="Times New Roman"/>
                          <a:ea typeface="Times New Roman"/>
                        </a:rPr>
                        <a:t>UC 3.3</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&lt;50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effectLst/>
                          <a:latin typeface="Times New Roman"/>
                          <a:ea typeface="Times New Roman"/>
                        </a:rPr>
                        <a:t>&lt;90</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spcAft>
                          <a:spcPts val="0"/>
                        </a:spcAft>
                      </a:pPr>
                      <a:r>
                        <a:rPr lang="en-GB" sz="1600">
                          <a:solidFill>
                            <a:srgbClr val="0D0D0D"/>
                          </a:solidFill>
                          <a:effectLst/>
                          <a:latin typeface="Times New Roman"/>
                          <a:ea typeface="Times New Roman"/>
                        </a:rPr>
                        <a:t>UC 3.4</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pPr>
                        <a:spcAft>
                          <a:spcPts val="0"/>
                        </a:spcAft>
                      </a:pPr>
                      <a:r>
                        <a:rPr lang="en-GB" sz="1600">
                          <a:solidFill>
                            <a:srgbClr val="0D0D0D"/>
                          </a:solidFill>
                          <a:effectLst/>
                          <a:latin typeface="Times New Roman"/>
                          <a:ea typeface="Times New Roman"/>
                        </a:rPr>
                        <a:t>UC 3.5 </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&lt;50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&lt;0.5</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6"/>
                  </a:ext>
                </a:extLst>
              </a:tr>
              <a:tr h="0">
                <a:tc>
                  <a:txBody>
                    <a:bodyPr/>
                    <a:lstStyle/>
                    <a:p>
                      <a:pPr>
                        <a:spcAft>
                          <a:spcPts val="0"/>
                        </a:spcAft>
                      </a:pPr>
                      <a:r>
                        <a:rPr lang="en-GB" sz="1600">
                          <a:solidFill>
                            <a:srgbClr val="0D0D0D"/>
                          </a:solidFill>
                          <a:effectLst/>
                          <a:latin typeface="Times New Roman"/>
                          <a:ea typeface="Times New Roman"/>
                        </a:rPr>
                        <a:t>UC 3.6</a:t>
                      </a:r>
                      <a:endParaRPr lang="en-US" sz="160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&gt;100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b="1">
                          <a:solidFill>
                            <a:srgbClr val="0D0D0D"/>
                          </a:solidFill>
                          <a:effectLst/>
                          <a:latin typeface="Times New Roman"/>
                          <a:ea typeface="Times New Roman"/>
                        </a:rPr>
                        <a:t>&gt;0.1</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&lt;10</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a:solidFill>
                            <a:srgbClr val="0D0D0D"/>
                          </a:solidFill>
                          <a:effectLst/>
                          <a:latin typeface="Times New Roman"/>
                          <a:ea typeface="Times New Roman"/>
                        </a:rPr>
                        <a:t>&gt;99.9</a:t>
                      </a:r>
                      <a:endParaRPr lang="en-US" sz="1600">
                        <a:effectLst/>
                        <a:latin typeface="Times New Roman"/>
                        <a:ea typeface="Times New Roman"/>
                      </a:endParaRPr>
                    </a:p>
                  </a:txBody>
                  <a:tcPr marL="0" marR="0" marT="0" marB="0" anchor="ctr">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algn="ctr">
                        <a:spcAft>
                          <a:spcPts val="0"/>
                        </a:spcAft>
                      </a:pPr>
                      <a:r>
                        <a:rPr lang="en-GB" sz="1600" dirty="0">
                          <a:solidFill>
                            <a:srgbClr val="0D0D0D"/>
                          </a:solidFill>
                          <a:effectLst/>
                          <a:latin typeface="Times New Roman"/>
                          <a:ea typeface="Times New Roman"/>
                        </a:rPr>
                        <a:t>-</a:t>
                      </a:r>
                      <a:endParaRPr lang="en-US" sz="1600" dirty="0">
                        <a:effectLst/>
                        <a:latin typeface="Times New Roman"/>
                        <a:ea typeface="Times New Roman"/>
                      </a:endParaRPr>
                    </a:p>
                  </a:txBody>
                  <a:tcPr marL="0" marR="0" marT="0" marB="0">
                    <a:lnL w="12700" cap="flat" cmpd="sng" algn="ctr">
                      <a:solidFill>
                        <a:srgbClr val="8DB3E2"/>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70047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normAutofit/>
          </a:bodyPr>
          <a:lstStyle/>
          <a:p>
            <a:r>
              <a:rPr lang="en-US" dirty="0"/>
              <a:t>Living Lab 4: Media &amp; Entertainment (M&amp;E)</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7</a:t>
            </a:fld>
            <a:endParaRPr lang="it-IT" dirty="0"/>
          </a:p>
        </p:txBody>
      </p:sp>
      <p:sp>
        <p:nvSpPr>
          <p:cNvPr id="8" name="Rectangle 1"/>
          <p:cNvSpPr>
            <a:spLocks noChangeArrowheads="1"/>
          </p:cNvSpPr>
          <p:nvPr/>
        </p:nvSpPr>
        <p:spPr bwMode="auto">
          <a:xfrm>
            <a:off x="2044700" y="269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1397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13970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4" name="Rettangolo 3"/>
          <p:cNvSpPr/>
          <p:nvPr/>
        </p:nvSpPr>
        <p:spPr>
          <a:xfrm>
            <a:off x="400331" y="1413555"/>
            <a:ext cx="8238211" cy="1938992"/>
          </a:xfrm>
          <a:prstGeom prst="rect">
            <a:avLst/>
          </a:prstGeom>
          <a:solidFill>
            <a:schemeClr val="bg2"/>
          </a:solidFill>
        </p:spPr>
        <p:txBody>
          <a:bodyPr wrap="square">
            <a:spAutoFit/>
          </a:bodyPr>
          <a:lstStyle/>
          <a:p>
            <a:r>
              <a:rPr lang="en-US" sz="2000" dirty="0">
                <a:latin typeface="Bahnschrift Light" panose="020B0502040204020203" pitchFamily="34" charset="0"/>
              </a:rPr>
              <a:t>Use Case 4.1: Ultra High-Fidelity Media; 	</a:t>
            </a:r>
          </a:p>
          <a:p>
            <a:r>
              <a:rPr lang="en-US" sz="2000" dirty="0">
                <a:latin typeface="Bahnschrift Light" panose="020B0502040204020203" pitchFamily="34" charset="0"/>
              </a:rPr>
              <a:t>Use Case 4.2: Multi CDN selection; 		</a:t>
            </a:r>
          </a:p>
          <a:p>
            <a:r>
              <a:rPr lang="en-US" sz="2000" dirty="0">
                <a:latin typeface="Bahnschrift Light" panose="020B0502040204020203" pitchFamily="34" charset="0"/>
              </a:rPr>
              <a:t>Use Case 4.3: On-site Live Event Experience; 	</a:t>
            </a:r>
          </a:p>
          <a:p>
            <a:r>
              <a:rPr lang="en-US" sz="2000" dirty="0">
                <a:latin typeface="Bahnschrift Light" panose="020B0502040204020203" pitchFamily="34" charset="0"/>
              </a:rPr>
              <a:t>Use Case 4.4: User &amp; Machine Generated Content;</a:t>
            </a:r>
          </a:p>
          <a:p>
            <a:r>
              <a:rPr lang="en-US" sz="2000" dirty="0">
                <a:latin typeface="Bahnschrift Light" panose="020B0502040204020203" pitchFamily="34" charset="0"/>
              </a:rPr>
              <a:t>Use Case 4.5: Immersive and Integrated Media and Gaming</a:t>
            </a:r>
          </a:p>
          <a:p>
            <a:r>
              <a:rPr lang="en-US" sz="2000" dirty="0">
                <a:latin typeface="Bahnschrift Light" panose="020B0502040204020203" pitchFamily="34" charset="0"/>
              </a:rPr>
              <a:t>Use Case 4.6: Cooperative Media Production.</a:t>
            </a:r>
          </a:p>
        </p:txBody>
      </p:sp>
      <p:pic>
        <p:nvPicPr>
          <p:cNvPr id="14" name="Picture 304"/>
          <p:cNvPicPr/>
          <p:nvPr/>
        </p:nvPicPr>
        <p:blipFill>
          <a:blip r:embed="rId3"/>
          <a:stretch>
            <a:fillRect/>
          </a:stretch>
        </p:blipFill>
        <p:spPr>
          <a:xfrm>
            <a:off x="8893160" y="1578874"/>
            <a:ext cx="2489073" cy="1570725"/>
          </a:xfrm>
          <a:prstGeom prst="rect">
            <a:avLst/>
          </a:prstGeom>
        </p:spPr>
      </p:pic>
      <p:graphicFrame>
        <p:nvGraphicFramePr>
          <p:cNvPr id="3" name="Tabella 2"/>
          <p:cNvGraphicFramePr>
            <a:graphicFrameLocks noGrp="1"/>
          </p:cNvGraphicFramePr>
          <p:nvPr/>
        </p:nvGraphicFramePr>
        <p:xfrm>
          <a:off x="536497" y="3811680"/>
          <a:ext cx="11364351" cy="2529205"/>
        </p:xfrm>
        <a:graphic>
          <a:graphicData uri="http://schemas.openxmlformats.org/drawingml/2006/table">
            <a:tbl>
              <a:tblPr firstRow="1" firstCol="1" lastRow="1" bandRow="1" bandCol="1"/>
              <a:tblGrid>
                <a:gridCol w="2329533">
                  <a:extLst>
                    <a:ext uri="{9D8B030D-6E8A-4147-A177-3AD203B41FA5}">
                      <a16:colId xmlns:a16="http://schemas.microsoft.com/office/drawing/2014/main" val="20000"/>
                    </a:ext>
                  </a:extLst>
                </a:gridCol>
                <a:gridCol w="2442949">
                  <a:extLst>
                    <a:ext uri="{9D8B030D-6E8A-4147-A177-3AD203B41FA5}">
                      <a16:colId xmlns:a16="http://schemas.microsoft.com/office/drawing/2014/main" val="20001"/>
                    </a:ext>
                  </a:extLst>
                </a:gridCol>
                <a:gridCol w="2016581">
                  <a:extLst>
                    <a:ext uri="{9D8B030D-6E8A-4147-A177-3AD203B41FA5}">
                      <a16:colId xmlns:a16="http://schemas.microsoft.com/office/drawing/2014/main" val="20002"/>
                    </a:ext>
                  </a:extLst>
                </a:gridCol>
                <a:gridCol w="1106888">
                  <a:extLst>
                    <a:ext uri="{9D8B030D-6E8A-4147-A177-3AD203B41FA5}">
                      <a16:colId xmlns:a16="http://schemas.microsoft.com/office/drawing/2014/main" val="20003"/>
                    </a:ext>
                  </a:extLst>
                </a:gridCol>
                <a:gridCol w="1106888">
                  <a:extLst>
                    <a:ext uri="{9D8B030D-6E8A-4147-A177-3AD203B41FA5}">
                      <a16:colId xmlns:a16="http://schemas.microsoft.com/office/drawing/2014/main" val="20004"/>
                    </a:ext>
                  </a:extLst>
                </a:gridCol>
                <a:gridCol w="945514">
                  <a:extLst>
                    <a:ext uri="{9D8B030D-6E8A-4147-A177-3AD203B41FA5}">
                      <a16:colId xmlns:a16="http://schemas.microsoft.com/office/drawing/2014/main" val="20005"/>
                    </a:ext>
                  </a:extLst>
                </a:gridCol>
                <a:gridCol w="940968">
                  <a:extLst>
                    <a:ext uri="{9D8B030D-6E8A-4147-A177-3AD203B41FA5}">
                      <a16:colId xmlns:a16="http://schemas.microsoft.com/office/drawing/2014/main" val="20006"/>
                    </a:ext>
                  </a:extLst>
                </a:gridCol>
                <a:gridCol w="475030">
                  <a:extLst>
                    <a:ext uri="{9D8B030D-6E8A-4147-A177-3AD203B41FA5}">
                      <a16:colId xmlns:a16="http://schemas.microsoft.com/office/drawing/2014/main" val="20007"/>
                    </a:ext>
                  </a:extLst>
                </a:gridCol>
              </a:tblGrid>
              <a:tr h="176530">
                <a:tc rowSpan="2">
                  <a:txBody>
                    <a:bodyPr/>
                    <a:lstStyle/>
                    <a:p>
                      <a:pPr>
                        <a:spcAft>
                          <a:spcPts val="0"/>
                        </a:spcAft>
                      </a:pPr>
                      <a:r>
                        <a:rPr lang="en-GB" sz="1600" b="1">
                          <a:solidFill>
                            <a:srgbClr val="FFFFFF"/>
                          </a:solidFill>
                          <a:effectLst/>
                          <a:latin typeface="Times New Roman"/>
                          <a:ea typeface="Times New Roman"/>
                          <a:cs typeface="Times New Roman"/>
                        </a:rPr>
                        <a:t>Use Case</a:t>
                      </a:r>
                      <a:endParaRPr lang="en-US" sz="1600">
                        <a:solidFill>
                          <a:srgbClr val="000000"/>
                        </a:solidFill>
                        <a:effectLst/>
                        <a:latin typeface="Times New Roman"/>
                        <a:ea typeface="Times New Roman"/>
                        <a:cs typeface="Times New Roman"/>
                      </a:endParaRPr>
                    </a:p>
                  </a:txBody>
                  <a:tcPr marL="17780" marR="17780" marT="0" marB="0">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365F91"/>
                    </a:solidFill>
                  </a:tcPr>
                </a:tc>
                <a:tc gridSpan="7">
                  <a:txBody>
                    <a:bodyPr/>
                    <a:lstStyle/>
                    <a:p>
                      <a:pPr marL="13970" algn="ctr">
                        <a:spcAft>
                          <a:spcPts val="0"/>
                        </a:spcAft>
                      </a:pPr>
                      <a:r>
                        <a:rPr lang="en-GB" sz="1600" b="1" kern="1200">
                          <a:solidFill>
                            <a:srgbClr val="FFFFFF"/>
                          </a:solidFill>
                          <a:effectLst/>
                          <a:latin typeface="Times New Roman"/>
                          <a:ea typeface="Times New Roman"/>
                          <a:cs typeface="Times New Roman"/>
                        </a:rPr>
                        <a:t>KPIs</a:t>
                      </a:r>
                      <a:endParaRPr lang="en-US" sz="1600">
                        <a:solidFill>
                          <a:srgbClr val="000000"/>
                        </a:solidFill>
                        <a:effectLst/>
                        <a:latin typeface="Times New Roman"/>
                        <a:ea typeface="Times New Roman"/>
                        <a:cs typeface="Times New Roman"/>
                      </a:endParaRPr>
                    </a:p>
                  </a:txBody>
                  <a:tcPr marL="17780" marR="1778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365F9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822325">
                <a:tc vMerge="1">
                  <a:txBody>
                    <a:bodyPr/>
                    <a:lstStyle/>
                    <a:p>
                      <a:endParaRPr lang="en-US"/>
                    </a:p>
                  </a:txBody>
                  <a:tcPr/>
                </a:tc>
                <a:tc>
                  <a:txBody>
                    <a:bodyPr/>
                    <a:lstStyle/>
                    <a:p>
                      <a:pPr marL="13970" marR="71755" algn="ctr">
                        <a:spcAft>
                          <a:spcPts val="0"/>
                        </a:spcAft>
                      </a:pPr>
                      <a:r>
                        <a:rPr lang="en-GB" sz="1600" b="1" kern="1200" dirty="0">
                          <a:solidFill>
                            <a:srgbClr val="000000"/>
                          </a:solidFill>
                          <a:effectLst/>
                          <a:latin typeface="Times New Roman"/>
                          <a:ea typeface="Times New Roman"/>
                          <a:cs typeface="Times New Roman"/>
                        </a:rPr>
                        <a:t>Data Rate</a:t>
                      </a:r>
                      <a:r>
                        <a:rPr lang="en-GB" sz="1600" b="1" dirty="0">
                          <a:solidFill>
                            <a:srgbClr val="000000"/>
                          </a:solidFill>
                          <a:effectLst/>
                          <a:latin typeface="Times New Roman"/>
                          <a:ea typeface="Calibri"/>
                          <a:cs typeface="Times New Roman"/>
                        </a:rPr>
                        <a:t> (Mbps)</a:t>
                      </a:r>
                      <a:endParaRPr lang="en-US" sz="1600" dirty="0">
                        <a:solidFill>
                          <a:srgbClr val="000000"/>
                        </a:solidFill>
                        <a:effectLst/>
                        <a:latin typeface="Times New Roman"/>
                        <a:ea typeface="Times New Roman"/>
                        <a:cs typeface="Times New Roman"/>
                      </a:endParaRPr>
                    </a:p>
                  </a:txBody>
                  <a:tcPr marL="17780" marR="17780" marT="0" marB="0" vert="vert27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marR="71755" algn="ctr">
                        <a:spcAft>
                          <a:spcPts val="0"/>
                        </a:spcAft>
                      </a:pPr>
                      <a:r>
                        <a:rPr lang="en-GB" sz="1600" b="1" dirty="0">
                          <a:solidFill>
                            <a:srgbClr val="000000"/>
                          </a:solidFill>
                          <a:effectLst/>
                          <a:latin typeface="Times New Roman"/>
                          <a:ea typeface="Calibri"/>
                          <a:cs typeface="Times New Roman"/>
                        </a:rPr>
                        <a:t>Mobility (Km/h)</a:t>
                      </a:r>
                      <a:endParaRPr lang="en-US" sz="1600" dirty="0">
                        <a:solidFill>
                          <a:srgbClr val="000000"/>
                        </a:solidFill>
                        <a:effectLst/>
                        <a:latin typeface="Times New Roman"/>
                        <a:ea typeface="Times New Roman"/>
                        <a:cs typeface="Times New Roman"/>
                      </a:endParaRPr>
                    </a:p>
                  </a:txBody>
                  <a:tcPr marL="17780" marR="17780" marT="0" marB="0" vert="vert27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marR="71755" algn="ctr">
                        <a:spcAft>
                          <a:spcPts val="0"/>
                        </a:spcAft>
                      </a:pPr>
                      <a:r>
                        <a:rPr lang="en-GB" sz="1600" b="1" kern="1200" dirty="0">
                          <a:solidFill>
                            <a:srgbClr val="000000"/>
                          </a:solidFill>
                          <a:effectLst/>
                          <a:latin typeface="Times New Roman"/>
                          <a:ea typeface="Times New Roman"/>
                          <a:cs typeface="Times New Roman"/>
                        </a:rPr>
                        <a:t>Latency</a:t>
                      </a:r>
                      <a:r>
                        <a:rPr lang="en-GB" sz="1600" b="1" dirty="0">
                          <a:solidFill>
                            <a:srgbClr val="000000"/>
                          </a:solidFill>
                          <a:effectLst/>
                          <a:latin typeface="Times New Roman"/>
                          <a:ea typeface="Calibri"/>
                          <a:cs typeface="Times New Roman"/>
                        </a:rPr>
                        <a:t> (</a:t>
                      </a:r>
                      <a:r>
                        <a:rPr lang="en-GB" sz="1600" b="1" dirty="0" err="1">
                          <a:solidFill>
                            <a:srgbClr val="000000"/>
                          </a:solidFill>
                          <a:effectLst/>
                          <a:latin typeface="Times New Roman"/>
                          <a:ea typeface="Calibri"/>
                          <a:cs typeface="Times New Roman"/>
                        </a:rPr>
                        <a:t>ms</a:t>
                      </a:r>
                      <a:r>
                        <a:rPr lang="en-GB" sz="1600" b="1" dirty="0">
                          <a:solidFill>
                            <a:srgbClr val="000000"/>
                          </a:solidFill>
                          <a:effectLst/>
                          <a:latin typeface="Times New Roman"/>
                          <a:ea typeface="Calibri"/>
                          <a:cs typeface="Times New Roman"/>
                        </a:rPr>
                        <a:t>)</a:t>
                      </a:r>
                      <a:endParaRPr lang="en-US" sz="1600" dirty="0">
                        <a:solidFill>
                          <a:srgbClr val="000000"/>
                        </a:solidFill>
                        <a:effectLst/>
                        <a:latin typeface="Times New Roman"/>
                        <a:ea typeface="Times New Roman"/>
                        <a:cs typeface="Times New Roman"/>
                      </a:endParaRPr>
                    </a:p>
                  </a:txBody>
                  <a:tcPr marL="17780" marR="17780" marT="0" marB="0" vert="vert27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marR="71755" algn="ctr">
                        <a:spcAft>
                          <a:spcPts val="0"/>
                        </a:spcAft>
                      </a:pPr>
                      <a:r>
                        <a:rPr lang="en-GB" sz="1600" b="1" kern="1200" dirty="0">
                          <a:solidFill>
                            <a:srgbClr val="000000"/>
                          </a:solidFill>
                          <a:effectLst/>
                          <a:latin typeface="Times New Roman"/>
                          <a:ea typeface="Times New Roman"/>
                          <a:cs typeface="Times New Roman"/>
                        </a:rPr>
                        <a:t>Density</a:t>
                      </a:r>
                      <a:r>
                        <a:rPr lang="en-GB" sz="1600" b="1" dirty="0">
                          <a:solidFill>
                            <a:srgbClr val="000000"/>
                          </a:solidFill>
                          <a:effectLst/>
                          <a:latin typeface="Times New Roman"/>
                          <a:ea typeface="Calibri"/>
                          <a:cs typeface="Times New Roman"/>
                        </a:rPr>
                        <a:t> (Devices per m²)</a:t>
                      </a:r>
                      <a:endParaRPr lang="en-US" sz="1600" dirty="0">
                        <a:solidFill>
                          <a:srgbClr val="000000"/>
                        </a:solidFill>
                        <a:effectLst/>
                        <a:latin typeface="Times New Roman"/>
                        <a:ea typeface="Times New Roman"/>
                        <a:cs typeface="Times New Roman"/>
                      </a:endParaRPr>
                    </a:p>
                  </a:txBody>
                  <a:tcPr marL="17780" marR="17780" marT="0" marB="0" vert="vert27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marR="71755" algn="ctr">
                        <a:spcAft>
                          <a:spcPts val="0"/>
                        </a:spcAft>
                      </a:pPr>
                      <a:r>
                        <a:rPr lang="en-GB" sz="1600" b="1" kern="1200">
                          <a:solidFill>
                            <a:srgbClr val="000000"/>
                          </a:solidFill>
                          <a:effectLst/>
                          <a:latin typeface="Times New Roman"/>
                          <a:ea typeface="Times New Roman"/>
                          <a:cs typeface="Times New Roman"/>
                        </a:rPr>
                        <a:t>Reliability</a:t>
                      </a:r>
                      <a:r>
                        <a:rPr lang="en-GB" sz="1600" b="1">
                          <a:solidFill>
                            <a:srgbClr val="000000"/>
                          </a:solidFill>
                          <a:effectLst/>
                          <a:latin typeface="Times New Roman"/>
                          <a:ea typeface="Calibri"/>
                          <a:cs typeface="Times New Roman"/>
                        </a:rPr>
                        <a:t> (%)</a:t>
                      </a:r>
                      <a:endParaRPr lang="en-US" sz="1600">
                        <a:solidFill>
                          <a:srgbClr val="000000"/>
                        </a:solidFill>
                        <a:effectLst/>
                        <a:latin typeface="Times New Roman"/>
                        <a:ea typeface="Times New Roman"/>
                        <a:cs typeface="Times New Roman"/>
                      </a:endParaRPr>
                    </a:p>
                  </a:txBody>
                  <a:tcPr marL="17780" marR="17780" marT="0" marB="0" vert="vert27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marR="71755" algn="ctr">
                        <a:spcAft>
                          <a:spcPts val="0"/>
                        </a:spcAft>
                      </a:pPr>
                      <a:r>
                        <a:rPr lang="en-GB" sz="1600" b="1">
                          <a:solidFill>
                            <a:srgbClr val="000000"/>
                          </a:solidFill>
                          <a:effectLst/>
                          <a:latin typeface="Times New Roman"/>
                          <a:ea typeface="Calibri"/>
                          <a:cs typeface="Times New Roman"/>
                        </a:rPr>
                        <a:t>Coverage (%)</a:t>
                      </a:r>
                      <a:endParaRPr lang="en-US" sz="1600">
                        <a:solidFill>
                          <a:srgbClr val="000000"/>
                        </a:solidFill>
                        <a:effectLst/>
                        <a:latin typeface="Times New Roman"/>
                        <a:ea typeface="Times New Roman"/>
                        <a:cs typeface="Times New Roman"/>
                      </a:endParaRPr>
                    </a:p>
                  </a:txBody>
                  <a:tcPr marL="17780" marR="17780" marT="0" marB="0" vert="vert27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b="1" dirty="0" err="1">
                          <a:solidFill>
                            <a:srgbClr val="000000"/>
                          </a:solidFill>
                          <a:effectLst/>
                          <a:latin typeface="Calibri"/>
                          <a:ea typeface="Calibri"/>
                          <a:cs typeface="Times New Roman"/>
                        </a:rPr>
                        <a:t>QoE</a:t>
                      </a:r>
                      <a:r>
                        <a:rPr lang="en-GB" sz="1600" b="1" dirty="0">
                          <a:solidFill>
                            <a:srgbClr val="000000"/>
                          </a:solidFill>
                          <a:effectLst/>
                          <a:latin typeface="Calibri"/>
                          <a:ea typeface="Calibri"/>
                          <a:cs typeface="Times New Roman"/>
                        </a:rPr>
                        <a:t> (MOS)</a:t>
                      </a:r>
                      <a:endParaRPr lang="en-US" sz="1600" dirty="0">
                        <a:solidFill>
                          <a:srgbClr val="000000"/>
                        </a:solidFill>
                        <a:effectLst/>
                        <a:latin typeface="Calibri"/>
                        <a:ea typeface="Calibri"/>
                        <a:cs typeface="Times New Roman"/>
                      </a:endParaRPr>
                    </a:p>
                  </a:txBody>
                  <a:tcPr marL="17780" marR="17780" marT="0" marB="0" vert="vert27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extLst>
                  <a:ext uri="{0D108BD9-81ED-4DB2-BD59-A6C34878D82A}">
                    <a16:rowId xmlns:a16="http://schemas.microsoft.com/office/drawing/2014/main" val="10001"/>
                  </a:ext>
                </a:extLst>
              </a:tr>
              <a:tr h="180340">
                <a:tc>
                  <a:txBody>
                    <a:bodyPr/>
                    <a:lstStyle/>
                    <a:p>
                      <a:pPr marL="13970">
                        <a:spcAft>
                          <a:spcPts val="0"/>
                        </a:spcAft>
                      </a:pPr>
                      <a:r>
                        <a:rPr lang="en-GB" sz="1600" kern="1200">
                          <a:solidFill>
                            <a:srgbClr val="000000"/>
                          </a:solidFill>
                          <a:effectLst/>
                          <a:latin typeface="Times New Roman"/>
                          <a:ea typeface="Times New Roman"/>
                          <a:cs typeface="Times New Roman"/>
                        </a:rPr>
                        <a:t>UC 4.1 </a:t>
                      </a:r>
                      <a:endParaRPr lang="en-US" sz="1600">
                        <a:solidFill>
                          <a:srgbClr val="000000"/>
                        </a:solidFill>
                        <a:effectLst/>
                        <a:latin typeface="Times New Roman"/>
                        <a:ea typeface="Times New Roman"/>
                        <a:cs typeface="Times New Roman"/>
                      </a:endParaRPr>
                    </a:p>
                  </a:txBody>
                  <a:tcPr marL="17780" marR="17780" marT="0" marB="0">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b="1">
                          <a:solidFill>
                            <a:srgbClr val="000000"/>
                          </a:solidFill>
                          <a:effectLst/>
                          <a:latin typeface="Times New Roman"/>
                          <a:ea typeface="Times New Roman"/>
                          <a:cs typeface="Times New Roman"/>
                        </a:rPr>
                        <a:t>&lt;1000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kern="1200">
                          <a:solidFill>
                            <a:srgbClr val="000000"/>
                          </a:solidFill>
                          <a:effectLst/>
                          <a:latin typeface="Times New Roman"/>
                          <a:ea typeface="Calibri"/>
                          <a:cs typeface="Times New Roman"/>
                        </a:rPr>
                        <a:t>&lt;100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kern="1200">
                          <a:solidFill>
                            <a:srgbClr val="000000"/>
                          </a:solidFill>
                          <a:effectLst/>
                          <a:latin typeface="Times New Roman"/>
                          <a:ea typeface="Calibri"/>
                          <a:cs typeface="Times New Roman"/>
                        </a:rPr>
                        <a:t>&lt;100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b="1" kern="1200">
                          <a:solidFill>
                            <a:srgbClr val="000000"/>
                          </a:solidFill>
                          <a:effectLst/>
                          <a:latin typeface="Times New Roman"/>
                          <a:ea typeface="Calibri"/>
                          <a:cs typeface="Times New Roman"/>
                        </a:rPr>
                        <a:t>&gt;1</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&gt;99.99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kern="1200">
                          <a:solidFill>
                            <a:srgbClr val="000000"/>
                          </a:solidFill>
                          <a:effectLst/>
                          <a:latin typeface="Times New Roman"/>
                          <a:ea typeface="Calibri"/>
                          <a:cs typeface="Times New Roman"/>
                        </a:rPr>
                        <a:t>&gt;99.9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&gt;4.3</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2"/>
                  </a:ext>
                </a:extLst>
              </a:tr>
              <a:tr h="180340">
                <a:tc>
                  <a:txBody>
                    <a:bodyPr/>
                    <a:lstStyle/>
                    <a:p>
                      <a:pPr marL="13970">
                        <a:spcAft>
                          <a:spcPts val="0"/>
                        </a:spcAft>
                      </a:pPr>
                      <a:r>
                        <a:rPr lang="en-GB" sz="1600" kern="1200">
                          <a:solidFill>
                            <a:srgbClr val="000000"/>
                          </a:solidFill>
                          <a:effectLst/>
                          <a:latin typeface="Times New Roman"/>
                          <a:ea typeface="Times New Roman"/>
                          <a:cs typeface="Times New Roman"/>
                        </a:rPr>
                        <a:t>UC 4.2 </a:t>
                      </a:r>
                      <a:endParaRPr lang="en-US" sz="1600">
                        <a:solidFill>
                          <a:srgbClr val="000000"/>
                        </a:solidFill>
                        <a:effectLst/>
                        <a:latin typeface="Times New Roman"/>
                        <a:ea typeface="Times New Roman"/>
                        <a:cs typeface="Times New Roman"/>
                      </a:endParaRPr>
                    </a:p>
                  </a:txBody>
                  <a:tcPr marL="17780" marR="17780" marT="0" marB="0">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FFFFFF"/>
                    </a:solidFill>
                  </a:tcPr>
                </a:tc>
                <a:tc>
                  <a:txBody>
                    <a:bodyPr/>
                    <a:lstStyle/>
                    <a:p>
                      <a:pPr marL="13970" algn="ctr">
                        <a:spcAft>
                          <a:spcPts val="0"/>
                        </a:spcAft>
                      </a:pPr>
                      <a:r>
                        <a:rPr lang="en-GB" sz="1600" b="1">
                          <a:solidFill>
                            <a:srgbClr val="000000"/>
                          </a:solidFill>
                          <a:effectLst/>
                          <a:latin typeface="Times New Roman"/>
                          <a:ea typeface="Times New Roman"/>
                          <a:cs typeface="Times New Roman"/>
                        </a:rPr>
                        <a:t>&gt;100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kern="1200">
                          <a:solidFill>
                            <a:srgbClr val="000000"/>
                          </a:solidFill>
                          <a:effectLst/>
                          <a:latin typeface="Times New Roman"/>
                          <a:ea typeface="Calibri"/>
                          <a:cs typeface="Times New Roman"/>
                        </a:rPr>
                        <a:t>&lt;1</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&lt;50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a:t>
                      </a:r>
                      <a:r>
                        <a:rPr lang="en-GB" sz="1600">
                          <a:solidFill>
                            <a:srgbClr val="0D0D0D"/>
                          </a:solidFill>
                          <a:effectLst/>
                          <a:latin typeface="Calibri"/>
                          <a:ea typeface="Calibri"/>
                          <a:cs typeface="Times New Roman"/>
                        </a:rPr>
                        <a:t>10</a:t>
                      </a:r>
                      <a:r>
                        <a:rPr lang="en-GB" sz="1600" baseline="30000">
                          <a:solidFill>
                            <a:srgbClr val="0D0D0D"/>
                          </a:solidFill>
                          <a:effectLst/>
                          <a:latin typeface="Calibri"/>
                          <a:ea typeface="Calibri"/>
                          <a:cs typeface="Times New Roman"/>
                        </a:rPr>
                        <a:t>-2</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&gt;4.3</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extLst>
                  <a:ext uri="{0D108BD9-81ED-4DB2-BD59-A6C34878D82A}">
                    <a16:rowId xmlns:a16="http://schemas.microsoft.com/office/drawing/2014/main" val="10003"/>
                  </a:ext>
                </a:extLst>
              </a:tr>
              <a:tr h="180340">
                <a:tc>
                  <a:txBody>
                    <a:bodyPr/>
                    <a:lstStyle/>
                    <a:p>
                      <a:pPr marL="13970">
                        <a:spcAft>
                          <a:spcPts val="0"/>
                        </a:spcAft>
                      </a:pPr>
                      <a:r>
                        <a:rPr lang="en-GB" sz="1600" kern="1200">
                          <a:solidFill>
                            <a:srgbClr val="000000"/>
                          </a:solidFill>
                          <a:effectLst/>
                          <a:latin typeface="Times New Roman"/>
                          <a:ea typeface="Times New Roman"/>
                          <a:cs typeface="Times New Roman"/>
                        </a:rPr>
                        <a:t>UC 4.3 </a:t>
                      </a:r>
                      <a:endParaRPr lang="en-US" sz="1600">
                        <a:solidFill>
                          <a:srgbClr val="000000"/>
                        </a:solidFill>
                        <a:effectLst/>
                        <a:latin typeface="Times New Roman"/>
                        <a:ea typeface="Times New Roman"/>
                        <a:cs typeface="Times New Roman"/>
                      </a:endParaRPr>
                    </a:p>
                  </a:txBody>
                  <a:tcPr marL="17780" marR="17780" marT="0" marB="0">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b="1">
                          <a:solidFill>
                            <a:srgbClr val="000000"/>
                          </a:solidFill>
                          <a:effectLst/>
                          <a:latin typeface="Times New Roman"/>
                          <a:ea typeface="Times New Roman"/>
                          <a:cs typeface="Times New Roman"/>
                        </a:rPr>
                        <a:t>&lt;1000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&lt;1</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kern="1200">
                          <a:solidFill>
                            <a:srgbClr val="000000"/>
                          </a:solidFill>
                          <a:effectLst/>
                          <a:latin typeface="Times New Roman"/>
                          <a:ea typeface="Calibri"/>
                          <a:cs typeface="Times New Roman"/>
                        </a:rPr>
                        <a:t>&lt;50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b="1" kern="1200">
                          <a:solidFill>
                            <a:srgbClr val="000000"/>
                          </a:solidFill>
                          <a:effectLst/>
                          <a:latin typeface="Times New Roman"/>
                          <a:ea typeface="Calibri"/>
                          <a:cs typeface="Times New Roman"/>
                        </a:rPr>
                        <a:t>&gt;1</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&gt;95</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&gt;4.3</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tcPr>
                </a:tc>
                <a:extLst>
                  <a:ext uri="{0D108BD9-81ED-4DB2-BD59-A6C34878D82A}">
                    <a16:rowId xmlns:a16="http://schemas.microsoft.com/office/drawing/2014/main" val="10004"/>
                  </a:ext>
                </a:extLst>
              </a:tr>
              <a:tr h="180340">
                <a:tc>
                  <a:txBody>
                    <a:bodyPr/>
                    <a:lstStyle/>
                    <a:p>
                      <a:pPr marL="13970">
                        <a:spcAft>
                          <a:spcPts val="0"/>
                        </a:spcAft>
                      </a:pPr>
                      <a:r>
                        <a:rPr lang="en-GB" sz="1600" kern="1200">
                          <a:solidFill>
                            <a:srgbClr val="000000"/>
                          </a:solidFill>
                          <a:effectLst/>
                          <a:latin typeface="Times New Roman"/>
                          <a:ea typeface="Times New Roman"/>
                          <a:cs typeface="Times New Roman"/>
                        </a:rPr>
                        <a:t>UC 4.4 </a:t>
                      </a:r>
                      <a:endParaRPr lang="en-US" sz="1600">
                        <a:solidFill>
                          <a:srgbClr val="000000"/>
                        </a:solidFill>
                        <a:effectLst/>
                        <a:latin typeface="Times New Roman"/>
                        <a:ea typeface="Times New Roman"/>
                        <a:cs typeface="Times New Roman"/>
                      </a:endParaRPr>
                    </a:p>
                  </a:txBody>
                  <a:tcPr marL="17780" marR="17780" marT="0" marB="0">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FFFFFF"/>
                    </a:solidFill>
                  </a:tcPr>
                </a:tc>
                <a:tc>
                  <a:txBody>
                    <a:bodyPr/>
                    <a:lstStyle/>
                    <a:p>
                      <a:pPr marL="13970" algn="ctr">
                        <a:spcAft>
                          <a:spcPts val="0"/>
                        </a:spcAft>
                      </a:pPr>
                      <a:r>
                        <a:rPr lang="en-GB" sz="1600" b="1">
                          <a:solidFill>
                            <a:srgbClr val="000000"/>
                          </a:solidFill>
                          <a:effectLst/>
                          <a:latin typeface="Times New Roman"/>
                          <a:ea typeface="Times New Roman"/>
                          <a:cs typeface="Times New Roman"/>
                        </a:rPr>
                        <a:t>&gt;100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&lt;100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&lt;100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b="1" kern="1200">
                          <a:solidFill>
                            <a:srgbClr val="000000"/>
                          </a:solidFill>
                          <a:effectLst/>
                          <a:latin typeface="Times New Roman"/>
                          <a:ea typeface="Calibri"/>
                          <a:cs typeface="Times New Roman"/>
                        </a:rPr>
                        <a:t>&gt;1</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&gt;95</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&gt;99.9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&gt;4.3</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8DB3E2"/>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extLst>
                  <a:ext uri="{0D108BD9-81ED-4DB2-BD59-A6C34878D82A}">
                    <a16:rowId xmlns:a16="http://schemas.microsoft.com/office/drawing/2014/main" val="10005"/>
                  </a:ext>
                </a:extLst>
              </a:tr>
              <a:tr h="180340">
                <a:tc>
                  <a:txBody>
                    <a:bodyPr/>
                    <a:lstStyle/>
                    <a:p>
                      <a:pPr marL="13970">
                        <a:spcAft>
                          <a:spcPts val="0"/>
                        </a:spcAft>
                      </a:pPr>
                      <a:r>
                        <a:rPr lang="en-GB" sz="1600" kern="1200">
                          <a:solidFill>
                            <a:srgbClr val="000000"/>
                          </a:solidFill>
                          <a:effectLst/>
                          <a:latin typeface="Times New Roman"/>
                          <a:ea typeface="Times New Roman"/>
                          <a:cs typeface="Times New Roman"/>
                        </a:rPr>
                        <a:t>UC 4.5 </a:t>
                      </a:r>
                      <a:endParaRPr lang="en-US" sz="1600">
                        <a:solidFill>
                          <a:srgbClr val="000000"/>
                        </a:solidFill>
                        <a:effectLst/>
                        <a:latin typeface="Times New Roman"/>
                        <a:ea typeface="Times New Roman"/>
                        <a:cs typeface="Times New Roman"/>
                      </a:endParaRPr>
                    </a:p>
                  </a:txBody>
                  <a:tcPr marL="17780" marR="17780" marT="0" marB="0">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FFFFFF"/>
                    </a:solidFill>
                  </a:tcPr>
                </a:tc>
                <a:tc>
                  <a:txBody>
                    <a:bodyPr/>
                    <a:lstStyle/>
                    <a:p>
                      <a:pPr marL="13970" algn="ctr">
                        <a:spcAft>
                          <a:spcPts val="0"/>
                        </a:spcAft>
                      </a:pPr>
                      <a:r>
                        <a:rPr lang="en-GB" sz="1600" b="1" kern="1200">
                          <a:solidFill>
                            <a:srgbClr val="000000"/>
                          </a:solidFill>
                          <a:effectLst/>
                          <a:latin typeface="Times New Roman"/>
                          <a:ea typeface="Calibri"/>
                          <a:cs typeface="Times New Roman"/>
                        </a:rPr>
                        <a:t>&lt;200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&lt;1</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b="1">
                          <a:solidFill>
                            <a:srgbClr val="000000"/>
                          </a:solidFill>
                          <a:effectLst/>
                          <a:latin typeface="Times New Roman"/>
                          <a:ea typeface="Times New Roman"/>
                          <a:cs typeface="Times New Roman"/>
                        </a:rPr>
                        <a:t>&lt;10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b="1">
                          <a:solidFill>
                            <a:srgbClr val="000000"/>
                          </a:solidFill>
                          <a:effectLst/>
                          <a:latin typeface="Times New Roman"/>
                          <a:ea typeface="Times New Roman"/>
                          <a:cs typeface="Times New Roman"/>
                        </a:rPr>
                        <a:t>&gt;0.1</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kern="1200">
                          <a:solidFill>
                            <a:srgbClr val="000000"/>
                          </a:solidFill>
                          <a:effectLst/>
                          <a:latin typeface="Times New Roman"/>
                          <a:ea typeface="Calibri"/>
                          <a:cs typeface="Times New Roman"/>
                        </a:rPr>
                        <a:t>&gt;99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13970" algn="ctr">
                        <a:spcAft>
                          <a:spcPts val="0"/>
                        </a:spcAft>
                      </a:pPr>
                      <a:r>
                        <a:rPr lang="en-GB" sz="1600">
                          <a:solidFill>
                            <a:srgbClr val="000000"/>
                          </a:solidFill>
                          <a:effectLst/>
                          <a:latin typeface="Times New Roman"/>
                          <a:ea typeface="Times New Roman"/>
                          <a:cs typeface="Times New Roman"/>
                        </a:rPr>
                        <a:t>&gt;4.3</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extLst>
                  <a:ext uri="{0D108BD9-81ED-4DB2-BD59-A6C34878D82A}">
                    <a16:rowId xmlns:a16="http://schemas.microsoft.com/office/drawing/2014/main" val="10006"/>
                  </a:ext>
                </a:extLst>
              </a:tr>
              <a:tr h="180340">
                <a:tc>
                  <a:txBody>
                    <a:bodyPr/>
                    <a:lstStyle/>
                    <a:p>
                      <a:pPr marL="13970">
                        <a:spcAft>
                          <a:spcPts val="0"/>
                        </a:spcAft>
                      </a:pPr>
                      <a:r>
                        <a:rPr lang="en-GB" sz="1600" kern="1200">
                          <a:solidFill>
                            <a:srgbClr val="000000"/>
                          </a:solidFill>
                          <a:effectLst/>
                          <a:latin typeface="Times New Roman"/>
                          <a:ea typeface="Times New Roman"/>
                          <a:cs typeface="Times New Roman"/>
                        </a:rPr>
                        <a:t>UC 4.6 </a:t>
                      </a:r>
                      <a:endParaRPr lang="en-US" sz="1600">
                        <a:solidFill>
                          <a:srgbClr val="000000"/>
                        </a:solidFill>
                        <a:effectLst/>
                        <a:latin typeface="Times New Roman"/>
                        <a:ea typeface="Times New Roman"/>
                        <a:cs typeface="Times New Roman"/>
                      </a:endParaRPr>
                    </a:p>
                  </a:txBody>
                  <a:tcPr marL="17780" marR="17780" marT="0" marB="0">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b="1" kern="1200">
                          <a:solidFill>
                            <a:srgbClr val="000000"/>
                          </a:solidFill>
                          <a:effectLst/>
                          <a:latin typeface="Times New Roman"/>
                          <a:ea typeface="Calibri"/>
                          <a:cs typeface="Times New Roman"/>
                        </a:rPr>
                        <a:t>&lt;1000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kern="1200">
                          <a:solidFill>
                            <a:srgbClr val="000000"/>
                          </a:solidFill>
                          <a:effectLst/>
                          <a:latin typeface="Times New Roman"/>
                          <a:ea typeface="Calibri"/>
                          <a:cs typeface="Times New Roman"/>
                        </a:rPr>
                        <a:t>&lt;100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kern="1200">
                          <a:solidFill>
                            <a:srgbClr val="000000"/>
                          </a:solidFill>
                          <a:effectLst/>
                          <a:latin typeface="Times New Roman"/>
                          <a:ea typeface="Calibri"/>
                          <a:cs typeface="Times New Roman"/>
                        </a:rPr>
                        <a:t>&lt;50</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b="1" kern="1200">
                          <a:solidFill>
                            <a:srgbClr val="000000"/>
                          </a:solidFill>
                          <a:effectLst/>
                          <a:latin typeface="Times New Roman"/>
                          <a:ea typeface="Calibri"/>
                          <a:cs typeface="Times New Roman"/>
                        </a:rPr>
                        <a:t>&gt;0.1</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kern="1200">
                          <a:solidFill>
                            <a:srgbClr val="000000"/>
                          </a:solidFill>
                          <a:effectLst/>
                          <a:latin typeface="Times New Roman"/>
                          <a:ea typeface="Calibri"/>
                          <a:cs typeface="Times New Roman"/>
                        </a:rPr>
                        <a:t>&gt;99.99</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a:solidFill>
                            <a:srgbClr val="000000"/>
                          </a:solidFill>
                          <a:effectLst/>
                          <a:latin typeface="Calibri"/>
                          <a:ea typeface="Calibri"/>
                          <a:cs typeface="Times New Roman"/>
                        </a:rPr>
                        <a:t>&gt;95</a:t>
                      </a:r>
                      <a:endParaRPr lang="en-US" sz="1600">
                        <a:solidFill>
                          <a:srgbClr val="000000"/>
                        </a:solidFill>
                        <a:effectLst/>
                        <a:latin typeface="Times New Roman"/>
                        <a:ea typeface="Times New Roman"/>
                        <a:cs typeface="Times New Roman"/>
                      </a:endParaRPr>
                    </a:p>
                  </a:txBody>
                  <a:tcPr marL="17780" marR="17780" marT="0" marB="0" anchor="ctr">
                    <a:lnL w="12700" cap="flat" cmpd="sng" algn="ctr">
                      <a:solidFill>
                        <a:srgbClr val="4F81BD"/>
                      </a:solidFill>
                      <a:prstDash val="solid"/>
                      <a:round/>
                      <a:headEnd type="none" w="med" len="med"/>
                      <a:tailEnd type="none" w="med" len="med"/>
                    </a:lnL>
                    <a:lnR w="12700" cap="flat" cmpd="sng" algn="ctr">
                      <a:solidFill>
                        <a:srgbClr val="8DB3E2"/>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tc>
                  <a:txBody>
                    <a:bodyPr/>
                    <a:lstStyle/>
                    <a:p>
                      <a:pPr marL="13970" algn="ctr">
                        <a:spcAft>
                          <a:spcPts val="0"/>
                        </a:spcAft>
                      </a:pPr>
                      <a:r>
                        <a:rPr lang="en-GB" sz="1600" dirty="0">
                          <a:solidFill>
                            <a:srgbClr val="000000"/>
                          </a:solidFill>
                          <a:effectLst/>
                          <a:latin typeface="Times New Roman"/>
                          <a:ea typeface="Times New Roman"/>
                          <a:cs typeface="Times New Roman"/>
                        </a:rPr>
                        <a:t>&gt;4.3</a:t>
                      </a:r>
                      <a:endParaRPr lang="en-US" sz="1600" dirty="0">
                        <a:solidFill>
                          <a:srgbClr val="000000"/>
                        </a:solidFill>
                        <a:effectLst/>
                        <a:latin typeface="Times New Roman"/>
                        <a:ea typeface="Times New Roman"/>
                        <a:cs typeface="Times New Roman"/>
                      </a:endParaRPr>
                    </a:p>
                  </a:txBody>
                  <a:tcPr marL="17780" marR="17780" marT="0" marB="0" anchor="ctr">
                    <a:lnL w="12700" cap="flat" cmpd="sng" algn="ctr">
                      <a:solidFill>
                        <a:srgbClr val="8DB3E2"/>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8DB3E2"/>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21727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dirty="0" err="1"/>
              <a:t>Questionnaire</a:t>
            </a:r>
            <a:r>
              <a:rPr lang="it-IT" dirty="0"/>
              <a:t> </a:t>
            </a:r>
            <a:r>
              <a:rPr lang="it-IT" dirty="0" err="1"/>
              <a:t>submitted</a:t>
            </a:r>
            <a:r>
              <a:rPr lang="it-IT" dirty="0"/>
              <a:t> to the </a:t>
            </a:r>
            <a:r>
              <a:rPr lang="it-IT" dirty="0" err="1"/>
              <a:t>four</a:t>
            </a:r>
            <a:r>
              <a:rPr lang="it-IT" dirty="0"/>
              <a:t> Living Labs</a:t>
            </a:r>
          </a:p>
        </p:txBody>
      </p:sp>
      <p:sp>
        <p:nvSpPr>
          <p:cNvPr id="6" name="Segnaposto numero diapositiva 5"/>
          <p:cNvSpPr>
            <a:spLocks noGrp="1"/>
          </p:cNvSpPr>
          <p:nvPr>
            <p:ph type="sldNum" sz="quarter" idx="12"/>
          </p:nvPr>
        </p:nvSpPr>
        <p:spPr/>
        <p:txBody>
          <a:bodyPr/>
          <a:lstStyle/>
          <a:p>
            <a:fld id="{A7F8E3F6-DE14-48B2-B2BC-6FABA9630FB8}" type="slidenum">
              <a:rPr lang="it-IT" smtClean="0"/>
              <a:pPr/>
              <a:t>8</a:t>
            </a:fld>
            <a:endParaRPr lang="it-IT" dirty="0"/>
          </a:p>
        </p:txBody>
      </p:sp>
      <p:sp>
        <p:nvSpPr>
          <p:cNvPr id="4" name="TextBox 3">
            <a:extLst>
              <a:ext uri="{FF2B5EF4-FFF2-40B4-BE49-F238E27FC236}">
                <a16:creationId xmlns:a16="http://schemas.microsoft.com/office/drawing/2014/main" id="{D18580D5-88FE-4BED-9B29-E233E72830AB}"/>
              </a:ext>
            </a:extLst>
          </p:cNvPr>
          <p:cNvSpPr txBox="1"/>
          <p:nvPr/>
        </p:nvSpPr>
        <p:spPr>
          <a:xfrm>
            <a:off x="313888" y="1061569"/>
            <a:ext cx="11504761" cy="5262979"/>
          </a:xfrm>
          <a:prstGeom prst="rect">
            <a:avLst/>
          </a:prstGeom>
          <a:noFill/>
        </p:spPr>
        <p:txBody>
          <a:bodyPr wrap="square" rtlCol="0">
            <a:spAutoFit/>
          </a:bodyPr>
          <a:lstStyle/>
          <a:p>
            <a:r>
              <a:rPr lang="en-US" sz="1600" dirty="0">
                <a:effectLst/>
                <a:latin typeface="Calibri" panose="020F0502020204030204" pitchFamily="34" charset="0"/>
                <a:ea typeface="Calibri" panose="020F0502020204030204" pitchFamily="34" charset="0"/>
              </a:rPr>
              <a:t>Questionnaire to be filled by each living labs</a:t>
            </a:r>
            <a:endParaRPr lang="it-IT" sz="1600" dirty="0">
              <a:effectLst/>
              <a:latin typeface="Calibri" panose="020F0502020204030204" pitchFamily="34" charset="0"/>
              <a:ea typeface="Calibri" panose="020F0502020204030204" pitchFamily="34" charset="0"/>
            </a:endParaRPr>
          </a:p>
          <a:p>
            <a:pPr marL="342900" lvl="0" indent="-342900">
              <a:buSzPts val="1000"/>
              <a:buFont typeface="Symbol" panose="05050102010706020507" pitchFamily="18" charset="2"/>
              <a:buChar char=""/>
              <a:tabLst>
                <a:tab pos="457200" algn="l"/>
              </a:tabLst>
            </a:pPr>
            <a:r>
              <a:rPr lang="en-US" sz="1600" dirty="0">
                <a:effectLst/>
                <a:latin typeface="Calibri" panose="020F0502020204030204" pitchFamily="34" charset="0"/>
                <a:ea typeface="Calibri" panose="020F0502020204030204" pitchFamily="34" charset="0"/>
              </a:rPr>
              <a:t>Vote can be provided in a scale from 1 to 5; free text can be also used </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How to score your experience with 5G and the communication system in general</a:t>
            </a:r>
            <a:endParaRPr lang="it-IT" sz="1600" dirty="0">
              <a:effectLst/>
              <a:latin typeface="Calibri" panose="020F0502020204030204" pitchFamily="34" charset="0"/>
              <a:ea typeface="Calibri" panose="020F0502020204030204" pitchFamily="34" charset="0"/>
            </a:endParaRP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What are the key positive aspects? </a:t>
            </a:r>
            <a:endParaRPr lang="it-IT" sz="1600" dirty="0">
              <a:effectLst/>
              <a:latin typeface="Calibri" panose="020F0502020204030204" pitchFamily="34" charset="0"/>
              <a:ea typeface="Calibri" panose="020F0502020204030204" pitchFamily="34" charset="0"/>
            </a:endParaRP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What are the key negative aspects? </a:t>
            </a:r>
            <a:endParaRPr lang="it-IT" sz="1600" dirty="0">
              <a:effectLst/>
              <a:latin typeface="Calibri" panose="020F0502020204030204" pitchFamily="34" charset="0"/>
              <a:ea typeface="Calibri" panose="020F0502020204030204" pitchFamily="34" charset="0"/>
            </a:endParaRP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Major difficulties experienced in integrating the communication system. </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Grade the download speed vs the requirements of your use cases (1 poor – 5 excellent)</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Grade the upload speed vs the requirements of your use cases (1 poor – 5 excellent)</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Grade the latency vs the requirements of your use cases (1 poor – 5 excellent) </a:t>
            </a: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Grade the reliability vs the requirements of your use cases (1 poor – 5 excellent)</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Grade the complexity to integrate the communication system in your use case (1 very difficult – 5 easy)</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Grade the complexity to operate the communication system in your use case (1 very difficult – 5 easy)</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Grade the complexity to overview/monitor the communication system in your use case (1 very difficult – 5 easy). </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rPr>
              <a:t>Security</a:t>
            </a:r>
            <a:endParaRPr lang="it-IT" sz="1600" dirty="0">
              <a:effectLst/>
              <a:latin typeface="Calibri" panose="020F0502020204030204" pitchFamily="34" charset="0"/>
              <a:ea typeface="Calibri" panose="020F0502020204030204" pitchFamily="34" charset="0"/>
            </a:endParaRP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Did you envisage any security issue? </a:t>
            </a:r>
            <a:endParaRPr lang="it-IT" sz="1600" dirty="0">
              <a:effectLst/>
              <a:latin typeface="Calibri" panose="020F0502020204030204" pitchFamily="34" charset="0"/>
              <a:ea typeface="Calibri" panose="020F0502020204030204" pitchFamily="34" charset="0"/>
            </a:endParaRP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Was the security provided by the communication network in line with your expectations (1 not at all – 5 absolutely) </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startAt="9"/>
              <a:tabLst>
                <a:tab pos="457200" algn="l"/>
              </a:tabLst>
            </a:pPr>
            <a:r>
              <a:rPr lang="en-US" sz="1600" dirty="0">
                <a:effectLst/>
                <a:latin typeface="Calibri" panose="020F0502020204030204" pitchFamily="34" charset="0"/>
                <a:ea typeface="Calibri" panose="020F0502020204030204" pitchFamily="34" charset="0"/>
              </a:rPr>
              <a:t>3GPP provides incremental updates of the specifications. Usually, the first release provides the basic functions, and the following releases are used to improve/upgrade the features</a:t>
            </a:r>
            <a:endParaRPr lang="it-IT" sz="1600" dirty="0">
              <a:effectLst/>
              <a:latin typeface="Calibri" panose="020F0502020204030204" pitchFamily="34" charset="0"/>
              <a:ea typeface="Calibri" panose="020F0502020204030204" pitchFamily="34" charset="0"/>
            </a:endParaRPr>
          </a:p>
          <a:p>
            <a:pPr marL="742950" lvl="1" indent="-285750">
              <a:buFont typeface="+mj-lt"/>
              <a:buAutoNum type="alphaLcPeriod"/>
              <a:tabLst>
                <a:tab pos="914400" algn="l"/>
              </a:tabLst>
            </a:pPr>
            <a:r>
              <a:rPr lang="en-US" sz="1600" dirty="0">
                <a:effectLst/>
                <a:latin typeface="Calibri" panose="020F0502020204030204" pitchFamily="34" charset="0"/>
                <a:ea typeface="Calibri" panose="020F0502020204030204" pitchFamily="34" charset="0"/>
              </a:rPr>
              <a:t>Is it acceptable to start deploying the communication system and then upgrade it (on the basis of the following releases)? Each release is expected 1-2 years after the previous one </a:t>
            </a:r>
            <a:endParaRPr lang="it-IT" sz="1600" dirty="0">
              <a:effectLst/>
              <a:latin typeface="Calibri" panose="020F0502020204030204" pitchFamily="34" charset="0"/>
              <a:ea typeface="Calibri" panose="020F0502020204030204" pitchFamily="34" charset="0"/>
            </a:endParaRPr>
          </a:p>
          <a:p>
            <a:pPr marL="342900" lvl="0" indent="-342900">
              <a:buFont typeface="+mj-lt"/>
              <a:buAutoNum type="arabicPeriod" startAt="10"/>
              <a:tabLst>
                <a:tab pos="457200" algn="l"/>
              </a:tabLst>
            </a:pPr>
            <a:r>
              <a:rPr lang="en-US" sz="1600" dirty="0">
                <a:effectLst/>
                <a:latin typeface="Calibri" panose="020F0502020204030204" pitchFamily="34" charset="0"/>
                <a:ea typeface="Calibri" panose="020F0502020204030204" pitchFamily="34" charset="0"/>
              </a:rPr>
              <a:t>Any suggestion on how to improve the communication system? </a:t>
            </a:r>
            <a:endParaRPr lang="it-IT"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918157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dirty="0" err="1"/>
              <a:t>Answers</a:t>
            </a:r>
            <a:endParaRPr lang="it-IT" dirty="0"/>
          </a:p>
        </p:txBody>
      </p:sp>
      <p:sp>
        <p:nvSpPr>
          <p:cNvPr id="6" name="Segnaposto numero diapositiva 5"/>
          <p:cNvSpPr>
            <a:spLocks noGrp="1"/>
          </p:cNvSpPr>
          <p:nvPr>
            <p:ph type="sldNum" sz="quarter" idx="12"/>
          </p:nvPr>
        </p:nvSpPr>
        <p:spPr/>
        <p:txBody>
          <a:bodyPr/>
          <a:lstStyle/>
          <a:p>
            <a:fld id="{A7F8E3F6-DE14-48B2-B2BC-6FABA9630FB8}" type="slidenum">
              <a:rPr lang="it-IT" smtClean="0"/>
              <a:pPr/>
              <a:t>9</a:t>
            </a:fld>
            <a:endParaRPr lang="it-IT" dirty="0"/>
          </a:p>
        </p:txBody>
      </p:sp>
      <p:sp>
        <p:nvSpPr>
          <p:cNvPr id="4" name="TextBox 3">
            <a:extLst>
              <a:ext uri="{FF2B5EF4-FFF2-40B4-BE49-F238E27FC236}">
                <a16:creationId xmlns:a16="http://schemas.microsoft.com/office/drawing/2014/main" id="{D18580D5-88FE-4BED-9B29-E233E72830AB}"/>
              </a:ext>
            </a:extLst>
          </p:cNvPr>
          <p:cNvSpPr txBox="1"/>
          <p:nvPr/>
        </p:nvSpPr>
        <p:spPr>
          <a:xfrm>
            <a:off x="150471" y="990057"/>
            <a:ext cx="11887199" cy="5816977"/>
          </a:xfrm>
          <a:prstGeom prst="rect">
            <a:avLst/>
          </a:prstGeom>
          <a:solidFill>
            <a:schemeClr val="bg1"/>
          </a:solidFill>
        </p:spPr>
        <p:txBody>
          <a:bodyPr wrap="square" rtlCol="0">
            <a:spAutoFit/>
          </a:bodyPr>
          <a:lstStyle/>
          <a:p>
            <a:pPr marL="342900" lvl="0" indent="-342900">
              <a:buFont typeface="+mj-lt"/>
              <a:buAutoNum type="arabicPeriod"/>
              <a:tabLst>
                <a:tab pos="457200" algn="l"/>
              </a:tabLst>
            </a:pPr>
            <a:r>
              <a:rPr lang="en-US" sz="1600" dirty="0">
                <a:effectLst/>
                <a:latin typeface="Calibri" panose="020F0502020204030204" pitchFamily="34" charset="0"/>
                <a:ea typeface="Calibri" panose="020F0502020204030204" pitchFamily="34" charset="0"/>
                <a:cs typeface="Calibri" panose="020F0502020204030204" pitchFamily="34" charset="0"/>
              </a:rPr>
              <a:t>How to score your experience with 5G and the communication system in general</a:t>
            </a:r>
            <a:endParaRPr lang="it-IT" sz="1600" dirty="0">
              <a:effectLst/>
              <a:latin typeface="Calibri" panose="020F0502020204030204" pitchFamily="34" charset="0"/>
              <a:ea typeface="Calibri" panose="020F0502020204030204" pitchFamily="34" charset="0"/>
              <a:cs typeface="Calibri" panose="020F0502020204030204" pitchFamily="34" charset="0"/>
            </a:endParaRPr>
          </a:p>
          <a:p>
            <a:pPr marL="625475" lvl="1" indent="-285750">
              <a:buFont typeface="+mj-lt"/>
              <a:buAutoNum type="alphaLcPeriod"/>
            </a:pPr>
            <a:r>
              <a:rPr lang="en-US" sz="1600" dirty="0">
                <a:effectLst/>
                <a:latin typeface="Calibri" panose="020F0502020204030204" pitchFamily="34" charset="0"/>
                <a:ea typeface="Calibri" panose="020F0502020204030204" pitchFamily="34" charset="0"/>
                <a:cs typeface="Calibri" panose="020F0502020204030204" pitchFamily="34" charset="0"/>
              </a:rPr>
              <a:t>What are the key positive aspects? </a:t>
            </a:r>
          </a:p>
          <a:p>
            <a:pPr marL="809625"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3</a:t>
            </a:r>
            <a:r>
              <a:rPr lang="en-US" sz="1600" dirty="0">
                <a:latin typeface="Calibri" panose="020F0502020204030204" pitchFamily="34" charset="0"/>
                <a:cs typeface="Calibri" panose="020F0502020204030204" pitchFamily="34" charset="0"/>
              </a:rPr>
              <a:t> - </a:t>
            </a: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Testing with Innovative Technologies</a:t>
            </a:r>
            <a:endParaRPr lang="en-US" sz="1600" dirty="0">
              <a:latin typeface="Calibri" panose="020F0502020204030204" pitchFamily="34" charset="0"/>
              <a:cs typeface="Calibri" panose="020F0502020204030204" pitchFamily="34" charset="0"/>
            </a:endParaRPr>
          </a:p>
          <a:p>
            <a:pPr marL="809625"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a:t>
            </a:r>
            <a:r>
              <a:rPr lang="en-US" sz="1600" dirty="0">
                <a:solidFill>
                  <a:srgbClr val="000000"/>
                </a:solidFill>
                <a:latin typeface="Calibri" panose="020F0502020204030204" pitchFamily="34" charset="0"/>
                <a:cs typeface="Calibri" panose="020F0502020204030204" pitchFamily="34" charset="0"/>
              </a:rPr>
              <a:t>4 – The 5G transmission environment allows the possibility to offer performance enabling the smart energy use cases with specific focus on Demand Side Management program, in particular referring to device density, latency and coverage (reliability + availability).</a:t>
            </a:r>
          </a:p>
          <a:p>
            <a:pPr marL="809625"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a:t>
            </a: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4 - the experience overall is positive. 5G brings major improvements compared to 4G; Various innovative solutions in the smart cities and ports sectors enabled by 5G </a:t>
            </a:r>
            <a:endParaRPr lang="en-US" sz="1600" dirty="0">
              <a:latin typeface="Calibri" panose="020F0502020204030204" pitchFamily="34" charset="0"/>
              <a:cs typeface="Calibri" panose="020F0502020204030204" pitchFamily="34" charset="0"/>
            </a:endParaRPr>
          </a:p>
          <a:p>
            <a:pPr marL="809625" lvl="2" indent="-184150">
              <a:buFont typeface="Arial" panose="020B0604020202020204" pitchFamily="34" charset="0"/>
              <a:buChar char="•"/>
            </a:pPr>
            <a:r>
              <a:rPr lang="en-US" sz="1600" b="1" dirty="0">
                <a:latin typeface="Calibri" panose="020F0502020204030204" pitchFamily="34" charset="0"/>
                <a:cs typeface="Calibri" panose="020F0502020204030204" pitchFamily="34" charset="0"/>
              </a:rPr>
              <a:t>Media &amp; Entertainment:</a:t>
            </a:r>
            <a:r>
              <a:rPr lang="en-US" sz="1600" dirty="0">
                <a:latin typeface="Calibri" panose="020F0502020204030204" pitchFamily="34" charset="0"/>
                <a:cs typeface="Calibri" panose="020F0502020204030204" pitchFamily="34" charset="0"/>
              </a:rPr>
              <a:t> 4.25 - </a:t>
            </a:r>
            <a:r>
              <a:rPr lang="en-US" sz="1600" b="0" dirty="0">
                <a:solidFill>
                  <a:srgbClr val="202124"/>
                </a:solidFill>
                <a:effectLst/>
                <a:latin typeface="Calibri" panose="020F0502020204030204" pitchFamily="34" charset="0"/>
                <a:cs typeface="Calibri" panose="020F0502020204030204" pitchFamily="34" charset="0"/>
              </a:rPr>
              <a:t>Bandwidth and slicing; latency, downlink potential; Improved network characteristics, the ability to dynamically deploy, adapt and terminate network services and VNFs on demand; Fast internet access</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625475" lvl="1" indent="-285750">
              <a:buFont typeface="+mj-lt"/>
              <a:buAutoNum type="alphaLcPeriod"/>
              <a:tabLst>
                <a:tab pos="809625" algn="l"/>
              </a:tabLst>
            </a:pPr>
            <a:r>
              <a:rPr lang="en-US" sz="1600" dirty="0">
                <a:latin typeface="Calibri" panose="020F0502020204030204" pitchFamily="34" charset="0"/>
                <a:cs typeface="Calibri" panose="020F0502020204030204" pitchFamily="34" charset="0"/>
              </a:rPr>
              <a:t>What are the key negative aspects? </a:t>
            </a:r>
            <a:endParaRPr lang="it-IT" sz="1600" dirty="0">
              <a:latin typeface="Calibri" panose="020F0502020204030204" pitchFamily="34" charset="0"/>
              <a:cs typeface="Calibri" panose="020F0502020204030204" pitchFamily="34" charset="0"/>
            </a:endParaRPr>
          </a:p>
          <a:p>
            <a:pPr marL="809625" lvl="2" indent="-184150">
              <a:buFont typeface="Arial" panose="020B0604020202020204" pitchFamily="34" charset="0"/>
              <a:buChar char="•"/>
              <a:tabLst>
                <a:tab pos="809625" algn="l"/>
              </a:tabLst>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3</a:t>
            </a:r>
            <a:r>
              <a:rPr lang="en-US" sz="1600" dirty="0">
                <a:latin typeface="Calibri" panose="020F0502020204030204" pitchFamily="34" charset="0"/>
                <a:cs typeface="Calibri" panose="020F0502020204030204" pitchFamily="34" charset="0"/>
              </a:rPr>
              <a:t> - Network performance far from the industry needs</a:t>
            </a:r>
          </a:p>
          <a:p>
            <a:pPr marL="809625" lvl="2" indent="-184150">
              <a:buFont typeface="Arial" panose="020B0604020202020204" pitchFamily="34" charset="0"/>
              <a:buChar char="•"/>
              <a:tabLst>
                <a:tab pos="809625" algn="l"/>
              </a:tabLst>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4 – It would be necessary to improve the availability and the management of the Vertical Service deployment procedure related to the Vertical VNF deployment in the virtualized environment in the MEC of the service provider.</a:t>
            </a:r>
          </a:p>
          <a:p>
            <a:pPr marL="809625" lvl="2" indent="-184150">
              <a:buFont typeface="Arial" panose="020B0604020202020204" pitchFamily="34" charset="0"/>
              <a:buChar char="•"/>
              <a:tabLst>
                <a:tab pos="809625" algn="l"/>
              </a:tabLst>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4 - 5G performs differently in different scenarios (indoor, outdoor, small-scale deployment, commercial deployment…), expected performances not always met</a:t>
            </a:r>
          </a:p>
          <a:p>
            <a:pPr marL="809625" lvl="2" indent="-184150">
              <a:buFont typeface="Arial" panose="020B0604020202020204" pitchFamily="34" charset="0"/>
              <a:buChar char="•"/>
              <a:tabLst>
                <a:tab pos="809625" algn="l"/>
              </a:tabLst>
            </a:pPr>
            <a:r>
              <a:rPr lang="en-US" sz="1600" b="1" dirty="0">
                <a:latin typeface="Calibri" panose="020F0502020204030204" pitchFamily="34" charset="0"/>
                <a:cs typeface="Calibri" panose="020F0502020204030204" pitchFamily="34" charset="0"/>
              </a:rPr>
              <a:t>Media &amp; Entertainment</a:t>
            </a:r>
            <a:r>
              <a:rPr lang="en-US" sz="1600" dirty="0">
                <a:latin typeface="Calibri" panose="020F0502020204030204" pitchFamily="34" charset="0"/>
                <a:cs typeface="Calibri" panose="020F0502020204030204" pitchFamily="34" charset="0"/>
              </a:rPr>
              <a:t>: 4.25 - Upload can be better sometimes; Integration difficulties, infrastructure availability</a:t>
            </a:r>
          </a:p>
          <a:p>
            <a:pPr marL="625475" lvl="1" indent="-285750">
              <a:buFont typeface="+mj-lt"/>
              <a:buAutoNum type="alphaLcPeriod"/>
              <a:tabLst>
                <a:tab pos="809625" algn="l"/>
              </a:tabLst>
            </a:pPr>
            <a:r>
              <a:rPr lang="en-US" sz="1600" dirty="0">
                <a:latin typeface="Calibri" panose="020F0502020204030204" pitchFamily="34" charset="0"/>
                <a:cs typeface="Calibri" panose="020F0502020204030204" pitchFamily="34" charset="0"/>
              </a:rPr>
              <a:t>Major difficulties experienced in integrating the communication system. </a:t>
            </a:r>
          </a:p>
          <a:p>
            <a:pPr marL="809625" lvl="2" indent="-184150">
              <a:buFont typeface="Arial" panose="020B0604020202020204" pitchFamily="34" charset="0"/>
              <a:buChar char="•"/>
              <a:tabLst>
                <a:tab pos="809625" algn="l"/>
              </a:tabLst>
            </a:pPr>
            <a:r>
              <a:rPr lang="en-US" sz="1600" b="1" dirty="0">
                <a:latin typeface="Calibri" panose="020F0502020204030204" pitchFamily="34" charset="0"/>
                <a:cs typeface="Calibri" panose="020F0502020204030204" pitchFamily="34" charset="0"/>
              </a:rPr>
              <a:t>Factories of the Future</a:t>
            </a:r>
            <a:r>
              <a:rPr lang="en-US" sz="1600" dirty="0">
                <a:latin typeface="Calibri" panose="020F0502020204030204" pitchFamily="34" charset="0"/>
                <a:cs typeface="Calibri" panose="020F0502020204030204" pitchFamily="34" charset="0"/>
              </a:rPr>
              <a:t>: </a:t>
            </a:r>
            <a:r>
              <a:rPr lang="en-US" dirty="0">
                <a:solidFill>
                  <a:srgbClr val="FF0000"/>
                </a:solidFill>
                <a:latin typeface="Calibri" panose="020F0502020204030204" pitchFamily="34" charset="0"/>
                <a:cs typeface="Calibri" panose="020F0502020204030204" pitchFamily="34" charset="0"/>
              </a:rPr>
              <a:t>3</a:t>
            </a:r>
            <a:r>
              <a:rPr lang="en-US" sz="1600" dirty="0">
                <a:latin typeface="Calibri" panose="020F0502020204030204" pitchFamily="34" charset="0"/>
                <a:cs typeface="Calibri" panose="020F0502020204030204" pitchFamily="34" charset="0"/>
              </a:rPr>
              <a:t> - Adaptation to the Industrial plants</a:t>
            </a:r>
          </a:p>
          <a:p>
            <a:pPr marL="809625" lvl="2" indent="-184150">
              <a:buFont typeface="Arial" panose="020B0604020202020204" pitchFamily="34" charset="0"/>
              <a:buChar char="•"/>
              <a:tabLst>
                <a:tab pos="809625" algn="l"/>
              </a:tabLst>
            </a:pPr>
            <a:r>
              <a:rPr lang="en-US" sz="1600" b="1" dirty="0">
                <a:latin typeface="Calibri" panose="020F0502020204030204" pitchFamily="34" charset="0"/>
                <a:cs typeface="Calibri" panose="020F0502020204030204" pitchFamily="34" charset="0"/>
              </a:rPr>
              <a:t>Smart Energy</a:t>
            </a:r>
            <a:r>
              <a:rPr lang="en-US" sz="1600" dirty="0">
                <a:latin typeface="Calibri" panose="020F0502020204030204" pitchFamily="34" charset="0"/>
                <a:cs typeface="Calibri" panose="020F0502020204030204" pitchFamily="34" charset="0"/>
              </a:rPr>
              <a:t>: The 5G technologies is still under definition and the commercial availability only in specific areas</a:t>
            </a:r>
          </a:p>
          <a:p>
            <a:pPr marL="809625" lvl="2" indent="-184150">
              <a:buFont typeface="Arial" panose="020B0604020202020204" pitchFamily="34" charset="0"/>
              <a:buChar char="•"/>
              <a:tabLst>
                <a:tab pos="809625" algn="l"/>
              </a:tabLst>
            </a:pPr>
            <a:r>
              <a:rPr lang="en-US" sz="1600" b="1" dirty="0">
                <a:latin typeface="Calibri" panose="020F0502020204030204" pitchFamily="34" charset="0"/>
                <a:cs typeface="Calibri" panose="020F0502020204030204" pitchFamily="34" charset="0"/>
              </a:rPr>
              <a:t>Smart Cities &amp; Ports</a:t>
            </a:r>
            <a:r>
              <a:rPr lang="en-US" sz="1600" dirty="0">
                <a:latin typeface="Calibri" panose="020F0502020204030204" pitchFamily="34" charset="0"/>
                <a:cs typeface="Calibri" panose="020F0502020204030204" pitchFamily="34" charset="0"/>
              </a:rPr>
              <a:t>: 4 Difficulties related to testbed set up and deployment (technological blockers, administrative issues - frequency bands licenses)</a:t>
            </a:r>
          </a:p>
          <a:p>
            <a:pPr marL="809625" lvl="2" indent="-184150">
              <a:buFont typeface="Arial" panose="020B0604020202020204" pitchFamily="34" charset="0"/>
              <a:buChar char="•"/>
              <a:tabLst>
                <a:tab pos="809625" algn="l"/>
              </a:tabLst>
            </a:pPr>
            <a:r>
              <a:rPr lang="en-US" sz="1600" b="1" dirty="0">
                <a:latin typeface="Calibri" panose="020F0502020204030204" pitchFamily="34" charset="0"/>
                <a:cs typeface="Calibri" panose="020F0502020204030204" pitchFamily="34" charset="0"/>
              </a:rPr>
              <a:t>Media &amp; Entertainment</a:t>
            </a:r>
            <a:r>
              <a:rPr lang="en-US" sz="1600" dirty="0">
                <a:latin typeface="Calibri" panose="020F0502020204030204" pitchFamily="34" charset="0"/>
                <a:cs typeface="Calibri" panose="020F0502020204030204" pitchFamily="34" charset="0"/>
              </a:rPr>
              <a:t>: No answer</a:t>
            </a:r>
            <a:endParaRPr lang="it-IT"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94361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F03431374">
  <a:themeElements>
    <a:clrScheme name="Equinozi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Tecnologia">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16309181_TF03431374.potx" id="{675C0673-5DD4-4E0F-8D59-D522D05A14E4}" vid="{CECD9AC2-D8FF-4FF1-9F7B-99A9CFAF591C}"/>
    </a:ext>
  </a:extLst>
</a:theme>
</file>

<file path=ppt/theme/theme2.xml><?xml version="1.0" encoding="utf-8"?>
<a:theme xmlns:a="http://schemas.openxmlformats.org/drawingml/2006/main" name="Tema di Office">
  <a:themeElements>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86370ACC258BF459322510EDC30E1A2" ma:contentTypeVersion="13" ma:contentTypeDescription="Create a new document." ma:contentTypeScope="" ma:versionID="e1f8f64b28ac0057b41a58bb87de94b4">
  <xsd:schema xmlns:xsd="http://www.w3.org/2001/XMLSchema" xmlns:xs="http://www.w3.org/2001/XMLSchema" xmlns:p="http://schemas.microsoft.com/office/2006/metadata/properties" xmlns:ns3="63152709-acba-428f-96be-caaabcfefc51" xmlns:ns4="4d5bcb3b-2f23-4fb5-894b-852d9a9a2569" targetNamespace="http://schemas.microsoft.com/office/2006/metadata/properties" ma:root="true" ma:fieldsID="0d0c4d4d2b781376501e5e0b5041bbfd" ns3:_="" ns4:_="">
    <xsd:import namespace="63152709-acba-428f-96be-caaabcfefc51"/>
    <xsd:import namespace="4d5bcb3b-2f23-4fb5-894b-852d9a9a2569"/>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152709-acba-428f-96be-caaabcfefc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5bcb3b-2f23-4fb5-894b-852d9a9a256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05D4E6-3ED5-4ABE-A1AC-E2E431063248}">
  <ds:schemaRefs>
    <ds:schemaRef ds:uri="http://purl.org/dc/terms/"/>
    <ds:schemaRef ds:uri="http://schemas.openxmlformats.org/package/2006/metadata/core-properties"/>
    <ds:schemaRef ds:uri="http://purl.org/dc/elements/1.1/"/>
    <ds:schemaRef ds:uri="http://purl.org/dc/dcmitype/"/>
    <ds:schemaRef ds:uri="http://schemas.microsoft.com/office/infopath/2007/PartnerControls"/>
    <ds:schemaRef ds:uri="http://schemas.microsoft.com/office/2006/metadata/properties"/>
    <ds:schemaRef ds:uri="4d5bcb3b-2f23-4fb5-894b-852d9a9a2569"/>
    <ds:schemaRef ds:uri="http://schemas.microsoft.com/office/2006/documentManagement/types"/>
    <ds:schemaRef ds:uri="63152709-acba-428f-96be-caaabcfefc51"/>
    <ds:schemaRef ds:uri="http://www.w3.org/XML/1998/namespace"/>
  </ds:schemaRefs>
</ds:datastoreItem>
</file>

<file path=customXml/itemProps2.xml><?xml version="1.0" encoding="utf-8"?>
<ds:datastoreItem xmlns:ds="http://schemas.openxmlformats.org/officeDocument/2006/customXml" ds:itemID="{91595763-10A5-4871-95B7-530AC8BEBB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3152709-acba-428f-96be-caaabcfefc51"/>
    <ds:schemaRef ds:uri="4d5bcb3b-2f23-4fb5-894b-852d9a9a25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8F64499-EA14-4E65-B033-AD00DDE43E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TF03431374</Template>
  <TotalTime>1961</TotalTime>
  <Words>2760</Words>
  <Application>Microsoft Office PowerPoint</Application>
  <PresentationFormat>Widescreen</PresentationFormat>
  <Paragraphs>387</Paragraphs>
  <Slides>15</Slides>
  <Notes>15</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5" baseType="lpstr">
      <vt:lpstr>Arial</vt:lpstr>
      <vt:lpstr>Bahnschrift Light</vt:lpstr>
      <vt:lpstr>Book Antiqua</vt:lpstr>
      <vt:lpstr>Calibri</vt:lpstr>
      <vt:lpstr>Franklin Gothic Book</vt:lpstr>
      <vt:lpstr>Symbol</vt:lpstr>
      <vt:lpstr>TIM Sans</vt:lpstr>
      <vt:lpstr>Times New Roman</vt:lpstr>
      <vt:lpstr>TF03431374</vt:lpstr>
      <vt:lpstr>Bitmap Image</vt:lpstr>
      <vt:lpstr>5G-SOLUTIONS: Feedback from Verticals on 5G performance on Project’s use cases Telecom Italia A.i. 8: Other technical contributions Document for: Discussion</vt:lpstr>
      <vt:lpstr>Background</vt:lpstr>
      <vt:lpstr>Living Labs</vt:lpstr>
      <vt:lpstr>Living Lab 1: Factories of the Future (FoF)</vt:lpstr>
      <vt:lpstr>       Living Lab 2: Smart Energy </vt:lpstr>
      <vt:lpstr>Living Lab 3: Smart Cities &amp; Ports</vt:lpstr>
      <vt:lpstr>Living Lab 4: Media &amp; Entertainment (M&amp;E)</vt:lpstr>
      <vt:lpstr>Questionnaire submitted to the four Living Labs</vt:lpstr>
      <vt:lpstr>Answers</vt:lpstr>
      <vt:lpstr>Questionnaire submitted to the four Living Labs</vt:lpstr>
      <vt:lpstr>Questionnaire submitted to the four Living Labs</vt:lpstr>
      <vt:lpstr>Questionnaire submitted to the four Living Labs</vt:lpstr>
      <vt:lpstr>Questionnaire submitted to the four Living Labs</vt:lpstr>
      <vt:lpstr>Conclusions</vt:lpstr>
      <vt:lpstr>Recommendations</vt:lpstr>
    </vt:vector>
  </TitlesOfParts>
  <Company>Telecom Italia S.p.A.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Layout titolo con immagine</dc:title>
  <dc:creator>Andrea Di Giglio</dc:creator>
  <cp:lastModifiedBy>Romano Giovanni</cp:lastModifiedBy>
  <cp:revision>263</cp:revision>
  <cp:lastPrinted>2021-05-09T15:22:01Z</cp:lastPrinted>
  <dcterms:created xsi:type="dcterms:W3CDTF">2019-05-07T14:15:50Z</dcterms:created>
  <dcterms:modified xsi:type="dcterms:W3CDTF">2022-11-02T12:48:35Z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0x010100F86370ACC258BF459322510EDC30E1A2</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y fmtid="{D5CDD505-2E9C-101B-9397-08002B2CF9AE}" pid="8" name="MSIP_Label_d5e397fc-1581-4f20-a09a-f1b2dd53ab2e_Enabled">
    <vt:lpwstr>true</vt:lpwstr>
  </property>
  <property fmtid="{D5CDD505-2E9C-101B-9397-08002B2CF9AE}" pid="9" name="MSIP_Label_d5e397fc-1581-4f20-a09a-f1b2dd53ab2e_SetDate">
    <vt:lpwstr>2022-10-27T12:45:48Z</vt:lpwstr>
  </property>
  <property fmtid="{D5CDD505-2E9C-101B-9397-08002B2CF9AE}" pid="10" name="MSIP_Label_d5e397fc-1581-4f20-a09a-f1b2dd53ab2e_Method">
    <vt:lpwstr>Privileged</vt:lpwstr>
  </property>
  <property fmtid="{D5CDD505-2E9C-101B-9397-08002B2CF9AE}" pid="11" name="MSIP_Label_d5e397fc-1581-4f20-a09a-f1b2dd53ab2e_Name">
    <vt:lpwstr>PUBBLICO</vt:lpwstr>
  </property>
  <property fmtid="{D5CDD505-2E9C-101B-9397-08002B2CF9AE}" pid="12" name="MSIP_Label_d5e397fc-1581-4f20-a09a-f1b2dd53ab2e_SiteId">
    <vt:lpwstr>6815f468-021c-48f2-a6b2-d65c8e979dfb</vt:lpwstr>
  </property>
  <property fmtid="{D5CDD505-2E9C-101B-9397-08002B2CF9AE}" pid="13" name="MSIP_Label_d5e397fc-1581-4f20-a09a-f1b2dd53ab2e_ActionId">
    <vt:lpwstr>4097538f-f02b-439f-9866-174e28f855e8</vt:lpwstr>
  </property>
  <property fmtid="{D5CDD505-2E9C-101B-9397-08002B2CF9AE}" pid="14" name="MSIP_Label_d5e397fc-1581-4f20-a09a-f1b2dd53ab2e_ContentBits">
    <vt:lpwstr>0</vt:lpwstr>
  </property>
</Properties>
</file>