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9" r:id="rId4"/>
    <p:sldId id="274" r:id="rId5"/>
    <p:sldId id="273" r:id="rId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AD03"/>
    <a:srgbClr val="BFFA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79" autoAdjust="0"/>
    <p:restoredTop sz="94660"/>
  </p:normalViewPr>
  <p:slideViewPr>
    <p:cSldViewPr snapToGrid="0">
      <p:cViewPr varScale="1">
        <p:scale>
          <a:sx n="62" d="100"/>
          <a:sy n="62" d="100"/>
        </p:scale>
        <p:origin x="11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29EF6-80CD-4E84-B949-3DB84DAC42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2E6D0F-7247-4AFE-8185-1DB5E9D8AA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80A9E-E8A9-4EBE-BF18-C474AFAB1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02/11/2022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94E5EF-ABD2-4D79-813B-1326A36E6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DBCDF0-8BAA-4ED1-A0EE-6A34A1D7C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079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64C00-2CDB-40A4-BF95-3FF4DC66D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F0B5FC-C71E-4E1D-A56C-38095FF812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A9D9F-9969-4255-9F21-4314096B5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02/11/2022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9B54D-99F2-419A-AF74-3D810BB53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32A90-9CC7-4766-BF4A-EFEDA0E27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05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527B365-3002-4658-B1F1-36E082877B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135C26-327B-4284-A593-02960918E5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1911F7-358F-4E97-9477-B95142284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02/11/2022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DABCCB-04BC-4B15-8DF7-8BAE0F2E4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3DC1B5-126D-42EB-BF89-6718C8891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947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1965D-BA38-4FEF-B8B8-1118E4899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4BCAF1-5AAB-40A9-B441-13929F5A7A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15F273-FC1D-483A-A1A0-F769524BA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02/11/2022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C286C-110C-42F1-9C4B-BDF56031F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2E00D2-A3B4-414E-806D-F59E07BB4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1807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4C0AA2-0AAE-43E7-BAA2-32A49A577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314ECF-49D8-4364-BB74-57BEA762FB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BC8BF-F990-4248-8785-8FD271103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02/11/2022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AA01E9-1A02-49E3-9B22-171805012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D96339-B114-432E-B305-0B2473721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2195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64C4B-4BB4-4229-884D-2678ECBC0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87F2F-738F-488D-A6CD-C07F1DF5CF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2CE8FF-64DC-45D3-AD77-C38137F97E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24C70A-B9EC-4E82-B09F-46F29119E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02/11/2022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EB59C3-825A-413C-A672-1C544681C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E47A00-CB9B-45D8-B3F8-04914B00F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969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0388C-6B27-4F46-92F6-61D990752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C0F88C-58D7-4966-8EE2-F690F8E9D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4D94D-3AF3-4DDD-9637-4928F5C57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CB2D0C-1F45-414D-97C7-88BBAD8CA8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3E80B2-0199-4FE5-B6DE-1F03844EAA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D3D23F-91DF-4145-89C8-C0EE9250E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02/11/2022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CC8215-61AB-471C-94DA-C9B2B66AC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4397BF-78DB-41F6-B200-551DC546C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339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6F015-CDE7-4874-8C1B-A05E3DA01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884043-12D5-487B-88FE-72A5ABE07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02/11/2022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699423-A686-41E0-A1C9-7A96C21A8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8F9A91-7A5E-4291-A4AB-DC9EF49C4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8750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7FA310-805C-4913-B829-8670A4E6C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02/11/2022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7A931D-B055-428E-A76A-A2C1EF6A3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56DC7C-F977-4D5A-A043-45161EEC0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4792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CA199-1549-4C27-AC9E-30C0FC291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F32930-46D0-4343-AA83-E47377DD6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58F029-617C-4729-84EC-7FDD32FD3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632FDE-B1CA-4421-88CA-1069ABE94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02/11/2022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A73FC7-DA1A-4D1F-A267-FF126A66F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7D980C-EB21-4962-8399-551093488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7212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BB499-EF0A-41EA-8995-A977D60D6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DA02AC-71EE-4753-981E-A17FE59B23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5714C8-D77A-4834-909C-418C962C5F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083BFE-F0AD-4CB4-9A9C-46FC5E116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02/11/2022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B85B84-1280-4E33-B98E-C07923A97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8A306F-A891-4889-8516-B3A81D62D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543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CBA794-8B10-4F17-89E3-FA0992C1E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9F8183-CA4A-44BF-9496-746EB9FAEE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58051-E8EF-4B83-B653-0CF04D5022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68396-623D-44DD-9954-0E574B7B99AB}" type="datetimeFigureOut">
              <a:rPr lang="en-GB" smtClean="0"/>
              <a:t>02/11/2022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8C0A8-794E-4121-9995-36A370262D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6B4E8-E168-4E23-83BE-6B8CFD9EA9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294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4EB3D-89CE-47D9-A6E7-F6E22D0354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/>
              <a:t>FS_Ambient</a:t>
            </a:r>
            <a:r>
              <a:rPr lang="en-GB" dirty="0"/>
              <a:t> IoT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732691-2C99-4977-96BC-76D9FC360C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/>
              <a:t>Offline_CC</a:t>
            </a:r>
            <a:r>
              <a:rPr lang="en-GB" dirty="0"/>
              <a:t> 26</a:t>
            </a:r>
            <a:r>
              <a:rPr lang="en-GB" baseline="30000" dirty="0"/>
              <a:t>th</a:t>
            </a:r>
            <a:r>
              <a:rPr lang="en-GB" dirty="0"/>
              <a:t> October 2022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F8DC46-5D75-4F28-89FF-845A6104BD10}"/>
              </a:ext>
            </a:extLst>
          </p:cNvPr>
          <p:cNvSpPr/>
          <p:nvPr/>
        </p:nvSpPr>
        <p:spPr>
          <a:xfrm>
            <a:off x="10274881" y="522328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b="1" dirty="0">
                <a:solidFill>
                  <a:srgbClr val="808080"/>
                </a:solidFill>
                <a:latin typeface="Arial" panose="020B0604020202020204" pitchFamily="34" charset="0"/>
              </a:rPr>
              <a:t>S1-223022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013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BB79C29-F302-43DD-8CDE-C664EF1B6549}"/>
              </a:ext>
            </a:extLst>
          </p:cNvPr>
          <p:cNvSpPr/>
          <p:nvPr/>
        </p:nvSpPr>
        <p:spPr>
          <a:xfrm>
            <a:off x="667753" y="4403558"/>
            <a:ext cx="7279105" cy="1431758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0B1DFF-C059-4509-845C-8D8406407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 of 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013FD5-BE55-4C10-9A22-A5C6BDB11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61" y="1690688"/>
            <a:ext cx="10515600" cy="4351338"/>
          </a:xfrm>
        </p:spPr>
        <p:txBody>
          <a:bodyPr>
            <a:normAutofit/>
          </a:bodyPr>
          <a:lstStyle/>
          <a:p>
            <a:pPr lvl="1"/>
            <a:r>
              <a:rPr lang="en-GB" b="1" dirty="0"/>
              <a:t>Planning for next meetings.</a:t>
            </a:r>
            <a:r>
              <a:rPr lang="en-GB" dirty="0"/>
              <a:t> </a:t>
            </a:r>
          </a:p>
          <a:p>
            <a:pPr lvl="1"/>
            <a:r>
              <a:rPr lang="nl-NL" b="1" dirty="0"/>
              <a:t>KPI table</a:t>
            </a:r>
            <a:endParaRPr lang="nl-NL" dirty="0"/>
          </a:p>
          <a:p>
            <a:pPr lvl="1"/>
            <a:r>
              <a:rPr lang="en-GB" b="1" dirty="0"/>
              <a:t>Whether power consumption shall be a KPI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marL="457200" lvl="1" indent="0">
              <a:buNone/>
            </a:pPr>
            <a:endParaRPr lang="nl-NL" dirty="0"/>
          </a:p>
          <a:p>
            <a:pPr marL="457200" lvl="1" indent="0">
              <a:buNone/>
            </a:pPr>
            <a:r>
              <a:rPr lang="nl-NL" sz="4400" b="1" dirty="0"/>
              <a:t>Call without decission power.</a:t>
            </a:r>
          </a:p>
          <a:p>
            <a:pPr marL="457200" lvl="1" indent="0">
              <a:buNone/>
            </a:pPr>
            <a:r>
              <a:rPr lang="nl-NL" sz="4400" b="1" dirty="0"/>
              <a:t>No Tohru.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7140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11A8F-DC61-44FC-A755-D7A573D1A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Planning for next meetings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1DA49-BA4C-4C99-A6CA-1E9CDD07B7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SA1#100 objective - &gt; 75% and send for information</a:t>
            </a:r>
          </a:p>
          <a:p>
            <a:pPr lvl="1"/>
            <a:r>
              <a:rPr lang="en-GB" dirty="0"/>
              <a:t>First clean-up</a:t>
            </a:r>
          </a:p>
          <a:p>
            <a:pPr lvl="1"/>
            <a:r>
              <a:rPr lang="en-GB" dirty="0"/>
              <a:t>Focus on Quality Use Cases (this will be looked by RAN)</a:t>
            </a:r>
          </a:p>
          <a:p>
            <a:pPr lvl="1"/>
            <a:r>
              <a:rPr lang="en-GB" dirty="0"/>
              <a:t>Common KPI table </a:t>
            </a:r>
          </a:p>
          <a:p>
            <a:pPr lvl="1"/>
            <a:r>
              <a:rPr lang="en-GB" dirty="0"/>
              <a:t>“Initial” discussion on consolidation requirements (sections, tables, …). </a:t>
            </a:r>
            <a:r>
              <a:rPr lang="en-GB" dirty="0" err="1"/>
              <a:t>Tdocs</a:t>
            </a:r>
            <a:r>
              <a:rPr lang="en-GB" dirty="0"/>
              <a:t> for info.</a:t>
            </a:r>
          </a:p>
          <a:p>
            <a:r>
              <a:rPr lang="en-GB" dirty="0"/>
              <a:t>SA1#100 ad-hoc +SA1#101 -&gt; &gt; 80% send for approval</a:t>
            </a:r>
          </a:p>
          <a:p>
            <a:pPr lvl="1"/>
            <a:r>
              <a:rPr lang="en-GB" dirty="0"/>
              <a:t>Focus on Consolidation (requirement + KPIs). </a:t>
            </a:r>
          </a:p>
          <a:p>
            <a:pPr lvl="1"/>
            <a:r>
              <a:rPr lang="en-GB" dirty="0"/>
              <a:t>Remove remaining FFS</a:t>
            </a:r>
          </a:p>
          <a:p>
            <a:pPr lvl="1"/>
            <a:r>
              <a:rPr lang="en-GB" dirty="0"/>
              <a:t>Conclusions</a:t>
            </a:r>
            <a:endParaRPr lang="nl-NL" dirty="0"/>
          </a:p>
          <a:p>
            <a:pPr lvl="1"/>
            <a:r>
              <a:rPr lang="en-GB" dirty="0"/>
              <a:t>Final TR clean-up </a:t>
            </a:r>
          </a:p>
          <a:p>
            <a:r>
              <a:rPr lang="en-GB" dirty="0"/>
              <a:t>SA1#102 -&gt; 100% </a:t>
            </a:r>
          </a:p>
          <a:p>
            <a:pPr lvl="1"/>
            <a:r>
              <a:rPr lang="en-GB" dirty="0"/>
              <a:t>If needed.</a:t>
            </a:r>
          </a:p>
        </p:txBody>
      </p:sp>
    </p:spTree>
    <p:extLst>
      <p:ext uri="{BB962C8B-B14F-4D97-AF65-F5344CB8AC3E}">
        <p14:creationId xmlns:p14="http://schemas.microsoft.com/office/powerpoint/2010/main" val="4039173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26B6B-5238-48E7-9832-D79AB8249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169"/>
            <a:ext cx="10515600" cy="1325563"/>
          </a:xfrm>
        </p:spPr>
        <p:txBody>
          <a:bodyPr/>
          <a:lstStyle/>
          <a:p>
            <a:r>
              <a:rPr lang="en-GB" dirty="0"/>
              <a:t>KPI table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E903F887-61A6-4CD8-87EB-FB3ED85287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8488610"/>
              </p:ext>
            </p:extLst>
          </p:nvPr>
        </p:nvGraphicFramePr>
        <p:xfrm>
          <a:off x="1018096" y="2077187"/>
          <a:ext cx="10746559" cy="18820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3827">
                  <a:extLst>
                    <a:ext uri="{9D8B030D-6E8A-4147-A177-3AD203B41FA5}">
                      <a16:colId xmlns:a16="http://schemas.microsoft.com/office/drawing/2014/main" val="3810081064"/>
                    </a:ext>
                  </a:extLst>
                </a:gridCol>
                <a:gridCol w="1006884">
                  <a:extLst>
                    <a:ext uri="{9D8B030D-6E8A-4147-A177-3AD203B41FA5}">
                      <a16:colId xmlns:a16="http://schemas.microsoft.com/office/drawing/2014/main" val="1800133122"/>
                    </a:ext>
                  </a:extLst>
                </a:gridCol>
                <a:gridCol w="1149688">
                  <a:extLst>
                    <a:ext uri="{9D8B030D-6E8A-4147-A177-3AD203B41FA5}">
                      <a16:colId xmlns:a16="http://schemas.microsoft.com/office/drawing/2014/main" val="3694819893"/>
                    </a:ext>
                  </a:extLst>
                </a:gridCol>
                <a:gridCol w="1173892">
                  <a:extLst>
                    <a:ext uri="{9D8B030D-6E8A-4147-A177-3AD203B41FA5}">
                      <a16:colId xmlns:a16="http://schemas.microsoft.com/office/drawing/2014/main" val="1624693762"/>
                    </a:ext>
                  </a:extLst>
                </a:gridCol>
                <a:gridCol w="1027861">
                  <a:extLst>
                    <a:ext uri="{9D8B030D-6E8A-4147-A177-3AD203B41FA5}">
                      <a16:colId xmlns:a16="http://schemas.microsoft.com/office/drawing/2014/main" val="1476342121"/>
                    </a:ext>
                  </a:extLst>
                </a:gridCol>
                <a:gridCol w="798731">
                  <a:extLst>
                    <a:ext uri="{9D8B030D-6E8A-4147-A177-3AD203B41FA5}">
                      <a16:colId xmlns:a16="http://schemas.microsoft.com/office/drawing/2014/main" val="1130858398"/>
                    </a:ext>
                  </a:extLst>
                </a:gridCol>
                <a:gridCol w="797925">
                  <a:extLst>
                    <a:ext uri="{9D8B030D-6E8A-4147-A177-3AD203B41FA5}">
                      <a16:colId xmlns:a16="http://schemas.microsoft.com/office/drawing/2014/main" val="1279234233"/>
                    </a:ext>
                  </a:extLst>
                </a:gridCol>
                <a:gridCol w="1149688">
                  <a:extLst>
                    <a:ext uri="{9D8B030D-6E8A-4147-A177-3AD203B41FA5}">
                      <a16:colId xmlns:a16="http://schemas.microsoft.com/office/drawing/2014/main" val="792162859"/>
                    </a:ext>
                  </a:extLst>
                </a:gridCol>
                <a:gridCol w="1016566">
                  <a:extLst>
                    <a:ext uri="{9D8B030D-6E8A-4147-A177-3AD203B41FA5}">
                      <a16:colId xmlns:a16="http://schemas.microsoft.com/office/drawing/2014/main" val="3316592512"/>
                    </a:ext>
                  </a:extLst>
                </a:gridCol>
                <a:gridCol w="801152">
                  <a:extLst>
                    <a:ext uri="{9D8B030D-6E8A-4147-A177-3AD203B41FA5}">
                      <a16:colId xmlns:a16="http://schemas.microsoft.com/office/drawing/2014/main" val="3734852788"/>
                    </a:ext>
                  </a:extLst>
                </a:gridCol>
                <a:gridCol w="800345">
                  <a:extLst>
                    <a:ext uri="{9D8B030D-6E8A-4147-A177-3AD203B41FA5}">
                      <a16:colId xmlns:a16="http://schemas.microsoft.com/office/drawing/2014/main" val="3869859722"/>
                    </a:ext>
                  </a:extLst>
                </a:gridCol>
              </a:tblGrid>
              <a:tr h="80978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effectLst/>
                        </a:rPr>
                        <a:t>Scenario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effectLst/>
                        </a:rPr>
                        <a:t>Max. allowed end-to-end latency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effectLst/>
                        </a:rPr>
                        <a:t>Communication Service Availability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Max. instantaneous device power consumption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effectLst/>
                        </a:rPr>
                        <a:t>User-experienced data rate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effectLst/>
                        </a:rPr>
                        <a:t>Message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effectLst/>
                        </a:rPr>
                        <a:t>Size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effectLst/>
                        </a:rPr>
                        <a:t>Device density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effectLst/>
                        </a:rPr>
                        <a:t>Communication Range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effectLst/>
                        </a:rPr>
                        <a:t>Service area dimension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effectLst/>
                        </a:rPr>
                        <a:t>Device speed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effectLst/>
                        </a:rPr>
                        <a:t>Traffic interval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5722220"/>
                  </a:ext>
                </a:extLst>
              </a:tr>
              <a:tr h="53150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9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9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8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900" b="1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9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221997"/>
                  </a:ext>
                </a:extLst>
              </a:tr>
              <a:tr h="540784">
                <a:tc gridSpan="11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effectLst/>
                        </a:rPr>
                        <a:t>NOTE 1: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833739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5FF51502-23D2-4DAA-ADF5-1283D49CAA66}"/>
              </a:ext>
            </a:extLst>
          </p:cNvPr>
          <p:cNvSpPr txBox="1"/>
          <p:nvPr/>
        </p:nvSpPr>
        <p:spPr>
          <a:xfrm>
            <a:off x="3572759" y="1564849"/>
            <a:ext cx="532614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Table 1: KPI for Ambient IoT communication service</a:t>
            </a:r>
            <a:endParaRPr lang="zh-CN" altLang="zh-CN" sz="1600" dirty="0"/>
          </a:p>
          <a:p>
            <a:endParaRPr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FA0977EC-B94F-4C92-BEF2-2A864148BD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639821"/>
              </p:ext>
            </p:extLst>
          </p:nvPr>
        </p:nvGraphicFramePr>
        <p:xfrm>
          <a:off x="2915919" y="4471595"/>
          <a:ext cx="6143222" cy="15505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8990">
                  <a:extLst>
                    <a:ext uri="{9D8B030D-6E8A-4147-A177-3AD203B41FA5}">
                      <a16:colId xmlns:a16="http://schemas.microsoft.com/office/drawing/2014/main" val="3426811374"/>
                    </a:ext>
                  </a:extLst>
                </a:gridCol>
                <a:gridCol w="1407010">
                  <a:extLst>
                    <a:ext uri="{9D8B030D-6E8A-4147-A177-3AD203B41FA5}">
                      <a16:colId xmlns:a16="http://schemas.microsoft.com/office/drawing/2014/main" val="715341038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516059281"/>
                    </a:ext>
                  </a:extLst>
                </a:gridCol>
                <a:gridCol w="1092200">
                  <a:extLst>
                    <a:ext uri="{9D8B030D-6E8A-4147-A177-3AD203B41FA5}">
                      <a16:colId xmlns:a16="http://schemas.microsoft.com/office/drawing/2014/main" val="32579811"/>
                    </a:ext>
                  </a:extLst>
                </a:gridCol>
                <a:gridCol w="1393422">
                  <a:extLst>
                    <a:ext uri="{9D8B030D-6E8A-4147-A177-3AD203B41FA5}">
                      <a16:colId xmlns:a16="http://schemas.microsoft.com/office/drawing/2014/main" val="2405347886"/>
                    </a:ext>
                  </a:extLst>
                </a:gridCol>
              </a:tblGrid>
              <a:tr h="663768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</a:t>
                      </a:r>
                      <a:endParaRPr lang="zh-CN" altLang="en-US" sz="1200" b="1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Positioning service latency</a:t>
                      </a:r>
                      <a:endParaRPr lang="zh-CN" altLang="en-US" sz="1200" b="1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Positioning service availability</a:t>
                      </a:r>
                      <a:endParaRPr lang="zh-CN" altLang="en-US" sz="1200" b="1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Positioning Accuracy</a:t>
                      </a:r>
                      <a:endParaRPr lang="zh-CN" altLang="en-US" sz="1200" b="1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Device speed</a:t>
                      </a:r>
                      <a:endParaRPr lang="zh-CN" altLang="en-US" sz="1200" b="1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910671"/>
                  </a:ext>
                </a:extLst>
              </a:tr>
              <a:tr h="452387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b="1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200" b="1" kern="1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b="1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200" b="1" kern="1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200" b="1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200" b="1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200" b="1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1763981"/>
                  </a:ext>
                </a:extLst>
              </a:tr>
              <a:tr h="434350">
                <a:tc gridSpan="5"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1:</a:t>
                      </a:r>
                      <a:endParaRPr lang="zh-CN" altLang="en-US" sz="1200" b="1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7724890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CD63B1EE-E855-4A82-834D-F47E4B11FA02}"/>
              </a:ext>
            </a:extLst>
          </p:cNvPr>
          <p:cNvSpPr txBox="1"/>
          <p:nvPr/>
        </p:nvSpPr>
        <p:spPr>
          <a:xfrm>
            <a:off x="3648156" y="4055972"/>
            <a:ext cx="532614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Table 2: KPI for Ambient IoT Positioning service</a:t>
            </a:r>
            <a:endParaRPr lang="zh-CN" altLang="zh-CN" sz="1600" dirty="0"/>
          </a:p>
          <a:p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CAEA2A2-1944-43AD-BA82-CF5025BDECE9}"/>
              </a:ext>
            </a:extLst>
          </p:cNvPr>
          <p:cNvSpPr/>
          <p:nvPr/>
        </p:nvSpPr>
        <p:spPr>
          <a:xfrm>
            <a:off x="838200" y="6304166"/>
            <a:ext cx="1153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1600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Note 1: Positioning Accuracy can be that of horizontal or vertical or both, details can be reported by companies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791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226DD-45CF-4AD8-89B3-CDABD521B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Power consumption/energy available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3EFF6E-CA66-4758-B9BE-0C3A8B0477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Four possible ways forward:</a:t>
            </a:r>
          </a:p>
          <a:p>
            <a:pPr lvl="1"/>
            <a:r>
              <a:rPr lang="en-GB" dirty="0"/>
              <a:t>Address this topic within use cases in KPI table but not in consolidation.</a:t>
            </a:r>
          </a:p>
          <a:p>
            <a:pPr lvl="1"/>
            <a:r>
              <a:rPr lang="en-GB" dirty="0"/>
              <a:t>Address this topic within use cases in description but not in consolidation.</a:t>
            </a:r>
          </a:p>
          <a:p>
            <a:pPr lvl="1"/>
            <a:r>
              <a:rPr lang="en-GB" dirty="0"/>
              <a:t>Referring to power consumption as an “influence quantity“ to be captured in the KPI table.</a:t>
            </a:r>
          </a:p>
          <a:p>
            <a:pPr lvl="1"/>
            <a:r>
              <a:rPr lang="en-GB" dirty="0"/>
              <a:t>Annex describing different ways of harvesting energy, and refers to those techniques in description/tables of use cases.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9953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</TotalTime>
  <Words>301</Words>
  <Application>Microsoft Office PowerPoint</Application>
  <PresentationFormat>Widescreen</PresentationFormat>
  <Paragraphs>72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等线</vt:lpstr>
      <vt:lpstr>Arial</vt:lpstr>
      <vt:lpstr>Calibri</vt:lpstr>
      <vt:lpstr>Calibri Light</vt:lpstr>
      <vt:lpstr>Office Theme</vt:lpstr>
      <vt:lpstr>FS_Ambient IoT</vt:lpstr>
      <vt:lpstr>Agenda of Today</vt:lpstr>
      <vt:lpstr>Planning for next meetings</vt:lpstr>
      <vt:lpstr>KPI table</vt:lpstr>
      <vt:lpstr>Power consumption/energy available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FS_Ambient IoT</dc:title>
  <dc:creator>Almodovar Chico, J.L. (José)</dc:creator>
  <cp:lastModifiedBy>Almodovar Chico, J.L. (José)</cp:lastModifiedBy>
  <cp:revision>13</cp:revision>
  <dcterms:created xsi:type="dcterms:W3CDTF">2022-10-13T07:44:25Z</dcterms:created>
  <dcterms:modified xsi:type="dcterms:W3CDTF">2022-11-02T10:29:59Z</dcterms:modified>
</cp:coreProperties>
</file>