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4" r:id="rId6"/>
    <p:sldId id="262" r:id="rId7"/>
    <p:sldId id="265" r:id="rId8"/>
    <p:sldId id="267" r:id="rId9"/>
    <p:sldId id="268" r:id="rId10"/>
    <p:sldId id="263" r:id="rId11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679" autoAdjust="0"/>
    <p:restoredTop sz="94660"/>
  </p:normalViewPr>
  <p:slideViewPr>
    <p:cSldViewPr snapToGrid="0">
      <p:cViewPr varScale="1">
        <p:scale>
          <a:sx n="63" d="100"/>
          <a:sy n="63" d="100"/>
        </p:scale>
        <p:origin x="1088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429EF6-80CD-4E84-B949-3DB84DAC42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2E6D0F-7247-4AFE-8185-1DB5E9D8AA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A80A9E-E8A9-4EBE-BF18-C474AFAB1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8396-623D-44DD-9954-0E574B7B99AB}" type="datetimeFigureOut">
              <a:rPr lang="en-GB" smtClean="0"/>
              <a:t>13/10/2022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94E5EF-ABD2-4D79-813B-1326A36E61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DBCDF0-8BAA-4ED1-A0EE-6A34A1D7CE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FCC83-146D-46C9-94D1-D1FCC26E23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80796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E64C00-2CDB-40A4-BF95-3FF4DC66D3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F0B5FC-C71E-4E1D-A56C-38095FF812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DA9D9F-9969-4255-9F21-4314096B5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8396-623D-44DD-9954-0E574B7B99AB}" type="datetimeFigureOut">
              <a:rPr lang="en-GB" smtClean="0"/>
              <a:t>13/10/2022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99B54D-99F2-419A-AF74-3D810BB53C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32A90-9CC7-4766-BF4A-EFEDA0E27A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FCC83-146D-46C9-94D1-D1FCC26E23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205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527B365-3002-4658-B1F1-36E082877B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135C26-327B-4284-A593-02960918E5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1911F7-358F-4E97-9477-B95142284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8396-623D-44DD-9954-0E574B7B99AB}" type="datetimeFigureOut">
              <a:rPr lang="en-GB" smtClean="0"/>
              <a:t>13/10/2022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DABCCB-04BC-4B15-8DF7-8BAE0F2E4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3DC1B5-126D-42EB-BF89-6718C8891C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FCC83-146D-46C9-94D1-D1FCC26E23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0947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51965D-BA38-4FEF-B8B8-1118E4899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4BCAF1-5AAB-40A9-B441-13929F5A7A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15F273-FC1D-483A-A1A0-F769524BA2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8396-623D-44DD-9954-0E574B7B99AB}" type="datetimeFigureOut">
              <a:rPr lang="en-GB" smtClean="0"/>
              <a:t>13/10/2022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C286C-110C-42F1-9C4B-BDF56031F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2E00D2-A3B4-414E-806D-F59E07BB4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FCC83-146D-46C9-94D1-D1FCC26E23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1807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4C0AA2-0AAE-43E7-BAA2-32A49A577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314ECF-49D8-4364-BB74-57BEA762FB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9BC8BF-F990-4248-8785-8FD271103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8396-623D-44DD-9954-0E574B7B99AB}" type="datetimeFigureOut">
              <a:rPr lang="en-GB" smtClean="0"/>
              <a:t>13/10/2022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AA01E9-1A02-49E3-9B22-1718050128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D96339-B114-432E-B305-0B2473721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FCC83-146D-46C9-94D1-D1FCC26E23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2195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64C4B-4BB4-4229-884D-2678ECBC0C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087F2F-738F-488D-A6CD-C07F1DF5CF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2CE8FF-64DC-45D3-AD77-C38137F97E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24C70A-B9EC-4E82-B09F-46F29119E6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8396-623D-44DD-9954-0E574B7B99AB}" type="datetimeFigureOut">
              <a:rPr lang="en-GB" smtClean="0"/>
              <a:t>13/10/2022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EB59C3-825A-413C-A672-1C544681C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E47A00-CB9B-45D8-B3F8-04914B00F6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FCC83-146D-46C9-94D1-D1FCC26E23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2969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80388C-6B27-4F46-92F6-61D990752C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C0F88C-58D7-4966-8EE2-F690F8E9D5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4D94D-3AF3-4DDD-9637-4928F5C57F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CB2D0C-1F45-414D-97C7-88BBAD8CA8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33E80B2-0199-4FE5-B6DE-1F03844EAA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ED3D23F-91DF-4145-89C8-C0EE9250E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8396-623D-44DD-9954-0E574B7B99AB}" type="datetimeFigureOut">
              <a:rPr lang="en-GB" smtClean="0"/>
              <a:t>13/10/2022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CC8215-61AB-471C-94DA-C9B2B66AC4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64397BF-78DB-41F6-B200-551DC546C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FCC83-146D-46C9-94D1-D1FCC26E23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4339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D6F015-CDE7-4874-8C1B-A05E3DA015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D884043-12D5-487B-88FE-72A5ABE077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8396-623D-44DD-9954-0E574B7B99AB}" type="datetimeFigureOut">
              <a:rPr lang="en-GB" smtClean="0"/>
              <a:t>13/10/2022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699423-A686-41E0-A1C9-7A96C21A85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68F9A91-7A5E-4291-A4AB-DC9EF49C4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FCC83-146D-46C9-94D1-D1FCC26E23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8750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17FA310-805C-4913-B829-8670A4E6C2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8396-623D-44DD-9954-0E574B7B99AB}" type="datetimeFigureOut">
              <a:rPr lang="en-GB" smtClean="0"/>
              <a:t>13/10/2022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27A931D-B055-428E-A76A-A2C1EF6A38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56DC7C-F977-4D5A-A043-45161EEC0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FCC83-146D-46C9-94D1-D1FCC26E23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4792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ACA199-1549-4C27-AC9E-30C0FC2919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F32930-46D0-4343-AA83-E47377DD6C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58F029-617C-4729-84EC-7FDD32FD39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632FDE-B1CA-4421-88CA-1069ABE94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8396-623D-44DD-9954-0E574B7B99AB}" type="datetimeFigureOut">
              <a:rPr lang="en-GB" smtClean="0"/>
              <a:t>13/10/2022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A73FC7-DA1A-4D1F-A267-FF126A66F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7D980C-EB21-4962-8399-551093488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FCC83-146D-46C9-94D1-D1FCC26E23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7212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9BB499-EF0A-41EA-8995-A977D60D6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2DA02AC-71EE-4753-981E-A17FE59B230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5714C8-D77A-4834-909C-418C962C5F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083BFE-F0AD-4CB4-9A9C-46FC5E1160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8396-623D-44DD-9954-0E574B7B99AB}" type="datetimeFigureOut">
              <a:rPr lang="en-GB" smtClean="0"/>
              <a:t>13/10/2022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B85B84-1280-4E33-B98E-C07923A97A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8A306F-A891-4889-8516-B3A81D62D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FCC83-146D-46C9-94D1-D1FCC26E23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85439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0CBA794-8B10-4F17-89E3-FA0992C1E7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9F8183-CA4A-44BF-9496-746EB9FAEE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558051-E8EF-4B83-B653-0CF04D5022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168396-623D-44DD-9954-0E574B7B99AB}" type="datetimeFigureOut">
              <a:rPr lang="en-GB" smtClean="0"/>
              <a:t>13/10/2022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B8C0A8-794E-4121-9995-36A370262D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D6B4E8-E168-4E23-83BE-6B8CFD9EA9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1FCC83-146D-46C9-94D1-D1FCC26E23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5294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14EB3D-89CE-47D9-A6E7-F6E22D03548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err="1"/>
              <a:t>FS_Ambient</a:t>
            </a:r>
            <a:r>
              <a:rPr lang="en-GB" dirty="0"/>
              <a:t> IoT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732691-2C99-4977-96BC-76D9FC360C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err="1"/>
              <a:t>Offline_CC</a:t>
            </a:r>
            <a:r>
              <a:rPr lang="en-GB" dirty="0"/>
              <a:t> 13</a:t>
            </a:r>
            <a:r>
              <a:rPr lang="en-GB" baseline="30000" dirty="0"/>
              <a:t>th</a:t>
            </a:r>
            <a:r>
              <a:rPr lang="en-GB" dirty="0"/>
              <a:t> October 2022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3DE0424-ACF7-4821-A2CE-C2FE75D5992F}"/>
              </a:ext>
            </a:extLst>
          </p:cNvPr>
          <p:cNvSpPr/>
          <p:nvPr/>
        </p:nvSpPr>
        <p:spPr>
          <a:xfrm>
            <a:off x="10245090" y="399534"/>
            <a:ext cx="1313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b="1" i="0" dirty="0">
                <a:solidFill>
                  <a:srgbClr val="808080"/>
                </a:solidFill>
                <a:effectLst/>
                <a:latin typeface="Arial" panose="020B0604020202020204" pitchFamily="34" charset="0"/>
              </a:rPr>
              <a:t>S1-223010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0130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49E5EE-08F5-460D-9BBB-CB79762406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545" y="507168"/>
            <a:ext cx="10515600" cy="1325563"/>
          </a:xfrm>
        </p:spPr>
        <p:txBody>
          <a:bodyPr>
            <a:normAutofit/>
          </a:bodyPr>
          <a:lstStyle/>
          <a:p>
            <a:r>
              <a:rPr lang="en-US" b="1" dirty="0"/>
              <a:t>Project management &amp; timelines: plan/expectations for November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4F1784-6758-4106-98E1-82D25A459F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6662" y="2141537"/>
            <a:ext cx="10515600" cy="4351338"/>
          </a:xfrm>
        </p:spPr>
        <p:txBody>
          <a:bodyPr/>
          <a:lstStyle/>
          <a:p>
            <a:pPr lvl="1"/>
            <a:r>
              <a:rPr lang="en-GB" b="1" dirty="0"/>
              <a:t>SA1#100 (Nov 2022): 80%</a:t>
            </a:r>
            <a:endParaRPr lang="nl-NL" dirty="0"/>
          </a:p>
          <a:p>
            <a:pPr lvl="2"/>
            <a:r>
              <a:rPr lang="en-GB" b="1" dirty="0"/>
              <a:t>Final work on use cases and potential requirements</a:t>
            </a:r>
            <a:endParaRPr lang="nl-NL" dirty="0"/>
          </a:p>
          <a:p>
            <a:pPr lvl="2"/>
            <a:r>
              <a:rPr lang="en-GB" b="1" dirty="0"/>
              <a:t>Completion of consolidation  and conclusions</a:t>
            </a:r>
            <a:endParaRPr lang="nl-NL" dirty="0"/>
          </a:p>
          <a:p>
            <a:pPr lvl="2"/>
            <a:r>
              <a:rPr lang="en-GB" b="1" dirty="0"/>
              <a:t>Final TR clean-up </a:t>
            </a:r>
            <a:endParaRPr lang="nl-NL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253991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B1DFF-C059-4509-845C-8D84064070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Agenda of Today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013FD5-BE55-4C10-9A22-A5C6BDB115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561" y="1690688"/>
            <a:ext cx="10515600" cy="4351338"/>
          </a:xfrm>
        </p:spPr>
        <p:txBody>
          <a:bodyPr>
            <a:normAutofit lnSpcReduction="10000"/>
          </a:bodyPr>
          <a:lstStyle/>
          <a:p>
            <a:pPr lvl="1"/>
            <a:r>
              <a:rPr lang="en-GB" b="1" dirty="0"/>
              <a:t>Definition of the ambient power-enabled IoT device</a:t>
            </a:r>
            <a:r>
              <a:rPr lang="en-GB" dirty="0"/>
              <a:t> </a:t>
            </a:r>
            <a:endParaRPr lang="nl-NL" dirty="0"/>
          </a:p>
          <a:p>
            <a:pPr lvl="2"/>
            <a:r>
              <a:rPr lang="en-GB" b="1" dirty="0"/>
              <a:t>Whether power consumption shall be in the definition</a:t>
            </a:r>
            <a:endParaRPr lang="nl-NL" dirty="0"/>
          </a:p>
          <a:p>
            <a:pPr lvl="2"/>
            <a:r>
              <a:rPr lang="en-GB" b="1" dirty="0"/>
              <a:t>Whether there shall be sub-</a:t>
            </a:r>
            <a:r>
              <a:rPr lang="en-US" b="1" dirty="0"/>
              <a:t>categorization for the devices </a:t>
            </a:r>
            <a:endParaRPr lang="nl-NL" dirty="0"/>
          </a:p>
          <a:p>
            <a:pPr lvl="1"/>
            <a:r>
              <a:rPr lang="en-GB" b="1" dirty="0"/>
              <a:t>Whether power consumption shall be a KPI</a:t>
            </a:r>
          </a:p>
          <a:p>
            <a:pPr lvl="1"/>
            <a:r>
              <a:rPr lang="en-US" b="1" dirty="0"/>
              <a:t>Project management &amp; timelines: plan/expectations for November</a:t>
            </a:r>
            <a:endParaRPr lang="nl-NL" dirty="0"/>
          </a:p>
          <a:p>
            <a:pPr lvl="1"/>
            <a:endParaRPr lang="nl-NL" dirty="0"/>
          </a:p>
          <a:p>
            <a:pPr lvl="1"/>
            <a:endParaRPr lang="nl-NL" dirty="0"/>
          </a:p>
          <a:p>
            <a:pPr lvl="1"/>
            <a:endParaRPr lang="nl-NL" dirty="0"/>
          </a:p>
          <a:p>
            <a:pPr marL="457200" lvl="1" indent="0">
              <a:buNone/>
            </a:pPr>
            <a:endParaRPr lang="nl-NL" dirty="0"/>
          </a:p>
          <a:p>
            <a:pPr marL="457200" lvl="1" indent="0">
              <a:buNone/>
            </a:pPr>
            <a:r>
              <a:rPr lang="nl-NL" sz="4400" b="1" dirty="0"/>
              <a:t>Call without decission power.</a:t>
            </a:r>
          </a:p>
          <a:p>
            <a:pPr marL="457200" lvl="1" indent="0">
              <a:buNone/>
            </a:pPr>
            <a:r>
              <a:rPr lang="nl-NL" sz="4400" b="1" dirty="0"/>
              <a:t>No Tohru.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71401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F5D584-6026-4F7F-9CD2-680E410A76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Definition of the ambient power-enabled IoT device</a:t>
            </a:r>
            <a:r>
              <a:rPr lang="en-GB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229042-28B9-46C1-9634-B3761B3609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b="1" dirty="0"/>
              <a:t>Ambient IoT device</a:t>
            </a:r>
            <a:r>
              <a:rPr lang="en-US" dirty="0"/>
              <a:t>: an Ambient power-enabled Internet of Things device is an IoT device powered by energy harvesting, being either battery-less or with limited energy storage capability (e.g., using a capacitor). </a:t>
            </a:r>
          </a:p>
          <a:p>
            <a:pPr marL="0" indent="0">
              <a:buNone/>
            </a:pPr>
            <a:r>
              <a:rPr lang="en-US" dirty="0"/>
              <a:t>Note: </a:t>
            </a:r>
            <a:r>
              <a:rPr lang="en-GB" dirty="0"/>
              <a:t>An Ambient IoT device has low complexity, small size and lower capabilities </a:t>
            </a:r>
            <a:r>
              <a:rPr lang="en-GB" dirty="0">
                <a:highlight>
                  <a:srgbClr val="00FF00"/>
                </a:highlight>
              </a:rPr>
              <a:t>and lower power consumption </a:t>
            </a:r>
            <a:r>
              <a:rPr lang="en-GB" dirty="0"/>
              <a:t>than </a:t>
            </a:r>
            <a:r>
              <a:rPr lang="en-GB" dirty="0">
                <a:highlight>
                  <a:srgbClr val="00FF00"/>
                </a:highlight>
              </a:rPr>
              <a:t>previously defined </a:t>
            </a:r>
            <a:r>
              <a:rPr lang="en-GB" dirty="0"/>
              <a:t>3GPP IoT devices (e.g., NB-IoT/</a:t>
            </a:r>
            <a:r>
              <a:rPr lang="en-GB" dirty="0" err="1"/>
              <a:t>eMTC</a:t>
            </a:r>
            <a:r>
              <a:rPr lang="en-GB" dirty="0"/>
              <a:t> devices). Ambient IoT devices can be maintenance free </a:t>
            </a:r>
            <a:r>
              <a:rPr lang="en-GB" strike="sngStrike" dirty="0"/>
              <a:t>(e.g., without human intervention) </a:t>
            </a:r>
            <a:r>
              <a:rPr lang="en-GB" dirty="0"/>
              <a:t>and can have long life span (e.g., more than 10 years).</a:t>
            </a:r>
            <a:endParaRPr lang="nl-NL" dirty="0"/>
          </a:p>
          <a:p>
            <a:pPr marL="0" indent="0">
              <a:buNone/>
            </a:pPr>
            <a:r>
              <a:rPr lang="en-GB" strike="sngStrike" dirty="0"/>
              <a:t>NOTE 2: </a:t>
            </a:r>
            <a:r>
              <a:rPr lang="en-GB" strike="sngStrike" dirty="0">
                <a:highlight>
                  <a:srgbClr val="FFFF00"/>
                </a:highlight>
              </a:rPr>
              <a:t>The maximum instantaneous power consumption of an Ambient IoT device for communication is lower than device power consumption of NB-IoT/</a:t>
            </a:r>
            <a:r>
              <a:rPr lang="en-GB" strike="sngStrike" dirty="0" err="1">
                <a:highlight>
                  <a:srgbClr val="FFFF00"/>
                </a:highlight>
              </a:rPr>
              <a:t>eMTC</a:t>
            </a:r>
            <a:r>
              <a:rPr lang="en-GB" strike="sngStrike" dirty="0">
                <a:highlight>
                  <a:srgbClr val="FFFF00"/>
                </a:highlight>
              </a:rPr>
              <a:t> devices during active transmission/reception. </a:t>
            </a:r>
            <a:endParaRPr lang="nl-NL" strike="sngStrike" dirty="0">
              <a:highlight>
                <a:srgbClr val="FFFF00"/>
              </a:highlight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5418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CDEE5-360B-40A7-881F-0859932E7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Other definitions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2D428C-A02C-49B2-90F8-17372765D4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hangingPunct="0">
              <a:buNone/>
            </a:pPr>
            <a:r>
              <a:rPr lang="en-GB" b="1" dirty="0"/>
              <a:t>IoT device:</a:t>
            </a:r>
            <a:r>
              <a:rPr lang="en-GB" dirty="0"/>
              <a:t> a type of UE which is dedicated for a set of specific use cases or services and which is allowed to make use of certain features restricted to this type of UEs.</a:t>
            </a:r>
            <a:endParaRPr lang="nl-NL" dirty="0"/>
          </a:p>
          <a:p>
            <a:pPr marL="0" indent="0" hangingPunct="0">
              <a:buNone/>
            </a:pPr>
            <a:r>
              <a:rPr lang="en-GB" dirty="0"/>
              <a:t>NOTE 5: An IoT device may be optimized for the specific needs of services and application being executed (e.g. smart home/city, smart utilities, e-Health and smart wearables). Some IoT devices are not intended for human type communications.</a:t>
            </a:r>
            <a:endParaRPr lang="nl-NL" dirty="0"/>
          </a:p>
          <a:p>
            <a:pPr marL="0" indent="0">
              <a:buNone/>
            </a:pPr>
            <a:r>
              <a:rPr lang="en-GB" b="1" dirty="0"/>
              <a:t>User Equipment:</a:t>
            </a:r>
            <a:r>
              <a:rPr lang="en-GB" dirty="0"/>
              <a:t> An equipment that allows a user access to network services via 3GPP and/or non-3GPP accesses.</a:t>
            </a:r>
            <a:endParaRPr lang="nl-NL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98796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F0A132-CBFD-4241-B0DD-FA4A8B4CC6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Whether power consumption shall be a KPI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AEAB87-6D6C-4E22-BFA2-A2AE127E93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629" y="1527038"/>
            <a:ext cx="5166287" cy="215949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165E4A3-B538-4C7D-B51D-FAEA581632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4474" y="1527038"/>
            <a:ext cx="4212916" cy="236816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BAC8C58-7512-482A-9B15-48C08C1CD3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802" y="3895207"/>
            <a:ext cx="5922306" cy="248783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B0A0443-ACE3-40A2-A4FD-6C04C40922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25543" y="4192813"/>
            <a:ext cx="3932737" cy="2190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9651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F0A132-CBFD-4241-B0DD-FA4A8B4CC6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Whether (max .) power consumption shall be a KPI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6A63B25-9063-4886-B3C2-78D911EB60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056" y="1778611"/>
            <a:ext cx="5920944" cy="146807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2C6DC1E-E9CD-406C-ABB8-C897840017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290" y="3263396"/>
            <a:ext cx="5673710" cy="175205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0512104-07ED-432D-8868-CDB87DF131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613" y="4991424"/>
            <a:ext cx="5329770" cy="186657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50B49FB-697B-4BEC-A4E4-168C8ECDD7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22483" y="1543754"/>
            <a:ext cx="5147227" cy="186657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D6304A4-FA7C-4C4E-9154-2879272869F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3377423"/>
            <a:ext cx="6029325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4946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F0A132-CBFD-4241-B0DD-FA4A8B4CC6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Whether power consumption shall be a KPI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4621EDC-D709-4BC4-AF82-2A3068E1D7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084" y="1396291"/>
            <a:ext cx="5095598" cy="330158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4BFB313-12BF-4B0A-968D-672D9C5CBC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463" y="4935878"/>
            <a:ext cx="6324600" cy="16573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A667E31-AC1F-425F-AB0A-34AA88DC7F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5870" y="1589671"/>
            <a:ext cx="5846130" cy="183932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A623AA7-5FE9-4253-83F3-5BCC5FD0C0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21136" y="3429000"/>
            <a:ext cx="5095598" cy="168933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BC1A15F-A5AE-41CB-9004-2B7CBD41232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64599" y="5167312"/>
            <a:ext cx="5095599" cy="1591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3346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FE5C76-4EA4-47F3-ABB2-26A70C783C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Whether power consumption shall be a KPI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E7314C-F7A4-447F-877E-B2C0BF77A2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Common KPIs	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58182D-657C-43A3-80F7-260ACB8EFB9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GB" dirty="0"/>
              <a:t>Communication range</a:t>
            </a:r>
          </a:p>
          <a:p>
            <a:r>
              <a:rPr lang="en-GB" dirty="0"/>
              <a:t>Message size</a:t>
            </a:r>
          </a:p>
          <a:p>
            <a:r>
              <a:rPr lang="en-GB" dirty="0"/>
              <a:t>Device Density</a:t>
            </a:r>
          </a:p>
          <a:p>
            <a:r>
              <a:rPr lang="en-GB" dirty="0"/>
              <a:t>Service Area</a:t>
            </a:r>
          </a:p>
          <a:p>
            <a:r>
              <a:rPr lang="en-GB" dirty="0"/>
              <a:t>End-to-end latency </a:t>
            </a:r>
          </a:p>
          <a:p>
            <a:r>
              <a:rPr lang="en-GB" dirty="0"/>
              <a:t>Speed device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B7CA11F-402F-40A2-8D55-9BC4E7866F9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GB" dirty="0"/>
              <a:t>Other	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60F0EB2-95AD-4745-8270-B87F1B8D4CE3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GB" dirty="0"/>
              <a:t>Positioning</a:t>
            </a:r>
          </a:p>
          <a:p>
            <a:r>
              <a:rPr lang="en-GB" dirty="0"/>
              <a:t>Data range</a:t>
            </a:r>
          </a:p>
          <a:p>
            <a:r>
              <a:rPr lang="en-GB" dirty="0"/>
              <a:t>Reliability/Availability</a:t>
            </a:r>
          </a:p>
        </p:txBody>
      </p:sp>
    </p:spTree>
    <p:extLst>
      <p:ext uri="{BB962C8B-B14F-4D97-AF65-F5344CB8AC3E}">
        <p14:creationId xmlns:p14="http://schemas.microsoft.com/office/powerpoint/2010/main" val="31635861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C226DD-45CF-4AD8-89B3-CDABD521B5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Power consumption/energy available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3EFF6E-CA66-4758-B9BE-0C3A8B0477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Four possible ways forward:</a:t>
            </a:r>
          </a:p>
          <a:p>
            <a:pPr lvl="1"/>
            <a:r>
              <a:rPr lang="en-GB" dirty="0"/>
              <a:t>Address this topic within use cases in KPI table but not in consolidation.</a:t>
            </a:r>
          </a:p>
          <a:p>
            <a:pPr lvl="1"/>
            <a:r>
              <a:rPr lang="en-GB" dirty="0"/>
              <a:t>Address this topic within use cases in description but not in consolidation.</a:t>
            </a:r>
          </a:p>
          <a:p>
            <a:pPr lvl="1"/>
            <a:r>
              <a:rPr lang="en-GB" dirty="0"/>
              <a:t>Referring to power consumption as an “influence quantity“ to be captured in the KPI table.</a:t>
            </a:r>
          </a:p>
          <a:p>
            <a:pPr lvl="1"/>
            <a:r>
              <a:rPr lang="en-GB" dirty="0"/>
              <a:t>Annex describing different ways of harvesting energy, and refers to those techniques in description/tables of use cases.</a:t>
            </a:r>
          </a:p>
          <a:p>
            <a:pPr lvl="1"/>
            <a:endParaRPr lang="en-GB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52566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1503</TotalTime>
  <Words>477</Words>
  <Application>Microsoft Office PowerPoint</Application>
  <PresentationFormat>Widescreen</PresentationFormat>
  <Paragraphs>49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FS_Ambient IoT</vt:lpstr>
      <vt:lpstr>Agenda of Today</vt:lpstr>
      <vt:lpstr>Definition of the ambient power-enabled IoT device </vt:lpstr>
      <vt:lpstr>Other definitions</vt:lpstr>
      <vt:lpstr>Whether power consumption shall be a KPI</vt:lpstr>
      <vt:lpstr>Whether (max .) power consumption shall be a KPI</vt:lpstr>
      <vt:lpstr>Whether power consumption shall be a KPI</vt:lpstr>
      <vt:lpstr>Whether power consumption shall be a KPI</vt:lpstr>
      <vt:lpstr>Power consumption/energy available</vt:lpstr>
      <vt:lpstr>Project management &amp; timelines: plan/expectations for November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FS_Ambient IoT</dc:title>
  <dc:creator>Almodovar Chico, J.L. (José)</dc:creator>
  <cp:lastModifiedBy>Almodovar Chico, J.L. (José)</cp:lastModifiedBy>
  <cp:revision>6</cp:revision>
  <dcterms:created xsi:type="dcterms:W3CDTF">2022-10-13T07:44:25Z</dcterms:created>
  <dcterms:modified xsi:type="dcterms:W3CDTF">2022-10-14T08:48:09Z</dcterms:modified>
</cp:coreProperties>
</file>