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39"/>
  </p:notesMasterIdLst>
  <p:handoutMasterIdLst>
    <p:handoutMasterId r:id="rId40"/>
  </p:handoutMasterIdLst>
  <p:sldIdLst>
    <p:sldId id="303" r:id="rId5"/>
    <p:sldId id="621" r:id="rId6"/>
    <p:sldId id="939" r:id="rId7"/>
    <p:sldId id="950" r:id="rId8"/>
    <p:sldId id="933" r:id="rId9"/>
    <p:sldId id="951" r:id="rId10"/>
    <p:sldId id="952" r:id="rId11"/>
    <p:sldId id="947" r:id="rId12"/>
    <p:sldId id="953" r:id="rId13"/>
    <p:sldId id="954" r:id="rId14"/>
    <p:sldId id="955" r:id="rId15"/>
    <p:sldId id="956" r:id="rId16"/>
    <p:sldId id="957" r:id="rId17"/>
    <p:sldId id="958" r:id="rId18"/>
    <p:sldId id="959" r:id="rId19"/>
    <p:sldId id="949" r:id="rId20"/>
    <p:sldId id="962" r:id="rId21"/>
    <p:sldId id="636" r:id="rId22"/>
    <p:sldId id="869" r:id="rId23"/>
    <p:sldId id="888" r:id="rId24"/>
    <p:sldId id="889" r:id="rId25"/>
    <p:sldId id="963" r:id="rId26"/>
    <p:sldId id="884" r:id="rId27"/>
    <p:sldId id="887" r:id="rId28"/>
    <p:sldId id="885" r:id="rId29"/>
    <p:sldId id="890" r:id="rId30"/>
    <p:sldId id="886" r:id="rId31"/>
    <p:sldId id="737" r:id="rId32"/>
    <p:sldId id="859" r:id="rId33"/>
    <p:sldId id="932" r:id="rId34"/>
    <p:sldId id="961" r:id="rId35"/>
    <p:sldId id="935" r:id="rId36"/>
    <p:sldId id="942" r:id="rId37"/>
    <p:sldId id="883" r:id="rId38"/>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CC"/>
    <a:srgbClr val="72AF2F"/>
    <a:srgbClr val="C1E442"/>
    <a:srgbClr val="FFFF99"/>
    <a:srgbClr val="C6D254"/>
    <a:srgbClr val="000000"/>
    <a:srgbClr val="5C88D0"/>
    <a:srgbClr val="2A6EA8"/>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089" autoAdjust="0"/>
    <p:restoredTop sz="92197" autoAdjust="0"/>
  </p:normalViewPr>
  <p:slideViewPr>
    <p:cSldViewPr snapToGrid="0">
      <p:cViewPr varScale="1">
        <p:scale>
          <a:sx n="77" d="100"/>
          <a:sy n="77" d="100"/>
        </p:scale>
        <p:origin x="102" y="51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3/18/2021</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3/17/2021</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61312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2134704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4145676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409123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0608145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7660083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0291880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 Id="rId9" Type="http://schemas.openxmlformats.org/officeDocument/2006/relationships/image" Target="../media/image5.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075646"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212963" y="6511925"/>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SP-210188, TSG SA#91-e,</a:t>
            </a:r>
            <a:r>
              <a:rPr lang="en-GB" sz="1100" b="1" spc="300" baseline="0" dirty="0">
                <a:ea typeface="+mn-ea"/>
                <a:cs typeface="Arial" panose="020B0604020202020204" pitchFamily="34" charset="0"/>
              </a:rPr>
              <a:t> E-meeting 18-29 March 2021</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2021</a:t>
            </a:r>
          </a:p>
        </p:txBody>
      </p:sp>
      <p:pic>
        <p:nvPicPr>
          <p:cNvPr id="11" name="Picture 13" descr="green2.jpg"/>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7"/>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8"/>
        </a:buBlip>
        <a:defRPr sz="3200">
          <a:solidFill>
            <a:schemeClr val="tx1"/>
          </a:solidFill>
          <a:latin typeface="+mn-lt"/>
        </a:defRPr>
      </a:lvl2pPr>
      <a:lvl3pPr marL="1522413" indent="-303213" algn="l" rtl="0" eaLnBrk="0" fontAlgn="base" hangingPunct="0">
        <a:spcBef>
          <a:spcPct val="20000"/>
        </a:spcBef>
        <a:spcAft>
          <a:spcPct val="0"/>
        </a:spcAft>
        <a:buBlip>
          <a:blip r:embed="rId9"/>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3gpp.org/ftp/tsg_sa/TSG_SA/TSGs_89E_Electronic/Docs/SP-200769.zip" TargetMode="Externa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hyperlink" Target="https://www.3gpp.org/ftp/tsg_sa/TSG_SA/TSGs_89E_Electronic/Docs/SP-200854.zip" TargetMode="Externa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hyperlink" Target="http://www.3gpp.org/ftp/tsg_sa/TSG_SA/TSGS_88E_Electronic/Docs/SP-200467.zip" TargetMode="Externa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hyperlink" Target="https://www.3gpp.org/ftp/tsg_sa/TSG_SA/TSGs_89E_Electronic/Docs/SP-200771.zip" TargetMode="Externa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hyperlink" Target="https://www.3gpp.org/ftp/tsg_sa/TSG_SA/TSGs_89E_Electronic/Docs/SP-200767.zip" TargetMode="Externa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hyperlink" Target="https://www.3gpp.org/ftp/tsg_sa/TSG_SA/TSGs_90E_Electronic/Docs/SP-201081.zip" TargetMode="Externa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hyperlink" Target="https://www.3gpp.org/ftp/tsg_sa/TSG_SA/TSGs_90E_Electronic/Docs/SP-201082.zip" TargetMode="Externa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hyperlink" Target="https://www.3gpp.org/ftp/tsg_sa/TSG_SA/TSGs_91E_Electronic/Docs/SP-210145.zip" TargetMode="External"/><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hyperlink" Target="https://www.3gpp.org/ftp/tsg_sa/TSG_SA/TSGs_91E_Electronic/Docs/SP-210149.zip" TargetMode="External"/><Relationship Id="rId5" Type="http://schemas.openxmlformats.org/officeDocument/2006/relationships/hyperlink" Target="https://www.3gpp.org/ftp/tsg_sa/TSG_SA/TSGs_91E_Electronic/Docs/SP-210147.zip" TargetMode="External"/><Relationship Id="rId4" Type="http://schemas.openxmlformats.org/officeDocument/2006/relationships/hyperlink" Target="https://www.3gpp.org/ftp/tsg_sa/TSG_SA/TSGs_91E_Electronic/Docs/SP-210146.zip" TargetMode="External"/></Relationships>
</file>

<file path=ppt/slides/_rels/slide31.xml.rels><?xml version="1.0" encoding="UTF-8" standalone="yes"?>
<Relationships xmlns="http://schemas.openxmlformats.org/package/2006/relationships"><Relationship Id="rId8" Type="http://schemas.openxmlformats.org/officeDocument/2006/relationships/hyperlink" Target="https://www.3gpp.org/ftp/tsg_sa/TSG_SA/TSGs_91E_Electronic/Docs/SP-210163.zip" TargetMode="External"/><Relationship Id="rId3" Type="http://schemas.openxmlformats.org/officeDocument/2006/relationships/hyperlink" Target="https://www.3gpp.org/ftp/tsg_sa/TSG_SA/TSGs_91E_Electronic/Docs/SP-210158.zip" TargetMode="External"/><Relationship Id="rId7" Type="http://schemas.openxmlformats.org/officeDocument/2006/relationships/hyperlink" Target="https://www.3gpp.org/ftp/tsg_sa/TSG_SA/TSGs_91E_Electronic/Docs/SP-210162.zip" TargetMode="External"/><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hyperlink" Target="https://www.3gpp.org/ftp/tsg_sa/TSG_SA/TSGs_91E_Electronic/Docs/SP-210161.zip" TargetMode="External"/><Relationship Id="rId11" Type="http://schemas.openxmlformats.org/officeDocument/2006/relationships/hyperlink" Target="https://www.3gpp.org/ftp/tsg_sa/TSG_SA/TSGs_91E_Electronic/Docs/SP-210166.zip" TargetMode="External"/><Relationship Id="rId5" Type="http://schemas.openxmlformats.org/officeDocument/2006/relationships/hyperlink" Target="https://www.3gpp.org/ftp/tsg_sa/TSG_SA/TSGs_91E_Electronic/Docs/SP-210160.zip" TargetMode="External"/><Relationship Id="rId10" Type="http://schemas.openxmlformats.org/officeDocument/2006/relationships/hyperlink" Target="https://www.3gpp.org/ftp/tsg_sa/TSG_SA/TSGs_91E_Electronic/Docs/SP-210165.zip" TargetMode="External"/><Relationship Id="rId4" Type="http://schemas.openxmlformats.org/officeDocument/2006/relationships/hyperlink" Target="https://www.3gpp.org/ftp/tsg_sa/TSG_SA/TSGs_91E_Electronic/Docs/SP-210159.zip" TargetMode="External"/><Relationship Id="rId9" Type="http://schemas.openxmlformats.org/officeDocument/2006/relationships/hyperlink" Target="https://www.3gpp.org/ftp/tsg_sa/TSG_SA/TSGs_91E_Electronic/Docs/SP-210164.zip" TargetMode="External"/></Relationships>
</file>

<file path=ppt/slides/_rels/slide32.xml.rels><?xml version="1.0" encoding="UTF-8" standalone="yes"?>
<Relationships xmlns="http://schemas.openxmlformats.org/package/2006/relationships"><Relationship Id="rId8" Type="http://schemas.openxmlformats.org/officeDocument/2006/relationships/hyperlink" Target="https://www.3gpp.org/ftp/tsg_sa/TSG_SA/TSGs_91E_Electronic/Docs/SP-210152.zip" TargetMode="External"/><Relationship Id="rId13" Type="http://schemas.openxmlformats.org/officeDocument/2006/relationships/hyperlink" Target="https://www.3gpp.org/ftp/tsg_sa/TSG_SA/TSGs_91E_Electronic/Docs/SP-210157.zip" TargetMode="External"/><Relationship Id="rId3" Type="http://schemas.openxmlformats.org/officeDocument/2006/relationships/hyperlink" Target="https://www.3gpp.org/ftp/tsg_sa/TSG_SA/TSGs_91E_Electronic/Docs/SP-210142.zip" TargetMode="External"/><Relationship Id="rId7" Type="http://schemas.openxmlformats.org/officeDocument/2006/relationships/hyperlink" Target="https://www.3gpp.org/ftp/tsg_sa/TSG_SA/TSGs_91E_Electronic/Docs/SP-210151.zip" TargetMode="External"/><Relationship Id="rId12" Type="http://schemas.openxmlformats.org/officeDocument/2006/relationships/hyperlink" Target="https://www.3gpp.org/ftp/tsg_sa/TSG_SA/TSGs_91E_Electronic/Docs/SP-210156.zip" TargetMode="External"/><Relationship Id="rId2" Type="http://schemas.openxmlformats.org/officeDocument/2006/relationships/hyperlink" Target="https://www.3gpp.org/ftp/tsg_sa/TSG_SA/TSGs_91E_Electronic/Docs/SP-210141.zip" TargetMode="External"/><Relationship Id="rId1" Type="http://schemas.openxmlformats.org/officeDocument/2006/relationships/slideLayout" Target="../slideLayouts/slideLayout3.xml"/><Relationship Id="rId6" Type="http://schemas.openxmlformats.org/officeDocument/2006/relationships/hyperlink" Target="https://www.3gpp.org/ftp/tsg_sa/TSG_SA/TSGs_91E_Electronic/Docs/SP-210150.zip" TargetMode="External"/><Relationship Id="rId11" Type="http://schemas.openxmlformats.org/officeDocument/2006/relationships/hyperlink" Target="https://www.3gpp.org/ftp/tsg_sa/TSG_SA/TSGs_91E_Electronic/Docs/SP-210155.zip" TargetMode="External"/><Relationship Id="rId5" Type="http://schemas.openxmlformats.org/officeDocument/2006/relationships/hyperlink" Target="https://www.3gpp.org/ftp/tsg_sa/TSG_SA/TSGs_91E_Electronic/Docs/SP-210144.zip" TargetMode="External"/><Relationship Id="rId10" Type="http://schemas.openxmlformats.org/officeDocument/2006/relationships/hyperlink" Target="https://www.3gpp.org/ftp/tsg_sa/TSG_SA/TSGs_91E_Electronic/Docs/SP-210154.zip" TargetMode="External"/><Relationship Id="rId4" Type="http://schemas.openxmlformats.org/officeDocument/2006/relationships/hyperlink" Target="https://www.3gpp.org/ftp/tsg_sa/TSG_SA/TSGs_91E_Electronic/Docs/SP-210143.zip" TargetMode="External"/><Relationship Id="rId9" Type="http://schemas.openxmlformats.org/officeDocument/2006/relationships/hyperlink" Target="https://www.3gpp.org/ftp/tsg_sa/TSG_SA/TSGs_91E_Electronic/Docs/SP-210153.zip" TargetMode="External"/></Relationships>
</file>

<file path=ppt/slides/_rels/slide33.xml.rels><?xml version="1.0" encoding="UTF-8" standalone="yes"?>
<Relationships xmlns="http://schemas.openxmlformats.org/package/2006/relationships"><Relationship Id="rId3" Type="http://schemas.openxmlformats.org/officeDocument/2006/relationships/hyperlink" Target="https://www.3gpp.org/ftp/tsg_sa/TSG_SA/TSGs_91E_Electronic/Docs/SP-210168.zip" TargetMode="External"/><Relationship Id="rId2" Type="http://schemas.openxmlformats.org/officeDocument/2006/relationships/hyperlink" Target="https://www.3gpp.org/ftp/tsg_sa/TSG_SA/TSGs_91E_Electronic/Docs/SP-210167.zip" TargetMode="External"/><Relationship Id="rId1" Type="http://schemas.openxmlformats.org/officeDocument/2006/relationships/slideLayout" Target="../slideLayouts/slideLayout3.xml"/><Relationship Id="rId4" Type="http://schemas.openxmlformats.org/officeDocument/2006/relationships/hyperlink" Target="https://www.3gpp.org/ftp/tsg_sa/TSG_SA/TSGs_91E_Electronic/Docs/SP-210169.zip" TargetMode="External"/></Relationships>
</file>

<file path=ppt/slides/_rels/slide3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www.3gpp.org/ftp/tsg_sa/TSG_SA/TSGS_84/Docs/SP-190367.zip" TargetMode="Externa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altLang="zh-CN" sz="4800" b="1" dirty="0"/>
              <a:t>SA5 Status Report to SA#91-e</a:t>
            </a:r>
            <a:br>
              <a:rPr lang="en-GB" sz="4800" b="1" i="1" dirty="0"/>
            </a:br>
            <a:r>
              <a:rPr lang="en-GB" sz="4800" dirty="0">
                <a:latin typeface="Arial" pitchFamily="34" charset="0"/>
              </a:rPr>
              <a:t> </a:t>
            </a:r>
            <a:r>
              <a:rPr lang="en-GB" altLang="zh-CN" sz="3200" b="1" dirty="0"/>
              <a:t>Charging Management (CH)</a:t>
            </a:r>
            <a:br>
              <a:rPr lang="en-GB" altLang="zh-CN" sz="3200" b="1" dirty="0"/>
            </a:br>
            <a:r>
              <a:rPr lang="en-GB" altLang="zh-CN" sz="3200" b="1" dirty="0"/>
              <a:t>Operation, Administration, Maintenance &amp; Provisioning (OAM&amp;P)</a:t>
            </a:r>
            <a:br>
              <a:rPr lang="en-US" sz="4800" dirty="0">
                <a:effectLst>
                  <a:outerShdw blurRad="38100" dist="38100" dir="2700000" algn="tl">
                    <a:srgbClr val="C0C0C0"/>
                  </a:outerShdw>
                </a:effectLst>
                <a:latin typeface="Arial" pitchFamily="34" charset="0"/>
              </a:rPr>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br>
              <a:rPr lang="en-US" altLang="en-US" sz="2667" dirty="0"/>
            </a:br>
            <a:r>
              <a:rPr lang="en-GB" sz="2400" dirty="0">
                <a:latin typeface="Arial" charset="0"/>
              </a:rPr>
              <a:t>Thomas Tovinger, SA5 Chair, Ericsson</a:t>
            </a:r>
          </a:p>
          <a:p>
            <a:pPr>
              <a:lnSpc>
                <a:spcPct val="80000"/>
              </a:lnSpc>
            </a:pPr>
            <a:r>
              <a:rPr lang="de-DE" altLang="de-DE" sz="2400" dirty="0">
                <a:latin typeface="Arial" charset="0"/>
              </a:rPr>
              <a:t>Zou Lan, SA5 Vice Chair, Huawei</a:t>
            </a:r>
          </a:p>
          <a:p>
            <a:pPr>
              <a:lnSpc>
                <a:spcPct val="80000"/>
              </a:lnSpc>
            </a:pPr>
            <a:r>
              <a:rPr lang="en-GB" altLang="zh-CN" sz="2400" dirty="0">
                <a:latin typeface="Arial" charset="0"/>
              </a:rPr>
              <a:t>Maryse Gardella,</a:t>
            </a:r>
            <a:r>
              <a:rPr lang="de-DE" altLang="de-DE" sz="2400" dirty="0">
                <a:latin typeface="Arial" charset="0"/>
              </a:rPr>
              <a:t> SA5 Vice Chair, </a:t>
            </a:r>
            <a:r>
              <a:rPr lang="en-GB" altLang="zh-CN" sz="2400" dirty="0">
                <a:latin typeface="Arial" charset="0"/>
              </a:rPr>
              <a:t>Nokia</a:t>
            </a:r>
            <a:endParaRPr lang="en-GB" sz="2400" dirty="0">
              <a:latin typeface="Arial" charset="0"/>
            </a:endParaRPr>
          </a:p>
          <a:p>
            <a:pPr>
              <a:lnSpc>
                <a:spcPct val="80000"/>
              </a:lnSpc>
            </a:pPr>
            <a:r>
              <a:rPr lang="en-GB" sz="2400" dirty="0">
                <a:latin typeface="Arial" charset="0"/>
              </a:rPr>
              <a:t>Mirko Cano Soveri, SA5 Secretary, ETSI MCC</a:t>
            </a:r>
            <a:endParaRPr lang="en-US" altLang="en-US" sz="2400" dirty="0">
              <a:latin typeface="Arial" panose="020B0604020202020204" pitchFamily="34" charset="0"/>
            </a:endParaRPr>
          </a:p>
          <a:p>
            <a:pPr>
              <a:lnSpc>
                <a:spcPct val="80000"/>
              </a:lnSpc>
              <a:defRPr/>
            </a:pPr>
            <a:endParaRPr lang="en-US" altLang="en-US" sz="2667" dirty="0">
              <a:latin typeface="Arial" panose="020B0604020202020204" pitchFamily="34" charset="0"/>
            </a:endParaRPr>
          </a:p>
          <a:p>
            <a:pPr>
              <a:lnSpc>
                <a:spcPct val="80000"/>
              </a:lnSpc>
              <a:defRPr/>
            </a:pPr>
            <a:endParaRPr lang="en-GB" altLang="en-US" sz="2667"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nvGraphicFramePr>
        <p:xfrm>
          <a:off x="448394" y="1623105"/>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06057">
                  <a:extLst>
                    <a:ext uri="{9D8B030D-6E8A-4147-A177-3AD203B41FA5}">
                      <a16:colId xmlns:a16="http://schemas.microsoft.com/office/drawing/2014/main" val="20006"/>
                    </a:ext>
                  </a:extLst>
                </a:gridCol>
                <a:gridCol w="1132095">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5G_URLLC</a:t>
                      </a:r>
                    </a:p>
                  </a:txBody>
                  <a:tcPr marL="68580" marR="68580" marT="0" marB="0" anchor="ctr">
                    <a:solidFill>
                      <a:srgbClr val="FFFFCC"/>
                    </a:solid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GB" sz="1100" b="0" kern="1200" dirty="0">
                          <a:solidFill>
                            <a:schemeClr val="tx1"/>
                          </a:solidFill>
                          <a:effectLst/>
                          <a:latin typeface="Arial" panose="020B0604020202020204" pitchFamily="34" charset="0"/>
                          <a:ea typeface="+mn-ea"/>
                          <a:cs typeface="Arial" panose="020B0604020202020204" pitchFamily="34" charset="0"/>
                        </a:rPr>
                        <a:t>Charging enhancement for URLLC</a:t>
                      </a:r>
                      <a:endParaRPr lang="en-US"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20</a:t>
                      </a:r>
                      <a:r>
                        <a:rPr lang="en-US" altLang="zh-CN" sz="1100" kern="1200" dirty="0">
                          <a:solidFill>
                            <a:schemeClr val="dk1"/>
                          </a:solidFill>
                          <a:effectLst/>
                          <a:latin typeface="Arial" panose="020B0604020202020204" pitchFamily="34" charset="0"/>
                          <a:ea typeface="+mn-ea"/>
                          <a:cs typeface="+mn-cs"/>
                        </a:rPr>
                        <a:t>%-&gt; 30%</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32.255,</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32.291, TS 32.298</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sz="1100" b="1" i="0" u="sng" strike="noStrike" kern="1200" cap="none" spc="0" normalizeH="0" baseline="0" noProof="0" dirty="0">
                          <a:ln>
                            <a:noFill/>
                          </a:ln>
                          <a:solidFill>
                            <a:srgbClr val="0000FF"/>
                          </a:solidFill>
                          <a:effectLst/>
                          <a:uLnTx/>
                          <a:uFillTx/>
                          <a:latin typeface="Arial" panose="020B0604020202020204" pitchFamily="34" charset="0"/>
                          <a:ea typeface="Nokia Pure Text Light" panose="020B0403020202020204" pitchFamily="34" charset="0"/>
                          <a:cs typeface="+mn-cs"/>
                          <a:hlinkClick r:id="rId2">
                            <a:extLst>
                              <a:ext uri="{A12FA001-AC4F-418D-AE19-62706E023703}">
                                <ahyp:hlinkClr xmlns:ahyp="http://schemas.microsoft.com/office/drawing/2018/hyperlinkcolor" val="tx"/>
                              </a:ext>
                            </a:extLst>
                          </a:hlinkClick>
                        </a:rPr>
                        <a:t>SP-200769</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SA#92 (06/2021)</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Huawei</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44003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5G_URLLC</a:t>
            </a:r>
          </a:p>
        </p:txBody>
      </p:sp>
      <p:sp>
        <p:nvSpPr>
          <p:cNvPr id="9" name="矩形 8"/>
          <p:cNvSpPr/>
          <p:nvPr/>
        </p:nvSpPr>
        <p:spPr>
          <a:xfrm>
            <a:off x="205572" y="4013513"/>
            <a:ext cx="11269350" cy="2462213"/>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CRs were agreed to TS 32.255 for introduction of:</a:t>
            </a: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Flows for PDU session Modification and Release with URLLC specificities </a:t>
            </a: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Charging information: Redundant Transmission Type and Redundant Transmission Indication  </a:t>
            </a: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Principles for URLLC Charging : </a:t>
            </a:r>
          </a:p>
          <a:p>
            <a:pPr marL="1503363" lvl="2" indent="-285750" defTabSz="1219170" eaLnBrk="1" fontAlgn="auto" hangingPunct="1">
              <a:spcBef>
                <a:spcPts val="0"/>
              </a:spcBef>
              <a:spcAft>
                <a:spcPts val="0"/>
              </a:spcAft>
              <a:buFont typeface="Wingdings" panose="05000000000000000000" pitchFamily="2" charset="2"/>
              <a:buChar char="§"/>
              <a:defRPr/>
            </a:pPr>
            <a:r>
              <a:rPr lang="en-US" sz="1700" dirty="0">
                <a:latin typeface="Calibri" pitchFamily="34" charset="0"/>
                <a:ea typeface="宋体" pitchFamily="2" charset="-122"/>
                <a:cs typeface="Arial" charset="0"/>
              </a:rPr>
              <a:t>For dual connectivity based end to end Redundant User Plane Paths: separate PDU sessions</a:t>
            </a:r>
          </a:p>
          <a:p>
            <a:pPr marL="1503363" lvl="2" indent="-285750" defTabSz="1219170" eaLnBrk="1" fontAlgn="auto" hangingPunct="1">
              <a:spcBef>
                <a:spcPts val="0"/>
              </a:spcBef>
              <a:spcAft>
                <a:spcPts val="0"/>
              </a:spcAft>
              <a:buFont typeface="Wingdings" panose="05000000000000000000" pitchFamily="2" charset="2"/>
              <a:buChar char="§"/>
              <a:defRPr/>
            </a:pPr>
            <a:r>
              <a:rPr lang="en-US" sz="1700" dirty="0">
                <a:latin typeface="Calibri" pitchFamily="34" charset="0"/>
                <a:ea typeface="宋体" pitchFamily="2" charset="-122"/>
                <a:cs typeface="Arial" charset="0"/>
              </a:rPr>
              <a:t>Redundant transmission on N3/N9 interfaces and Redundant transmission at transport layer: Redundant Transmission Indication (still FFS)</a:t>
            </a:r>
          </a:p>
          <a:p>
            <a:pPr marL="893763" lvl="1" indent="-285750" defTabSz="1219170" eaLnBrk="1" fontAlgn="auto" hangingPunct="1">
              <a:spcBef>
                <a:spcPts val="0"/>
              </a:spcBef>
              <a:spcAft>
                <a:spcPts val="0"/>
              </a:spcAft>
              <a:buFont typeface="Arial" panose="020B0604020202020204" pitchFamily="34" charset="0"/>
              <a:buChar char="•"/>
              <a:defRPr/>
            </a:pPr>
            <a:endParaRPr lang="en-US" sz="2800" dirty="0">
              <a:latin typeface="Calibri" pitchFamily="34" charset="0"/>
              <a:ea typeface="宋体" pitchFamily="2" charset="-122"/>
              <a:cs typeface="Arial" charset="0"/>
            </a:endParaRPr>
          </a:p>
        </p:txBody>
      </p:sp>
      <p:sp>
        <p:nvSpPr>
          <p:cNvPr id="10" name="文本框 9"/>
          <p:cNvSpPr txBox="1"/>
          <p:nvPr/>
        </p:nvSpPr>
        <p:spPr>
          <a:xfrm>
            <a:off x="480365" y="3571969"/>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Tree>
    <p:extLst>
      <p:ext uri="{BB962C8B-B14F-4D97-AF65-F5344CB8AC3E}">
        <p14:creationId xmlns:p14="http://schemas.microsoft.com/office/powerpoint/2010/main" val="19846163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nvGraphicFramePr>
        <p:xfrm>
          <a:off x="448394" y="1623105"/>
          <a:ext cx="11295212" cy="1613584"/>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06057">
                  <a:extLst>
                    <a:ext uri="{9D8B030D-6E8A-4147-A177-3AD203B41FA5}">
                      <a16:colId xmlns:a16="http://schemas.microsoft.com/office/drawing/2014/main" val="20006"/>
                    </a:ext>
                  </a:extLst>
                </a:gridCol>
                <a:gridCol w="1132095">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TEI17_NIESGU </a:t>
                      </a:r>
                    </a:p>
                  </a:txBody>
                  <a:tcPr marL="68580" marR="68580" marT="0" marB="0" anchor="ctr">
                    <a:solidFill>
                      <a:srgbClr val="FFFFCC"/>
                    </a:solid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N40 Interface Enhancements to Support GERAN and UTRAN</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5</a:t>
                      </a:r>
                      <a:r>
                        <a:rPr lang="en-US" altLang="zh-CN" sz="1100" kern="1200" dirty="0">
                          <a:solidFill>
                            <a:schemeClr val="dk1"/>
                          </a:solidFill>
                          <a:effectLst/>
                          <a:latin typeface="Arial" panose="020B0604020202020204" pitchFamily="34" charset="0"/>
                          <a:ea typeface="+mn-ea"/>
                          <a:cs typeface="+mn-cs"/>
                        </a:rPr>
                        <a:t>%-&gt; 10%</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32.240, TS 32.251,</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32.255, TS 32.290,</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32.291, TS 32.298</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1" u="sng" dirty="0">
                          <a:solidFill>
                            <a:srgbClr val="0000FF"/>
                          </a:solidFill>
                          <a:latin typeface="Arial" panose="020B0604020202020204" pitchFamily="34" charset="0"/>
                          <a:hlinkClick r:id="rId2"/>
                        </a:rPr>
                        <a:t>SP-200854</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SA#93 (09/2021)</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China Mobile</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44003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TEI17_NIESGU </a:t>
            </a:r>
          </a:p>
        </p:txBody>
      </p:sp>
      <p:sp>
        <p:nvSpPr>
          <p:cNvPr id="9" name="矩形 8"/>
          <p:cNvSpPr/>
          <p:nvPr/>
        </p:nvSpPr>
        <p:spPr>
          <a:xfrm>
            <a:off x="205572" y="4013513"/>
            <a:ext cx="11269350" cy="1938992"/>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One CR was agreed to TS 32.290 adding missing reference to TS 32.255</a:t>
            </a:r>
          </a:p>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Conclusion for a dedicated Annex in TS 32.255 (instead of re-using existing interworking Annex)</a:t>
            </a:r>
          </a:p>
          <a:p>
            <a:pPr marL="285750" lvl="0" indent="-285750" defTabSz="1219170" eaLnBrk="1" fontAlgn="auto" hangingPunct="1">
              <a:spcBef>
                <a:spcPts val="0"/>
              </a:spcBef>
              <a:spcAft>
                <a:spcPts val="0"/>
              </a:spcAft>
              <a:buFont typeface="Wingdings" panose="05000000000000000000" pitchFamily="2" charset="2"/>
              <a:buChar char="Ø"/>
              <a:defRPr/>
            </a:pPr>
            <a:endParaRPr lang="en-US" sz="2800" dirty="0">
              <a:latin typeface="Calibri" pitchFamily="34" charset="0"/>
              <a:ea typeface="宋体" pitchFamily="2" charset="-122"/>
              <a:cs typeface="Arial" charset="0"/>
            </a:endParaRPr>
          </a:p>
          <a:p>
            <a:pPr marL="895335" lvl="1" indent="-285750" defTabSz="1219170" eaLnBrk="1" fontAlgn="auto" hangingPunct="1">
              <a:spcBef>
                <a:spcPts val="0"/>
              </a:spcBef>
              <a:spcAft>
                <a:spcPts val="0"/>
              </a:spcAft>
              <a:buFont typeface="Arial" panose="020B0604020202020204" pitchFamily="34" charset="0"/>
              <a:buChar char="•"/>
              <a:defRPr/>
            </a:pPr>
            <a:endParaRPr lang="en-US" sz="2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2800" dirty="0">
              <a:latin typeface="Calibri" pitchFamily="34" charset="0"/>
              <a:ea typeface="宋体" pitchFamily="2" charset="-122"/>
              <a:cs typeface="Arial" charset="0"/>
            </a:endParaRPr>
          </a:p>
        </p:txBody>
      </p:sp>
      <p:sp>
        <p:nvSpPr>
          <p:cNvPr id="10" name="文本框 9"/>
          <p:cNvSpPr txBox="1"/>
          <p:nvPr/>
        </p:nvSpPr>
        <p:spPr>
          <a:xfrm>
            <a:off x="480365" y="3571969"/>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Tree>
    <p:extLst>
      <p:ext uri="{BB962C8B-B14F-4D97-AF65-F5344CB8AC3E}">
        <p14:creationId xmlns:p14="http://schemas.microsoft.com/office/powerpoint/2010/main" val="15738169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383344170"/>
              </p:ext>
            </p:extLst>
          </p:nvPr>
        </p:nvGraphicFramePr>
        <p:xfrm>
          <a:off x="480365" y="1336150"/>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84203">
                  <a:extLst>
                    <a:ext uri="{9D8B030D-6E8A-4147-A177-3AD203B41FA5}">
                      <a16:colId xmlns:a16="http://schemas.microsoft.com/office/drawing/2014/main" val="20006"/>
                    </a:ext>
                  </a:extLst>
                </a:gridCol>
                <a:gridCol w="1053949">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FS_EDGE_CH</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Study on charging aspects of Edge Computing </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30</a:t>
                      </a:r>
                      <a:r>
                        <a:rPr lang="en-US" altLang="zh-CN" sz="1100" kern="1200" dirty="0">
                          <a:solidFill>
                            <a:schemeClr val="dk1"/>
                          </a:solidFill>
                          <a:effectLst/>
                          <a:latin typeface="Arial" panose="020B0604020202020204" pitchFamily="34" charset="0"/>
                          <a:ea typeface="+mn-ea"/>
                          <a:cs typeface="+mn-cs"/>
                        </a:rPr>
                        <a:t>%-&gt;  60%</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TR 28.815</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mn-ea"/>
                          <a:cs typeface="+mn-cs"/>
                          <a:hlinkClick r:id="rId2"/>
                        </a:rPr>
                        <a:t>SP-200467</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SA#91</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 (03/2021)</a:t>
                      </a:r>
                      <a:r>
                        <a:rPr lang="en-GB" altLang="zh-CN" sz="1100" kern="1200" dirty="0">
                          <a:solidFill>
                            <a:schemeClr val="dk1"/>
                          </a:solidFill>
                          <a:effectLst/>
                          <a:latin typeface="Arial" panose="020B0604020202020204" pitchFamily="34" charset="0"/>
                          <a:ea typeface="+mn-ea"/>
                          <a:cs typeface="+mn-cs"/>
                        </a:rPr>
                        <a:t> </a:t>
                      </a:r>
                      <a:r>
                        <a:rPr lang="en-GB" altLang="zh-CN" sz="1100" b="1" kern="1200" noProof="0" dirty="0">
                          <a:solidFill>
                            <a:schemeClr val="tx1"/>
                          </a:solidFill>
                          <a:effectLst/>
                          <a:latin typeface="Arial" panose="020B0604020202020204" pitchFamily="34" charset="0"/>
                          <a:ea typeface="+mn-ea"/>
                          <a:cs typeface="Arial" panose="020B0604020202020204" pitchFamily="34" charset="0"/>
                        </a:rPr>
                        <a:t>-&gt; </a:t>
                      </a:r>
                      <a:r>
                        <a:rPr lang="en-GB" sz="1100" b="1" kern="1200" dirty="0">
                          <a:solidFill>
                            <a:schemeClr val="tx1"/>
                          </a:solidFill>
                          <a:effectLst/>
                          <a:latin typeface="Arial" panose="020B0604020202020204" pitchFamily="34" charset="0"/>
                          <a:ea typeface="+mn-ea"/>
                          <a:cs typeface="Arial" panose="020B0604020202020204" pitchFamily="34" charset="0"/>
                        </a:rPr>
                        <a:t>SA#93 (09/2021)</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Intel Corporation (UK) Ltd</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39649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FS_EDGE_CH</a:t>
            </a:r>
          </a:p>
        </p:txBody>
      </p:sp>
      <p:sp>
        <p:nvSpPr>
          <p:cNvPr id="9" name="矩形 8"/>
          <p:cNvSpPr/>
          <p:nvPr/>
        </p:nvSpPr>
        <p:spPr>
          <a:xfrm>
            <a:off x="380975" y="3112639"/>
            <a:ext cx="11269350" cy="3354765"/>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r>
              <a:rPr lang="fr-FR" sz="1800" dirty="0" err="1">
                <a:latin typeface="Calibri" pitchFamily="34" charset="0"/>
                <a:ea typeface="宋体" pitchFamily="2" charset="-122"/>
                <a:cs typeface="Arial" charset="0"/>
              </a:rPr>
              <a:t>pCRs</a:t>
            </a:r>
            <a:r>
              <a:rPr lang="fr-FR" sz="1800" dirty="0">
                <a:latin typeface="Calibri" pitchFamily="34" charset="0"/>
                <a:ea typeface="宋体" pitchFamily="2" charset="-122"/>
                <a:cs typeface="Arial" charset="0"/>
              </a:rPr>
              <a:t> </a:t>
            </a:r>
            <a:r>
              <a:rPr lang="fr-FR" sz="1800" dirty="0" err="1">
                <a:latin typeface="Calibri" pitchFamily="34" charset="0"/>
                <a:ea typeface="宋体" pitchFamily="2" charset="-122"/>
                <a:cs typeface="Arial" charset="0"/>
              </a:rPr>
              <a:t>approved</a:t>
            </a:r>
            <a:r>
              <a:rPr lang="fr-FR" sz="1800" dirty="0">
                <a:latin typeface="Calibri" pitchFamily="34" charset="0"/>
                <a:ea typeface="宋体" pitchFamily="2" charset="-122"/>
                <a:cs typeface="Arial" charset="0"/>
              </a:rPr>
              <a:t> to TR 28.815 </a:t>
            </a:r>
            <a:r>
              <a:rPr lang="fr-FR" sz="1800" dirty="0" err="1">
                <a:latin typeface="Calibri" pitchFamily="34" charset="0"/>
                <a:ea typeface="宋体" pitchFamily="2" charset="-122"/>
                <a:cs typeface="Arial" charset="0"/>
              </a:rPr>
              <a:t>introducing</a:t>
            </a:r>
            <a:r>
              <a:rPr lang="fr-FR" sz="1800" dirty="0">
                <a:latin typeface="Calibri" pitchFamily="34" charset="0"/>
                <a:ea typeface="宋体" pitchFamily="2" charset="-122"/>
                <a:cs typeface="Arial" charset="0"/>
              </a:rPr>
              <a:t>:</a:t>
            </a: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New use cases: MNO charging for 5GS based on monitored QoS: subscriber and ECSP/ASP.</a:t>
            </a: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"5GS capability usage based charging for edge computing": solutions for end-user charging and inter-provider charging based on existing capabilities</a:t>
            </a: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Edge enabling infrastructure resource (supporting EAS) charging, solutions for: </a:t>
            </a:r>
          </a:p>
          <a:p>
            <a:pPr marL="1503363" lvl="2" indent="-285750" defTabSz="1219170" eaLnBrk="1" fontAlgn="auto" hangingPunct="1">
              <a:spcBef>
                <a:spcPts val="0"/>
              </a:spcBef>
              <a:spcAft>
                <a:spcPts val="0"/>
              </a:spcAft>
              <a:buFont typeface="Arial" panose="020B0604020202020204" pitchFamily="34" charset="0"/>
              <a:buChar char="•"/>
              <a:defRPr/>
            </a:pPr>
            <a:r>
              <a:rPr lang="en-US" sz="1700" dirty="0">
                <a:latin typeface="Calibri" pitchFamily="34" charset="0"/>
                <a:ea typeface="宋体" pitchFamily="2" charset="-122"/>
                <a:cs typeface="Arial" charset="0"/>
              </a:rPr>
              <a:t>Resource usage: based on the mapping of VR usage measurements received from ETSI NFV MANO specified by TS 28.522.</a:t>
            </a:r>
          </a:p>
          <a:p>
            <a:pPr marL="1503363" lvl="2" indent="-285750" defTabSz="1219170" eaLnBrk="1" fontAlgn="auto" hangingPunct="1">
              <a:spcBef>
                <a:spcPts val="0"/>
              </a:spcBef>
              <a:spcAft>
                <a:spcPts val="0"/>
              </a:spcAft>
              <a:buFont typeface="Arial" panose="020B0604020202020204" pitchFamily="34" charset="0"/>
              <a:buChar char="•"/>
              <a:defRPr/>
            </a:pPr>
            <a:r>
              <a:rPr lang="en-US" sz="1700" dirty="0">
                <a:latin typeface="Calibri" pitchFamily="34" charset="0"/>
                <a:ea typeface="宋体" pitchFamily="2" charset="-122"/>
                <a:cs typeface="Arial" charset="0"/>
              </a:rPr>
              <a:t>Resource performance: based on collected performance data using file data or streaming data reporting methods</a:t>
            </a: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Solutions for Charging for edge application server deployment (e.g. EAS instantiation, upgrade…) </a:t>
            </a: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Solutions for Charging for edge enabling services usage: EAS discovery/registration, EAS application context transfer</a:t>
            </a:r>
            <a:endParaRPr lang="en-US" sz="1400" dirty="0">
              <a:latin typeface="Calibri" pitchFamily="34" charset="0"/>
              <a:ea typeface="宋体" pitchFamily="2" charset="-122"/>
              <a:cs typeface="Arial" charset="0"/>
            </a:endParaRPr>
          </a:p>
        </p:txBody>
      </p:sp>
      <p:sp>
        <p:nvSpPr>
          <p:cNvPr id="10" name="文本框 9"/>
          <p:cNvSpPr txBox="1"/>
          <p:nvPr/>
        </p:nvSpPr>
        <p:spPr>
          <a:xfrm>
            <a:off x="480365" y="2835253"/>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Tree>
    <p:extLst>
      <p:ext uri="{BB962C8B-B14F-4D97-AF65-F5344CB8AC3E}">
        <p14:creationId xmlns:p14="http://schemas.microsoft.com/office/powerpoint/2010/main" val="28445875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nvGraphicFramePr>
        <p:xfrm>
          <a:off x="380975" y="1594564"/>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84203">
                  <a:extLst>
                    <a:ext uri="{9D8B030D-6E8A-4147-A177-3AD203B41FA5}">
                      <a16:colId xmlns:a16="http://schemas.microsoft.com/office/drawing/2014/main" val="20006"/>
                    </a:ext>
                  </a:extLst>
                </a:gridCol>
                <a:gridCol w="1053949">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FS_5G_CIoT_CH</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Study on charging aspects of 5GS </a:t>
                      </a:r>
                      <a:r>
                        <a:rPr lang="en-US" sz="1100" kern="1200" dirty="0" err="1">
                          <a:solidFill>
                            <a:schemeClr val="dk1"/>
                          </a:solidFill>
                          <a:effectLst/>
                          <a:latin typeface="Arial" panose="020B0604020202020204" pitchFamily="34" charset="0"/>
                          <a:ea typeface="+mn-ea"/>
                          <a:cs typeface="+mn-cs"/>
                        </a:rPr>
                        <a:t>CIoT</a:t>
                      </a:r>
                      <a:endParaRPr lang="en-US"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en-US" altLang="zh-CN" sz="1100" kern="1200" dirty="0">
                          <a:solidFill>
                            <a:schemeClr val="dk1"/>
                          </a:solidFill>
                          <a:effectLst/>
                          <a:latin typeface="Arial" panose="020B0604020202020204" pitchFamily="34" charset="0"/>
                          <a:ea typeface="+mn-ea"/>
                          <a:cs typeface="+mn-cs"/>
                        </a:rPr>
                        <a:t>15%-&gt;  30%</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TR 28.816</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1" u="sng" dirty="0">
                          <a:solidFill>
                            <a:srgbClr val="0000FF"/>
                          </a:solidFill>
                          <a:latin typeface="Arial" panose="020B0604020202020204" pitchFamily="34" charset="0"/>
                          <a:hlinkClick r:id="rId2"/>
                        </a:rPr>
                        <a:t>SP-200771</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SA#93</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 (09/2021)</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Huawei</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39649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FS_5G_CIoT_CH</a:t>
            </a:r>
          </a:p>
        </p:txBody>
      </p:sp>
      <p:sp>
        <p:nvSpPr>
          <p:cNvPr id="9" name="矩形 8"/>
          <p:cNvSpPr/>
          <p:nvPr/>
        </p:nvSpPr>
        <p:spPr>
          <a:xfrm>
            <a:off x="461325" y="3445300"/>
            <a:ext cx="11269350" cy="3016210"/>
          </a:xfrm>
          <a:prstGeom prst="rect">
            <a:avLst/>
          </a:prstGeom>
          <a:noFill/>
          <a:ln>
            <a:noFill/>
          </a:ln>
        </p:spPr>
        <p:txBody>
          <a:bodyPr wrap="square">
            <a:spAutoFit/>
          </a:bodyPr>
          <a:lstStyle/>
          <a:p>
            <a:pPr marL="285750" indent="-285750" defTabSz="1219170" eaLnBrk="1" fontAlgn="auto" hangingPunct="1">
              <a:spcBef>
                <a:spcPts val="0"/>
              </a:spcBef>
              <a:spcAft>
                <a:spcPts val="0"/>
              </a:spcAft>
              <a:buFont typeface="Wingdings" panose="05000000000000000000" pitchFamily="2" charset="2"/>
              <a:buChar char="Ø"/>
              <a:defRPr/>
            </a:pPr>
            <a:r>
              <a:rPr lang="en-US" sz="1800" dirty="0" err="1">
                <a:latin typeface="Calibri" pitchFamily="34" charset="0"/>
                <a:ea typeface="宋体" pitchFamily="2" charset="-122"/>
                <a:cs typeface="Arial" charset="0"/>
              </a:rPr>
              <a:t>pCRs</a:t>
            </a:r>
            <a:r>
              <a:rPr lang="en-US" sz="1800" dirty="0">
                <a:latin typeface="Calibri" pitchFamily="34" charset="0"/>
                <a:ea typeface="宋体" pitchFamily="2" charset="-122"/>
                <a:cs typeface="Arial" charset="0"/>
              </a:rPr>
              <a:t> approved to TR 28.816 for introduction of new use cases with associated potential charging requirements on: </a:t>
            </a: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5GS </a:t>
            </a:r>
            <a:r>
              <a:rPr lang="en-US" sz="1800" dirty="0" err="1">
                <a:latin typeface="Calibri" pitchFamily="34" charset="0"/>
                <a:ea typeface="宋体" pitchFamily="2" charset="-122"/>
                <a:cs typeface="Arial" charset="0"/>
              </a:rPr>
              <a:t>CIoT</a:t>
            </a:r>
            <a:r>
              <a:rPr lang="en-US" sz="1800" dirty="0">
                <a:latin typeface="Calibri" pitchFamily="34" charset="0"/>
                <a:ea typeface="宋体" pitchFamily="2" charset="-122"/>
                <a:cs typeface="Arial" charset="0"/>
              </a:rPr>
              <a:t> for interworking to EPS procedures, and Support of Serving PLMN Rate Control (5G data connectivity charging)</a:t>
            </a:r>
            <a:endParaRPr lang="fr-FR" sz="1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Small Data Rate Control (control plane data transfer charging)</a:t>
            </a:r>
            <a:endParaRPr lang="fr-FR" sz="1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use of NIDD API (north bound API charging) </a:t>
            </a:r>
            <a:endParaRPr lang="fr-FR" sz="1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Support for monitoring events charging </a:t>
            </a:r>
            <a:endParaRPr lang="fr-FR" sz="1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Access of 5GS </a:t>
            </a:r>
            <a:r>
              <a:rPr lang="en-US" sz="1800" dirty="0" err="1">
                <a:latin typeface="Calibri" pitchFamily="34" charset="0"/>
                <a:ea typeface="宋体" pitchFamily="2" charset="-122"/>
                <a:cs typeface="Arial" charset="0"/>
              </a:rPr>
              <a:t>CIoT</a:t>
            </a:r>
            <a:r>
              <a:rPr lang="en-US" sz="1800" dirty="0">
                <a:latin typeface="Calibri" pitchFamily="34" charset="0"/>
                <a:ea typeface="宋体" pitchFamily="2" charset="-122"/>
                <a:cs typeface="Arial" charset="0"/>
              </a:rPr>
              <a:t> device</a:t>
            </a:r>
            <a:endParaRPr lang="fr-FR" sz="1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Support in home-routed roaming scenario</a:t>
            </a:r>
            <a:endParaRPr lang="fr-FR" sz="1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Support of rate control of user data </a:t>
            </a:r>
            <a:endParaRPr lang="fr-FR" sz="1800" dirty="0">
              <a:latin typeface="Calibri" pitchFamily="34" charset="0"/>
              <a:ea typeface="宋体" pitchFamily="2" charset="-122"/>
              <a:cs typeface="Arial" charset="0"/>
            </a:endParaRPr>
          </a:p>
          <a:p>
            <a:pPr marL="609585" lvl="1" indent="0" defTabSz="1219170" eaLnBrk="1" fontAlgn="auto" hangingPunct="1">
              <a:spcBef>
                <a:spcPts val="0"/>
              </a:spcBef>
              <a:spcAft>
                <a:spcPts val="0"/>
              </a:spcAft>
              <a:defRPr/>
            </a:pPr>
            <a:endParaRPr lang="en-US" sz="14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p:txBody>
      </p:sp>
      <p:sp>
        <p:nvSpPr>
          <p:cNvPr id="10" name="文本框 9"/>
          <p:cNvSpPr txBox="1"/>
          <p:nvPr/>
        </p:nvSpPr>
        <p:spPr>
          <a:xfrm>
            <a:off x="380975" y="3093667"/>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Tree>
    <p:extLst>
      <p:ext uri="{BB962C8B-B14F-4D97-AF65-F5344CB8AC3E}">
        <p14:creationId xmlns:p14="http://schemas.microsoft.com/office/powerpoint/2010/main" val="41219714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3643058912"/>
              </p:ext>
            </p:extLst>
          </p:nvPr>
        </p:nvGraphicFramePr>
        <p:xfrm>
          <a:off x="380975" y="1594564"/>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84203">
                  <a:extLst>
                    <a:ext uri="{9D8B030D-6E8A-4147-A177-3AD203B41FA5}">
                      <a16:colId xmlns:a16="http://schemas.microsoft.com/office/drawing/2014/main" val="20006"/>
                    </a:ext>
                  </a:extLst>
                </a:gridCol>
                <a:gridCol w="1053949">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marL="0" algn="ctr" defTabSz="1219170" rtl="0" eaLnBrk="1" latinLnBrk="0" hangingPunct="1">
                        <a:spcAft>
                          <a:spcPts val="0"/>
                        </a:spcAft>
                      </a:pPr>
                      <a:r>
                        <a:rPr lang="en-US" sz="1100" b="0" kern="1200" dirty="0">
                          <a:solidFill>
                            <a:schemeClr val="tx1"/>
                          </a:solidFill>
                          <a:effectLst/>
                          <a:latin typeface="Arial" panose="020B0604020202020204" pitchFamily="34" charset="0"/>
                          <a:ea typeface="+mn-ea"/>
                          <a:cs typeface="Arial" panose="020B0604020202020204" pitchFamily="34" charset="0"/>
                        </a:rPr>
                        <a:t>FS_5G_Prose_CH</a:t>
                      </a:r>
                      <a:endParaRPr lang="fr-FR"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Study on charging aspects of Proximity-based Services in 5GC</a:t>
                      </a:r>
                      <a:endParaRPr lang="en-US"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15</a:t>
                      </a:r>
                      <a:r>
                        <a:rPr lang="en-US" altLang="zh-CN" sz="1100" kern="1200" dirty="0">
                          <a:solidFill>
                            <a:schemeClr val="dk1"/>
                          </a:solidFill>
                          <a:effectLst/>
                          <a:latin typeface="Arial" panose="020B0604020202020204" pitchFamily="34" charset="0"/>
                          <a:ea typeface="+mn-ea"/>
                          <a:cs typeface="+mn-cs"/>
                        </a:rPr>
                        <a:t>%-&gt;  40%</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TR 32.846</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1" u="sng" dirty="0">
                          <a:solidFill>
                            <a:srgbClr val="0000FF"/>
                          </a:solidFill>
                          <a:latin typeface="Arial" panose="020B0604020202020204" pitchFamily="34" charset="0"/>
                          <a:hlinkClick r:id="rId2"/>
                        </a:rPr>
                        <a:t>SP-200767</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SA#91</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 (03/2021)</a:t>
                      </a:r>
                      <a:r>
                        <a:rPr lang="en-GB" altLang="zh-CN" sz="1100" kern="1200" dirty="0">
                          <a:solidFill>
                            <a:schemeClr val="dk1"/>
                          </a:solidFill>
                          <a:effectLst/>
                          <a:latin typeface="Arial" panose="020B0604020202020204" pitchFamily="34" charset="0"/>
                          <a:ea typeface="+mn-ea"/>
                          <a:cs typeface="+mn-cs"/>
                        </a:rPr>
                        <a:t> </a:t>
                      </a:r>
                      <a:r>
                        <a:rPr lang="en-GB" altLang="zh-CN" sz="1100" b="1" kern="1200" noProof="0" dirty="0">
                          <a:solidFill>
                            <a:schemeClr val="tx1"/>
                          </a:solidFill>
                          <a:effectLst/>
                          <a:latin typeface="Arial" panose="020B0604020202020204" pitchFamily="34" charset="0"/>
                          <a:ea typeface="+mn-ea"/>
                          <a:cs typeface="Arial" panose="020B0604020202020204" pitchFamily="34" charset="0"/>
                        </a:rPr>
                        <a:t>-&gt; </a:t>
                      </a:r>
                      <a:r>
                        <a:rPr lang="en-GB" sz="1100" b="1" kern="1200" dirty="0">
                          <a:solidFill>
                            <a:schemeClr val="tx1"/>
                          </a:solidFill>
                          <a:effectLst/>
                          <a:latin typeface="Arial" panose="020B0604020202020204" pitchFamily="34" charset="0"/>
                          <a:ea typeface="+mn-ea"/>
                          <a:cs typeface="Arial" panose="020B0604020202020204" pitchFamily="34" charset="0"/>
                        </a:rPr>
                        <a:t>SA#93 (09/2021)</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CATT</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39649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FS_5G_Prose_CH</a:t>
            </a:r>
          </a:p>
        </p:txBody>
      </p:sp>
      <p:sp>
        <p:nvSpPr>
          <p:cNvPr id="10" name="文本框 9"/>
          <p:cNvSpPr txBox="1"/>
          <p:nvPr/>
        </p:nvSpPr>
        <p:spPr>
          <a:xfrm>
            <a:off x="380975" y="3093667"/>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E2F50771-D582-4BB4-AC25-5A8582F5DEDC}"/>
              </a:ext>
            </a:extLst>
          </p:cNvPr>
          <p:cNvSpPr/>
          <p:nvPr/>
        </p:nvSpPr>
        <p:spPr>
          <a:xfrm>
            <a:off x="380975" y="3371053"/>
            <a:ext cx="11269350" cy="3077766"/>
          </a:xfrm>
          <a:prstGeom prst="rect">
            <a:avLst/>
          </a:prstGeom>
          <a:noFill/>
          <a:ln>
            <a:noFill/>
          </a:ln>
        </p:spPr>
        <p:txBody>
          <a:bodyPr wrap="square">
            <a:spAutoFit/>
          </a:bodyPr>
          <a:lstStyle/>
          <a:p>
            <a:pPr marL="285750" indent="-285750" defTabSz="1219170" eaLnBrk="1" fontAlgn="auto" hangingPunct="1">
              <a:spcBef>
                <a:spcPts val="0"/>
              </a:spcBef>
              <a:spcAft>
                <a:spcPts val="0"/>
              </a:spcAft>
              <a:buFont typeface="Wingdings" panose="05000000000000000000" pitchFamily="2" charset="2"/>
              <a:buChar char="Ø"/>
              <a:defRPr/>
            </a:pPr>
            <a:r>
              <a:rPr lang="en-US" sz="1800" dirty="0" err="1">
                <a:latin typeface="Calibri" pitchFamily="34" charset="0"/>
                <a:ea typeface="宋体" pitchFamily="2" charset="-122"/>
                <a:cs typeface="Arial" charset="0"/>
              </a:rPr>
              <a:t>pCRs</a:t>
            </a:r>
            <a:r>
              <a:rPr lang="en-US" sz="1800" dirty="0">
                <a:latin typeface="Calibri" pitchFamily="34" charset="0"/>
                <a:ea typeface="宋体" pitchFamily="2" charset="-122"/>
                <a:cs typeface="Arial" charset="0"/>
              </a:rPr>
              <a:t>  agreed to TR 32.846 for introduction of :</a:t>
            </a:r>
            <a:endParaRPr lang="fr-FR" dirty="0"/>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5GS charging for </a:t>
            </a:r>
            <a:r>
              <a:rPr lang="en-US" sz="1800" dirty="0" err="1">
                <a:latin typeface="Calibri" pitchFamily="34" charset="0"/>
                <a:ea typeface="宋体" pitchFamily="2" charset="-122"/>
                <a:cs typeface="Arial" charset="0"/>
              </a:rPr>
              <a:t>ProSe</a:t>
            </a:r>
            <a:r>
              <a:rPr lang="en-US" sz="1800" dirty="0">
                <a:latin typeface="Calibri" pitchFamily="34" charset="0"/>
                <a:ea typeface="宋体" pitchFamily="2" charset="-122"/>
                <a:cs typeface="Arial" charset="0"/>
              </a:rPr>
              <a:t> Direct Discovery: use cases with associated potential charging requirements and potential solutions:  </a:t>
            </a:r>
            <a:endParaRPr lang="fr-FR" sz="1800" dirty="0">
              <a:latin typeface="Calibri" pitchFamily="34" charset="0"/>
              <a:ea typeface="宋体" pitchFamily="2" charset="-122"/>
              <a:cs typeface="Arial" charset="0"/>
            </a:endParaRPr>
          </a:p>
          <a:p>
            <a:pPr marL="1503363" lvl="2" indent="-285750" defTabSz="1219170" eaLnBrk="1" fontAlgn="auto" hangingPunct="1">
              <a:spcBef>
                <a:spcPts val="0"/>
              </a:spcBef>
              <a:spcAft>
                <a:spcPts val="0"/>
              </a:spcAft>
              <a:buFont typeface="Courier New" panose="02070309020205020404" pitchFamily="49" charset="0"/>
              <a:buChar char="o"/>
              <a:defRPr/>
            </a:pPr>
            <a:r>
              <a:rPr lang="en-US" sz="1700" dirty="0">
                <a:latin typeface="Calibri" pitchFamily="34" charset="0"/>
                <a:ea typeface="宋体" pitchFamily="2" charset="-122"/>
                <a:cs typeface="Arial" charset="0"/>
              </a:rPr>
              <a:t>For Announce Request in event based charging, in charging architectures: </a:t>
            </a:r>
            <a:r>
              <a:rPr lang="en-GB" sz="1700" dirty="0">
                <a:latin typeface="Calibri" pitchFamily="34" charset="0"/>
                <a:ea typeface="宋体" pitchFamily="2" charset="-122"/>
                <a:cs typeface="Arial" charset="0"/>
              </a:rPr>
              <a:t>5G DDNMF (CTF) or with CEF</a:t>
            </a:r>
            <a:endParaRPr lang="fr-FR" sz="1700" dirty="0">
              <a:latin typeface="Calibri" pitchFamily="34" charset="0"/>
              <a:ea typeface="宋体" pitchFamily="2" charset="-122"/>
              <a:cs typeface="Arial" charset="0"/>
            </a:endParaRPr>
          </a:p>
          <a:p>
            <a:pPr marL="1503363" lvl="2" indent="-285750" defTabSz="1219170" eaLnBrk="1" fontAlgn="auto" hangingPunct="1">
              <a:spcBef>
                <a:spcPts val="0"/>
              </a:spcBef>
              <a:spcAft>
                <a:spcPts val="0"/>
              </a:spcAft>
              <a:buFont typeface="Courier New" panose="02070309020205020404" pitchFamily="49" charset="0"/>
              <a:buChar char="o"/>
              <a:defRPr/>
            </a:pPr>
            <a:r>
              <a:rPr lang="en-US" sz="1700" dirty="0">
                <a:latin typeface="Calibri" pitchFamily="34" charset="0"/>
                <a:ea typeface="宋体" pitchFamily="2" charset="-122"/>
                <a:cs typeface="Arial" charset="0"/>
              </a:rPr>
              <a:t>Over PC5 for </a:t>
            </a:r>
            <a:r>
              <a:rPr lang="en-GB" sz="1700" dirty="0">
                <a:latin typeface="Calibri" pitchFamily="34" charset="0"/>
                <a:ea typeface="宋体" pitchFamily="2" charset="-122"/>
                <a:cs typeface="Arial" charset="0"/>
              </a:rPr>
              <a:t>both Public Safety and commercial services in </a:t>
            </a:r>
            <a:r>
              <a:rPr lang="en-US" sz="1700" dirty="0">
                <a:latin typeface="Calibri" pitchFamily="34" charset="0"/>
                <a:ea typeface="宋体" pitchFamily="2" charset="-122"/>
                <a:cs typeface="Arial" charset="0"/>
              </a:rPr>
              <a:t>charging architectures </a:t>
            </a:r>
            <a:r>
              <a:rPr lang="en-GB" sz="1700" dirty="0">
                <a:latin typeface="Calibri" pitchFamily="34" charset="0"/>
                <a:ea typeface="宋体" pitchFamily="2" charset="-122"/>
                <a:cs typeface="Arial" charset="0"/>
              </a:rPr>
              <a:t>CTF split UE (AMC) - 5G DDNMF (ADF</a:t>
            </a:r>
            <a:r>
              <a:rPr lang="en-GB" sz="1800" dirty="0">
                <a:latin typeface="Calibri" pitchFamily="34" charset="0"/>
                <a:ea typeface="宋体" pitchFamily="2" charset="-122"/>
                <a:cs typeface="Arial" charset="0"/>
              </a:rPr>
              <a:t>) </a:t>
            </a:r>
            <a:endParaRPr lang="fr-FR" sz="1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5GS charging for </a:t>
            </a:r>
            <a:r>
              <a:rPr lang="en-US" sz="1800" dirty="0" err="1">
                <a:latin typeface="Calibri" pitchFamily="34" charset="0"/>
                <a:ea typeface="宋体" pitchFamily="2" charset="-122"/>
                <a:cs typeface="Arial" charset="0"/>
              </a:rPr>
              <a:t>ProSe</a:t>
            </a:r>
            <a:r>
              <a:rPr lang="en-US" sz="1800" dirty="0">
                <a:latin typeface="Calibri" pitchFamily="34" charset="0"/>
                <a:ea typeface="宋体" pitchFamily="2" charset="-122"/>
                <a:cs typeface="Arial" charset="0"/>
              </a:rPr>
              <a:t> Direct Communication: solutions for </a:t>
            </a:r>
            <a:r>
              <a:rPr lang="en-US" sz="1800" dirty="0" err="1">
                <a:latin typeface="Calibri" pitchFamily="34" charset="0"/>
                <a:ea typeface="宋体" pitchFamily="2" charset="-122"/>
                <a:cs typeface="Arial" charset="0"/>
              </a:rPr>
              <a:t>ProSe</a:t>
            </a:r>
            <a:r>
              <a:rPr lang="en-US" sz="1800" dirty="0">
                <a:latin typeface="Calibri" pitchFamily="34" charset="0"/>
                <a:ea typeface="宋体" pitchFamily="2" charset="-122"/>
                <a:cs typeface="Arial" charset="0"/>
              </a:rPr>
              <a:t> Unicast mode Direct Communication  </a:t>
            </a:r>
          </a:p>
          <a:p>
            <a:pPr marL="1503363" lvl="2" indent="-285750" defTabSz="1219170" eaLnBrk="1" fontAlgn="auto" hangingPunct="1">
              <a:spcBef>
                <a:spcPts val="0"/>
              </a:spcBef>
              <a:spcAft>
                <a:spcPts val="0"/>
              </a:spcAft>
              <a:buFont typeface="Courier New" panose="02070309020205020404" pitchFamily="49" charset="0"/>
              <a:buChar char="o"/>
              <a:defRPr/>
            </a:pPr>
            <a:r>
              <a:rPr lang="en-US" sz="1700" dirty="0">
                <a:latin typeface="Calibri" pitchFamily="34" charset="0"/>
                <a:ea typeface="宋体" pitchFamily="2" charset="-122"/>
                <a:cs typeface="Arial" charset="0"/>
              </a:rPr>
              <a:t>event-based charging (in both architectures: </a:t>
            </a:r>
            <a:r>
              <a:rPr lang="en-US" sz="1700" dirty="0" err="1">
                <a:latin typeface="Calibri" pitchFamily="34" charset="0"/>
                <a:ea typeface="宋体" pitchFamily="2" charset="-122"/>
                <a:cs typeface="Arial" charset="0"/>
              </a:rPr>
              <a:t>ProSe</a:t>
            </a:r>
            <a:r>
              <a:rPr lang="en-US" sz="1700" dirty="0">
                <a:latin typeface="Calibri" pitchFamily="34" charset="0"/>
                <a:ea typeface="宋体" pitchFamily="2" charset="-122"/>
                <a:cs typeface="Arial" charset="0"/>
              </a:rPr>
              <a:t> Service (CTF-ADF) and CEF subscribing to </a:t>
            </a:r>
            <a:r>
              <a:rPr lang="en-US" sz="1700" dirty="0" err="1">
                <a:latin typeface="Calibri" pitchFamily="34" charset="0"/>
                <a:ea typeface="宋体" pitchFamily="2" charset="-122"/>
                <a:cs typeface="Arial" charset="0"/>
              </a:rPr>
              <a:t>ProSe</a:t>
            </a:r>
            <a:r>
              <a:rPr lang="en-US" sz="1700" dirty="0">
                <a:latin typeface="Calibri" pitchFamily="34" charset="0"/>
                <a:ea typeface="宋体" pitchFamily="2" charset="-122"/>
                <a:cs typeface="Arial" charset="0"/>
              </a:rPr>
              <a:t> Service)</a:t>
            </a:r>
          </a:p>
          <a:p>
            <a:pPr marL="1503363" lvl="2" indent="-285750" defTabSz="1219170" eaLnBrk="1" fontAlgn="auto" hangingPunct="1">
              <a:spcBef>
                <a:spcPts val="0"/>
              </a:spcBef>
              <a:spcAft>
                <a:spcPts val="0"/>
              </a:spcAft>
              <a:buFont typeface="Courier New" panose="02070309020205020404" pitchFamily="49" charset="0"/>
              <a:buChar char="o"/>
              <a:defRPr/>
            </a:pPr>
            <a:r>
              <a:rPr lang="en-US" sz="1700" dirty="0">
                <a:latin typeface="Calibri" pitchFamily="34" charset="0"/>
                <a:ea typeface="宋体" pitchFamily="2" charset="-122"/>
                <a:cs typeface="Arial" charset="0"/>
              </a:rPr>
              <a:t>session-based charging (with </a:t>
            </a:r>
            <a:r>
              <a:rPr lang="en-US" sz="1700" dirty="0" err="1">
                <a:latin typeface="Calibri" pitchFamily="34" charset="0"/>
                <a:ea typeface="宋体" pitchFamily="2" charset="-122"/>
                <a:cs typeface="Arial" charset="0"/>
              </a:rPr>
              <a:t>ProSe</a:t>
            </a:r>
            <a:r>
              <a:rPr lang="en-US" sz="1700" dirty="0">
                <a:latin typeface="Calibri" pitchFamily="34" charset="0"/>
                <a:ea typeface="宋体" pitchFamily="2" charset="-122"/>
                <a:cs typeface="Arial" charset="0"/>
              </a:rPr>
              <a:t> Service (CTF-ADF))</a:t>
            </a:r>
            <a:endParaRPr lang="fr-FR" sz="1700" dirty="0"/>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"5GS charging for </a:t>
            </a:r>
            <a:r>
              <a:rPr lang="en-US" sz="1800" dirty="0" err="1">
                <a:latin typeface="Calibri" pitchFamily="34" charset="0"/>
                <a:ea typeface="宋体" pitchFamily="2" charset="-122"/>
                <a:cs typeface="Arial" charset="0"/>
              </a:rPr>
              <a:t>ProSe</a:t>
            </a:r>
            <a:r>
              <a:rPr lang="en-US" sz="1800" dirty="0">
                <a:latin typeface="Calibri" pitchFamily="34" charset="0"/>
                <a:ea typeface="宋体" pitchFamily="2" charset="-122"/>
                <a:cs typeface="Arial" charset="0"/>
              </a:rPr>
              <a:t> Direct Communication based on QoS flow" topic with potential requirement, key issue covering </a:t>
            </a:r>
            <a:r>
              <a:rPr lang="en-GB" sz="1800" dirty="0">
                <a:latin typeface="Calibri" pitchFamily="34" charset="0"/>
                <a:ea typeface="宋体" pitchFamily="2" charset="-122"/>
                <a:cs typeface="Arial" charset="0"/>
              </a:rPr>
              <a:t>charging information per PC5 QoS Flow</a:t>
            </a:r>
            <a:endParaRPr lang="fr-FR" sz="18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24651434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nvGraphicFramePr>
        <p:xfrm>
          <a:off x="380975" y="1594564"/>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839912">
                  <a:extLst>
                    <a:ext uri="{9D8B030D-6E8A-4147-A177-3AD203B41FA5}">
                      <a16:colId xmlns:a16="http://schemas.microsoft.com/office/drawing/2014/main" val="20006"/>
                    </a:ext>
                  </a:extLst>
                </a:gridCol>
                <a:gridCol w="1198240">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marL="0" algn="ctr" defTabSz="1219170" rtl="0" eaLnBrk="1" latinLnBrk="0" hangingPunct="1">
                        <a:spcAft>
                          <a:spcPts val="0"/>
                        </a:spcAft>
                      </a:pPr>
                      <a:r>
                        <a:rPr lang="en-US" sz="1100" b="0" kern="1200" dirty="0">
                          <a:solidFill>
                            <a:schemeClr val="tx1"/>
                          </a:solidFill>
                          <a:effectLst/>
                          <a:latin typeface="Arial" panose="020B0604020202020204" pitchFamily="34" charset="0"/>
                          <a:ea typeface="+mn-ea"/>
                          <a:cs typeface="Arial" panose="020B0604020202020204" pitchFamily="34" charset="0"/>
                        </a:rPr>
                        <a:t>FS_5GLAN_CH</a:t>
                      </a:r>
                      <a:endParaRPr lang="fr-FR"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SID on Charging Aspects of 5G LAN-type Services</a:t>
                      </a:r>
                      <a:endParaRPr lang="en-US"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0</a:t>
                      </a:r>
                      <a:r>
                        <a:rPr lang="en-US" altLang="zh-CN" sz="1100" kern="1200" dirty="0">
                          <a:solidFill>
                            <a:schemeClr val="dk1"/>
                          </a:solidFill>
                          <a:effectLst/>
                          <a:latin typeface="Arial" panose="020B0604020202020204" pitchFamily="34" charset="0"/>
                          <a:ea typeface="+mn-ea"/>
                          <a:cs typeface="+mn-cs"/>
                        </a:rPr>
                        <a:t>%-&gt;  10%</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TR 28.822</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1" u="sng" dirty="0">
                          <a:solidFill>
                            <a:srgbClr val="0000FF"/>
                          </a:solidFill>
                          <a:latin typeface="Arial" panose="020B0604020202020204" pitchFamily="34" charset="0"/>
                          <a:hlinkClick r:id="rId2"/>
                        </a:rPr>
                        <a:t>SP-201081</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SA#92</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 (06/2021)</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Huawei</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39649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FS_5GLAN_CH</a:t>
            </a:r>
          </a:p>
        </p:txBody>
      </p:sp>
      <p:sp>
        <p:nvSpPr>
          <p:cNvPr id="10" name="文本框 9"/>
          <p:cNvSpPr txBox="1"/>
          <p:nvPr/>
        </p:nvSpPr>
        <p:spPr>
          <a:xfrm>
            <a:off x="380975" y="3093667"/>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E2F50771-D582-4BB4-AC25-5A8582F5DEDC}"/>
              </a:ext>
            </a:extLst>
          </p:cNvPr>
          <p:cNvSpPr/>
          <p:nvPr/>
        </p:nvSpPr>
        <p:spPr>
          <a:xfrm>
            <a:off x="380975" y="3471946"/>
            <a:ext cx="11269350" cy="3293209"/>
          </a:xfrm>
          <a:prstGeom prst="rect">
            <a:avLst/>
          </a:prstGeom>
          <a:noFill/>
          <a:ln>
            <a:noFill/>
          </a:ln>
        </p:spPr>
        <p:txBody>
          <a:bodyPr wrap="square">
            <a:spAutoFit/>
          </a:bodyPr>
          <a:lstStyle/>
          <a:p>
            <a:pPr marL="285750" indent="-285750" defTabSz="1219170" eaLnBrk="1" fontAlgn="auto" hangingPunct="1">
              <a:spcBef>
                <a:spcPts val="0"/>
              </a:spcBef>
              <a:spcAft>
                <a:spcPts val="0"/>
              </a:spcAft>
              <a:buFont typeface="Wingdings" panose="05000000000000000000" pitchFamily="2" charset="2"/>
              <a:buChar char="Ø"/>
              <a:defRPr/>
            </a:pPr>
            <a:r>
              <a:rPr lang="en-US" sz="1800" dirty="0" err="1">
                <a:latin typeface="Calibri" pitchFamily="34" charset="0"/>
                <a:ea typeface="宋体" pitchFamily="2" charset="-122"/>
                <a:cs typeface="Arial" charset="0"/>
              </a:rPr>
              <a:t>pCRs</a:t>
            </a:r>
            <a:r>
              <a:rPr lang="en-US" sz="1800" dirty="0">
                <a:latin typeface="Calibri" pitchFamily="34" charset="0"/>
                <a:ea typeface="宋体" pitchFamily="2" charset="-122"/>
                <a:cs typeface="Arial" charset="0"/>
              </a:rPr>
              <a:t>  agreed to TR 28.822 for introduction of :</a:t>
            </a: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Scope, references, definitions and background based on TS 23.501 to cover: </a:t>
            </a:r>
          </a:p>
          <a:p>
            <a:pPr marL="1503363" lvl="2" indent="-285750" defTabSz="1219170" eaLnBrk="1" fontAlgn="auto" hangingPunct="1">
              <a:spcBef>
                <a:spcPts val="0"/>
              </a:spcBef>
              <a:spcAft>
                <a:spcPts val="0"/>
              </a:spcAft>
              <a:buFont typeface="Courier New" panose="02070309020205020404" pitchFamily="49" charset="0"/>
              <a:buChar char="o"/>
              <a:defRPr/>
            </a:pPr>
            <a:r>
              <a:rPr lang="en-US" sz="1800" dirty="0">
                <a:latin typeface="Calibri" pitchFamily="34" charset="0"/>
                <a:ea typeface="宋体" pitchFamily="2" charset="-122"/>
                <a:cs typeface="Arial" charset="0"/>
              </a:rPr>
              <a:t>5GLAN-type services with architecture references (using N6 tunnel, Local-switch based user plane, N19-based user plane)  </a:t>
            </a:r>
          </a:p>
          <a:p>
            <a:pPr marL="1503363" lvl="2" indent="-285750" defTabSz="1219170" eaLnBrk="1" fontAlgn="auto" hangingPunct="1">
              <a:spcBef>
                <a:spcPts val="0"/>
              </a:spcBef>
              <a:spcAft>
                <a:spcPts val="0"/>
              </a:spcAft>
              <a:buFont typeface="Courier New" panose="02070309020205020404" pitchFamily="49" charset="0"/>
              <a:buChar char="o"/>
              <a:defRPr/>
            </a:pPr>
            <a:r>
              <a:rPr lang="en-US" sz="1800" dirty="0">
                <a:latin typeface="Calibri" pitchFamily="34" charset="0"/>
                <a:ea typeface="宋体" pitchFamily="2" charset="-122"/>
                <a:cs typeface="Arial" charset="0"/>
              </a:rPr>
              <a:t>5G Virtual Network Group Management</a:t>
            </a:r>
          </a:p>
          <a:p>
            <a:pPr marL="1503363" lvl="2" indent="-285750" defTabSz="1219170" eaLnBrk="1" fontAlgn="auto" hangingPunct="1">
              <a:spcBef>
                <a:spcPts val="0"/>
              </a:spcBef>
              <a:spcAft>
                <a:spcPts val="0"/>
              </a:spcAft>
              <a:buFont typeface="Courier New" panose="02070309020205020404" pitchFamily="49" charset="0"/>
              <a:buChar char="o"/>
              <a:defRPr/>
            </a:pPr>
            <a:r>
              <a:rPr lang="en-US" sz="1800" dirty="0">
                <a:latin typeface="Calibri" pitchFamily="34" charset="0"/>
                <a:ea typeface="宋体" pitchFamily="2" charset="-122"/>
                <a:cs typeface="Arial" charset="0"/>
              </a:rPr>
              <a:t>5G Virtual Network Group Communication</a:t>
            </a: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"Converged charging for 5G VN group management" : use case, potential requirements, Key issues and NEF converged charging based solution</a:t>
            </a: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"Converged charging for traffic forwarding of 5G VN group communication": use case, potential requirements and Key issue </a:t>
            </a:r>
          </a:p>
          <a:p>
            <a:pPr marL="609585" lvl="1" indent="0" defTabSz="1219170" eaLnBrk="1" fontAlgn="auto" hangingPunct="1">
              <a:spcBef>
                <a:spcPts val="0"/>
              </a:spcBef>
              <a:spcAft>
                <a:spcPts val="0"/>
              </a:spcAft>
              <a:defRPr/>
            </a:pPr>
            <a:endParaRPr lang="en-US" sz="14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37321298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nvGraphicFramePr>
        <p:xfrm>
          <a:off x="317026" y="1240792"/>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839912">
                  <a:extLst>
                    <a:ext uri="{9D8B030D-6E8A-4147-A177-3AD203B41FA5}">
                      <a16:colId xmlns:a16="http://schemas.microsoft.com/office/drawing/2014/main" val="20006"/>
                    </a:ext>
                  </a:extLst>
                </a:gridCol>
                <a:gridCol w="1198240">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marL="0" algn="ctr" defTabSz="1219170" rtl="0" eaLnBrk="1" latinLnBrk="0" hangingPunct="1">
                        <a:spcAft>
                          <a:spcPts val="0"/>
                        </a:spcAft>
                      </a:pPr>
                      <a:r>
                        <a:rPr lang="en-US" sz="1100" b="0" kern="1200" dirty="0">
                          <a:solidFill>
                            <a:schemeClr val="tx1"/>
                          </a:solidFill>
                          <a:effectLst/>
                          <a:latin typeface="Arial" panose="020B0604020202020204" pitchFamily="34" charset="0"/>
                          <a:ea typeface="+mn-ea"/>
                          <a:cs typeface="Arial" panose="020B0604020202020204" pitchFamily="34" charset="0"/>
                        </a:rPr>
                        <a:t>FS_NETSLICE_CH_Ph2</a:t>
                      </a:r>
                      <a:endParaRPr lang="fr-FR"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Study on Charging Aspects for Network Slicing Phase 2 </a:t>
                      </a:r>
                      <a:endParaRPr lang="en-US"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0</a:t>
                      </a:r>
                      <a:r>
                        <a:rPr lang="en-US" altLang="zh-CN" sz="1100" kern="1200" dirty="0">
                          <a:solidFill>
                            <a:schemeClr val="dk1"/>
                          </a:solidFill>
                          <a:effectLst/>
                          <a:latin typeface="Arial" panose="020B0604020202020204" pitchFamily="34" charset="0"/>
                          <a:ea typeface="+mn-ea"/>
                          <a:cs typeface="+mn-cs"/>
                        </a:rPr>
                        <a:t>%-&gt;  15%</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TR 32.847</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1" u="sng" dirty="0">
                          <a:solidFill>
                            <a:srgbClr val="0000FF"/>
                          </a:solidFill>
                          <a:latin typeface="Arial" panose="020B0604020202020204" pitchFamily="34" charset="0"/>
                          <a:hlinkClick r:id="rId2"/>
                        </a:rPr>
                        <a:t>SP-201082</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SA#93</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 (09/2021)</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err="1">
                          <a:solidFill>
                            <a:schemeClr val="tx1"/>
                          </a:solidFill>
                          <a:effectLst/>
                          <a:latin typeface="+mn-lt"/>
                          <a:ea typeface="+mn-ea"/>
                          <a:cs typeface="+mn-cs"/>
                        </a:rPr>
                        <a:t>Matrixx</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39649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FS_NETSLICE_CH_Ph2</a:t>
            </a:r>
          </a:p>
        </p:txBody>
      </p:sp>
      <p:sp>
        <p:nvSpPr>
          <p:cNvPr id="10" name="文本框 9"/>
          <p:cNvSpPr txBox="1"/>
          <p:nvPr/>
        </p:nvSpPr>
        <p:spPr>
          <a:xfrm>
            <a:off x="342888" y="2739895"/>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E2F50771-D582-4BB4-AC25-5A8582F5DEDC}"/>
              </a:ext>
            </a:extLst>
          </p:cNvPr>
          <p:cNvSpPr/>
          <p:nvPr/>
        </p:nvSpPr>
        <p:spPr>
          <a:xfrm>
            <a:off x="329957" y="3123308"/>
            <a:ext cx="11269350" cy="3093154"/>
          </a:xfrm>
          <a:prstGeom prst="rect">
            <a:avLst/>
          </a:prstGeom>
          <a:noFill/>
          <a:ln>
            <a:noFill/>
          </a:ln>
        </p:spPr>
        <p:txBody>
          <a:bodyPr wrap="square">
            <a:spAutoFit/>
          </a:bodyPr>
          <a:lstStyle/>
          <a:p>
            <a:pPr marL="285750" indent="-285750" defTabSz="1219170" eaLnBrk="1" fontAlgn="auto" hangingPunct="1">
              <a:spcBef>
                <a:spcPts val="0"/>
              </a:spcBef>
              <a:spcAft>
                <a:spcPts val="0"/>
              </a:spcAft>
              <a:buFont typeface="Wingdings" panose="05000000000000000000" pitchFamily="2" charset="2"/>
              <a:buChar char="Ø"/>
              <a:defRPr/>
            </a:pPr>
            <a:r>
              <a:rPr lang="en-US" sz="1800" dirty="0" err="1">
                <a:latin typeface="Calibri" pitchFamily="34" charset="0"/>
                <a:ea typeface="宋体" pitchFamily="2" charset="-122"/>
                <a:cs typeface="Arial" charset="0"/>
              </a:rPr>
              <a:t>pCRs</a:t>
            </a:r>
            <a:r>
              <a:rPr lang="en-US" sz="1800" dirty="0">
                <a:latin typeface="Calibri" pitchFamily="34" charset="0"/>
                <a:ea typeface="宋体" pitchFamily="2" charset="-122"/>
                <a:cs typeface="Arial" charset="0"/>
              </a:rPr>
              <a:t>  agreed to TR 32.847 for introduction of :</a:t>
            </a: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Scope, references and Background: </a:t>
            </a:r>
          </a:p>
          <a:p>
            <a:pPr marL="1503363" lvl="2" indent="-285750" defTabSz="1219170" eaLnBrk="1" fontAlgn="auto" hangingPunct="1">
              <a:spcBef>
                <a:spcPts val="0"/>
              </a:spcBef>
              <a:spcAft>
                <a:spcPts val="0"/>
              </a:spcAft>
              <a:buFont typeface="Courier New" panose="02070309020205020404" pitchFamily="49" charset="0"/>
              <a:buChar char="o"/>
              <a:defRPr/>
            </a:pPr>
            <a:r>
              <a:rPr lang="en-US" sz="1700" dirty="0">
                <a:latin typeface="Calibri" pitchFamily="34" charset="0"/>
                <a:ea typeface="宋体" pitchFamily="2" charset="-122"/>
                <a:cs typeface="Arial" charset="0"/>
              </a:rPr>
              <a:t>GSMA: NG.116: Charging model based on used roles, concept of NEST (GST filled with values)</a:t>
            </a:r>
          </a:p>
          <a:p>
            <a:pPr marL="1503363" lvl="2" indent="-285750" defTabSz="1219170" eaLnBrk="1" fontAlgn="auto" hangingPunct="1">
              <a:spcBef>
                <a:spcPts val="0"/>
              </a:spcBef>
              <a:spcAft>
                <a:spcPts val="0"/>
              </a:spcAft>
              <a:buFont typeface="Courier New" panose="02070309020205020404" pitchFamily="49" charset="0"/>
              <a:buChar char="o"/>
              <a:defRPr/>
            </a:pPr>
            <a:r>
              <a:rPr lang="en-US" sz="1700" dirty="0">
                <a:latin typeface="Calibri" pitchFamily="34" charset="0"/>
                <a:ea typeface="宋体" pitchFamily="2" charset="-122"/>
                <a:cs typeface="Arial" charset="0"/>
              </a:rPr>
              <a:t>3GPP network architecture defined by SA2  </a:t>
            </a:r>
          </a:p>
          <a:p>
            <a:pPr marL="1503363" lvl="2" indent="-285750" defTabSz="1219170" eaLnBrk="1" fontAlgn="auto" hangingPunct="1">
              <a:spcBef>
                <a:spcPts val="0"/>
              </a:spcBef>
              <a:spcAft>
                <a:spcPts val="0"/>
              </a:spcAft>
              <a:buFont typeface="Courier New" panose="02070309020205020404" pitchFamily="49" charset="0"/>
              <a:buChar char="o"/>
              <a:defRPr/>
            </a:pPr>
            <a:r>
              <a:rPr lang="en-US" sz="1700" dirty="0">
                <a:latin typeface="Calibri" pitchFamily="34" charset="0"/>
                <a:ea typeface="宋体" pitchFamily="2" charset="-122"/>
                <a:cs typeface="Arial" charset="0"/>
              </a:rPr>
              <a:t>Network Slice Management Charging</a:t>
            </a: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Set of potential requirements: converged charging per S-NSSAI (based on "number of UEs, "number of PDU sessions", volume…), per tenant based on assigned group of S-NSSAI(s). </a:t>
            </a: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Key issues for Converged Charging based on: max. number of UEs per network slice, max. number of PDU sessions, volume per Network Slice, max duration per network slice, number of simultaneous UEs per network slice, number of unique UEs per network slice, number of concurrent PDU sessions per network slice.</a:t>
            </a:r>
            <a:endParaRPr lang="fr-FR" sz="18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31109416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8C1BF-313B-4838-85C8-7573D7717EE7}"/>
              </a:ext>
            </a:extLst>
          </p:cNvPr>
          <p:cNvSpPr>
            <a:spLocks noGrp="1"/>
          </p:cNvSpPr>
          <p:nvPr>
            <p:ph type="title"/>
          </p:nvPr>
        </p:nvSpPr>
        <p:spPr>
          <a:xfrm>
            <a:off x="1206001" y="2454388"/>
            <a:ext cx="9102725" cy="1143000"/>
          </a:xfrm>
        </p:spPr>
        <p:txBody>
          <a:bodyPr/>
          <a:lstStyle/>
          <a:p>
            <a:r>
              <a:rPr lang="sv-SE" dirty="0"/>
              <a:t>OAM WIs/SIs</a:t>
            </a:r>
            <a:endParaRPr lang="en-GB" dirty="0"/>
          </a:p>
        </p:txBody>
      </p:sp>
    </p:spTree>
    <p:extLst>
      <p:ext uri="{BB962C8B-B14F-4D97-AF65-F5344CB8AC3E}">
        <p14:creationId xmlns:p14="http://schemas.microsoft.com/office/powerpoint/2010/main" val="618755200"/>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New or Revised Work Items / Study Items</a:t>
            </a:r>
          </a:p>
        </p:txBody>
      </p:sp>
      <p:graphicFrame>
        <p:nvGraphicFramePr>
          <p:cNvPr id="3" name="表格 2"/>
          <p:cNvGraphicFramePr>
            <a:graphicFrameLocks noGrp="1"/>
          </p:cNvGraphicFramePr>
          <p:nvPr>
            <p:extLst>
              <p:ext uri="{D42A27DB-BD31-4B8C-83A1-F6EECF244321}">
                <p14:modId xmlns:p14="http://schemas.microsoft.com/office/powerpoint/2010/main" val="4264115611"/>
              </p:ext>
            </p:extLst>
          </p:nvPr>
        </p:nvGraphicFramePr>
        <p:xfrm>
          <a:off x="406029" y="1477361"/>
          <a:ext cx="11362300" cy="4689044"/>
        </p:xfrm>
        <a:graphic>
          <a:graphicData uri="http://schemas.openxmlformats.org/drawingml/2006/table">
            <a:tbl>
              <a:tblPr/>
              <a:tblGrid>
                <a:gridCol w="1148380">
                  <a:extLst>
                    <a:ext uri="{9D8B030D-6E8A-4147-A177-3AD203B41FA5}">
                      <a16:colId xmlns:a16="http://schemas.microsoft.com/office/drawing/2014/main" val="20000"/>
                    </a:ext>
                  </a:extLst>
                </a:gridCol>
                <a:gridCol w="968178">
                  <a:extLst>
                    <a:ext uri="{9D8B030D-6E8A-4147-A177-3AD203B41FA5}">
                      <a16:colId xmlns:a16="http://schemas.microsoft.com/office/drawing/2014/main" val="20001"/>
                    </a:ext>
                  </a:extLst>
                </a:gridCol>
                <a:gridCol w="923031">
                  <a:extLst>
                    <a:ext uri="{9D8B030D-6E8A-4147-A177-3AD203B41FA5}">
                      <a16:colId xmlns:a16="http://schemas.microsoft.com/office/drawing/2014/main" val="20002"/>
                    </a:ext>
                  </a:extLst>
                </a:gridCol>
                <a:gridCol w="4281594">
                  <a:extLst>
                    <a:ext uri="{9D8B030D-6E8A-4147-A177-3AD203B41FA5}">
                      <a16:colId xmlns:a16="http://schemas.microsoft.com/office/drawing/2014/main" val="20003"/>
                    </a:ext>
                  </a:extLst>
                </a:gridCol>
                <a:gridCol w="2340332">
                  <a:extLst>
                    <a:ext uri="{9D8B030D-6E8A-4147-A177-3AD203B41FA5}">
                      <a16:colId xmlns:a16="http://schemas.microsoft.com/office/drawing/2014/main" val="20004"/>
                    </a:ext>
                  </a:extLst>
                </a:gridCol>
                <a:gridCol w="1700785">
                  <a:extLst>
                    <a:ext uri="{9D8B030D-6E8A-4147-A177-3AD203B41FA5}">
                      <a16:colId xmlns:a16="http://schemas.microsoft.com/office/drawing/2014/main" val="20005"/>
                    </a:ext>
                  </a:extLst>
                </a:gridCol>
              </a:tblGrid>
              <a:tr h="544543">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Release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dirty="0">
                          <a:ln>
                            <a:noFill/>
                          </a:ln>
                          <a:solidFill>
                            <a:schemeClr val="tx1"/>
                          </a:solidFill>
                          <a:effectLst/>
                          <a:latin typeface="Calibri" pitchFamily="34" charset="0"/>
                          <a:ea typeface="宋体" pitchFamily="2" charset="-122"/>
                          <a:cs typeface="Arial" charset="0"/>
                        </a:rPr>
                        <a:t>Potential related groups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48361">
                <a:tc>
                  <a:txBody>
                    <a:bodyPr/>
                    <a:lstStyle/>
                    <a:p>
                      <a:pPr algn="l" fontAlgn="t"/>
                      <a:r>
                        <a:rPr lang="en-GB" sz="1400" kern="1200" dirty="0">
                          <a:solidFill>
                            <a:schemeClr val="dk1"/>
                          </a:solidFill>
                          <a:effectLst/>
                          <a:latin typeface="+mj-lt"/>
                          <a:ea typeface="微软雅黑" panose="020B0503020204020204" pitchFamily="34" charset="-122"/>
                          <a:cs typeface="Arial" panose="020B0604020202020204" pitchFamily="34" charset="0"/>
                        </a:rPr>
                        <a:t>SP-210133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dk1"/>
                          </a:solidFill>
                          <a:effectLst/>
                          <a:latin typeface="+mj-lt"/>
                          <a:ea typeface="微软雅黑" panose="020B0503020204020204" pitchFamily="34" charset="-122"/>
                          <a:cs typeface="Arial" panose="020B0604020202020204" pitchFamily="34" charset="0"/>
                        </a:rPr>
                        <a:t>New SID</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dk1"/>
                          </a:solidFill>
                          <a:effectLst/>
                          <a:latin typeface="+mj-lt"/>
                          <a:ea typeface="微软雅黑" panose="020B0503020204020204" pitchFamily="34" charset="-122"/>
                          <a:cs typeface="Arial" panose="020B0604020202020204" pitchFamily="34" charset="0"/>
                        </a:rPr>
                        <a:t>Rel-17</a:t>
                      </a:r>
                      <a:endParaRPr lang="zh-CN" altLang="en-US" sz="1400" kern="1200" dirty="0">
                        <a:solidFill>
                          <a:schemeClr val="dk1"/>
                        </a:solidFill>
                        <a:effectLst/>
                        <a:latin typeface="+mj-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kern="1200" dirty="0">
                          <a:solidFill>
                            <a:schemeClr val="dk1"/>
                          </a:solidFill>
                          <a:effectLst/>
                          <a:latin typeface="+mj-lt"/>
                          <a:ea typeface="微软雅黑" panose="020B0503020204020204" pitchFamily="34" charset="-122"/>
                          <a:cs typeface="Arial" panose="020B0604020202020204" pitchFamily="34" charset="0"/>
                        </a:rPr>
                        <a:t>  New SID on continuous integration continuous delivery support for 3GPP NFs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dk1"/>
                          </a:solidFill>
                          <a:effectLst/>
                          <a:latin typeface="+mj-lt"/>
                          <a:ea typeface="微软雅黑" panose="020B0503020204020204" pitchFamily="34" charset="-122"/>
                          <a:cs typeface="Arial" panose="020B0604020202020204" pitchFamily="34" charset="0"/>
                        </a:rPr>
                        <a:t>Lenovo Mobile Com. Technology</a:t>
                      </a:r>
                      <a:endParaRPr lang="zh-CN" altLang="en-US" sz="1400" kern="1200" dirty="0">
                        <a:solidFill>
                          <a:schemeClr val="dk1"/>
                        </a:solidFill>
                        <a:effectLst/>
                        <a:latin typeface="+mj-lt"/>
                        <a:ea typeface="微软雅黑" panose="020B0503020204020204" pitchFamily="34" charset="-122"/>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en-US" sz="1400" kern="1200" dirty="0">
                        <a:solidFill>
                          <a:schemeClr val="dk1"/>
                        </a:solidFill>
                        <a:effectLst/>
                        <a:latin typeface="+mj-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fr-FR" sz="1400" kern="1200" dirty="0">
                        <a:solidFill>
                          <a:schemeClr val="dk1"/>
                        </a:solidFill>
                        <a:effectLst/>
                        <a:latin typeface="+mj-lt"/>
                        <a:ea typeface="微软雅黑" panose="020B0503020204020204" pitchFamily="34"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66809938"/>
                  </a:ext>
                </a:extLst>
              </a:tr>
              <a:tr h="448361">
                <a:tc>
                  <a:txBody>
                    <a:bodyPr/>
                    <a:lstStyle/>
                    <a:p>
                      <a:pPr algn="l" fontAlgn="t"/>
                      <a:r>
                        <a:rPr lang="en-GB" sz="1400" kern="1200" dirty="0">
                          <a:solidFill>
                            <a:schemeClr val="dk1"/>
                          </a:solidFill>
                          <a:effectLst/>
                          <a:latin typeface="+mj-lt"/>
                          <a:ea typeface="微软雅黑" panose="020B0503020204020204" pitchFamily="34" charset="-122"/>
                          <a:cs typeface="Arial" panose="020B0604020202020204" pitchFamily="34" charset="0"/>
                        </a:rPr>
                        <a:t>SP-210134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dk1"/>
                          </a:solidFill>
                          <a:effectLst/>
                          <a:latin typeface="+mj-lt"/>
                          <a:ea typeface="微软雅黑" panose="020B0503020204020204" pitchFamily="34" charset="-122"/>
                          <a:cs typeface="Arial" panose="020B0604020202020204" pitchFamily="34" charset="0"/>
                        </a:rPr>
                        <a:t>New WID</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dk1"/>
                          </a:solidFill>
                          <a:effectLst/>
                          <a:latin typeface="+mj-lt"/>
                          <a:ea typeface="微软雅黑" panose="020B0503020204020204" pitchFamily="34" charset="-122"/>
                          <a:cs typeface="Arial" panose="020B0604020202020204" pitchFamily="34" charset="0"/>
                        </a:rPr>
                        <a:t>Rel-17</a:t>
                      </a:r>
                      <a:endParaRPr lang="zh-CN" altLang="en-US" sz="1400" kern="1200" dirty="0">
                        <a:solidFill>
                          <a:schemeClr val="dk1"/>
                        </a:solidFill>
                        <a:effectLst/>
                        <a:latin typeface="+mj-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j-lt"/>
                          <a:ea typeface="微软雅黑" panose="020B0503020204020204" pitchFamily="34" charset="-122"/>
                          <a:cs typeface="Arial" panose="020B0604020202020204" pitchFamily="34" charset="0"/>
                        </a:rPr>
                        <a:t>Generic Plug and connect</a:t>
                      </a:r>
                      <a:endParaRPr lang="zh-CN" altLang="en-US" sz="1400" kern="1200" dirty="0">
                        <a:solidFill>
                          <a:schemeClr val="dk1"/>
                        </a:solidFill>
                        <a:effectLst/>
                        <a:latin typeface="+mj-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dk1"/>
                          </a:solidFill>
                          <a:effectLst/>
                          <a:latin typeface="+mj-lt"/>
                          <a:ea typeface="微软雅黑" panose="020B0503020204020204" pitchFamily="34" charset="-122"/>
                          <a:cs typeface="Arial" panose="020B0604020202020204" pitchFamily="34" charset="0"/>
                        </a:rPr>
                        <a:t>Ericsson</a:t>
                      </a:r>
                      <a:endParaRPr lang="zh-CN" altLang="en-US" sz="1400" kern="1200" dirty="0">
                        <a:solidFill>
                          <a:schemeClr val="dk1"/>
                        </a:solidFill>
                        <a:effectLst/>
                        <a:latin typeface="+mj-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1400" kern="1200" dirty="0">
                          <a:solidFill>
                            <a:schemeClr val="dk1"/>
                          </a:solidFill>
                          <a:effectLst/>
                          <a:latin typeface="+mj-lt"/>
                          <a:ea typeface="微软雅黑" panose="020B0503020204020204" pitchFamily="34" charset="-122"/>
                          <a:cs typeface="Arial" panose="020B0604020202020204" pitchFamily="34" charset="0"/>
                        </a:rPr>
                        <a:t> SA3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08054021"/>
                  </a:ext>
                </a:extLst>
              </a:tr>
              <a:tr h="448361">
                <a:tc>
                  <a:txBody>
                    <a:bodyPr/>
                    <a:lstStyle/>
                    <a:p>
                      <a:pPr algn="l" fontAlgn="t"/>
                      <a:r>
                        <a:rPr lang="en-GB" sz="1400" kern="1200" dirty="0">
                          <a:solidFill>
                            <a:schemeClr val="dk1"/>
                          </a:solidFill>
                          <a:effectLst/>
                          <a:latin typeface="+mj-lt"/>
                          <a:ea typeface="微软雅黑" panose="020B0503020204020204" pitchFamily="34" charset="-122"/>
                          <a:cs typeface="Arial" panose="020B0604020202020204" pitchFamily="34" charset="0"/>
                        </a:rPr>
                        <a:t>SP-210131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dk1"/>
                          </a:solidFill>
                          <a:effectLst/>
                          <a:latin typeface="+mj-lt"/>
                          <a:ea typeface="微软雅黑" panose="020B0503020204020204" pitchFamily="34" charset="-122"/>
                          <a:cs typeface="Arial" panose="020B0604020202020204" pitchFamily="34" charset="0"/>
                        </a:rPr>
                        <a:t>New SID</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dk1"/>
                          </a:solidFill>
                          <a:effectLst/>
                          <a:latin typeface="+mj-lt"/>
                          <a:ea typeface="微软雅黑" panose="020B0503020204020204" pitchFamily="34" charset="-122"/>
                          <a:cs typeface="Arial" panose="020B0604020202020204" pitchFamily="34" charset="0"/>
                        </a:rPr>
                        <a:t>Rel-17</a:t>
                      </a:r>
                      <a:endParaRPr lang="zh-CN" altLang="en-US" sz="1400" kern="1200" dirty="0">
                        <a:solidFill>
                          <a:schemeClr val="dk1"/>
                        </a:solidFill>
                        <a:effectLst/>
                        <a:latin typeface="+mj-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j-lt"/>
                          <a:ea typeface="微软雅黑" panose="020B0503020204020204" pitchFamily="34" charset="-122"/>
                          <a:cs typeface="Arial" panose="020B0604020202020204" pitchFamily="34" charset="0"/>
                        </a:rPr>
                        <a:t>New SID on management aspects of network slice management capability exposure</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err="1">
                          <a:solidFill>
                            <a:schemeClr val="dk1"/>
                          </a:solidFill>
                          <a:effectLst/>
                          <a:latin typeface="+mj-lt"/>
                          <a:ea typeface="微软雅黑" panose="020B0503020204020204" pitchFamily="34" charset="-122"/>
                          <a:cs typeface="Arial" panose="020B0604020202020204" pitchFamily="34" charset="0"/>
                        </a:rPr>
                        <a:t>Alibaba</a:t>
                      </a:r>
                      <a:r>
                        <a:rPr lang="en-US" sz="1400" kern="1200" dirty="0">
                          <a:solidFill>
                            <a:schemeClr val="dk1"/>
                          </a:solidFill>
                          <a:effectLst/>
                          <a:latin typeface="+mj-lt"/>
                          <a:ea typeface="微软雅黑" panose="020B0503020204020204" pitchFamily="34" charset="-122"/>
                          <a:cs typeface="Arial" panose="020B0604020202020204" pitchFamily="34" charset="0"/>
                        </a:rPr>
                        <a:t> Group</a:t>
                      </a:r>
                      <a:endParaRPr lang="zh-CN" altLang="en-US" sz="1400" kern="1200" dirty="0">
                        <a:solidFill>
                          <a:schemeClr val="dk1"/>
                        </a:solidFill>
                        <a:effectLst/>
                        <a:latin typeface="+mj-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1400" kern="1200" dirty="0">
                          <a:solidFill>
                            <a:schemeClr val="dk1"/>
                          </a:solidFill>
                          <a:effectLst/>
                          <a:latin typeface="+mj-lt"/>
                          <a:ea typeface="微软雅黑" panose="020B0503020204020204" pitchFamily="34" charset="-122"/>
                          <a:cs typeface="Arial" panose="020B0604020202020204" pitchFamily="34" charset="0"/>
                        </a:rPr>
                        <a:t>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20709767"/>
                  </a:ext>
                </a:extLst>
              </a:tr>
              <a:tr h="448361">
                <a:tc>
                  <a:txBody>
                    <a:bodyPr/>
                    <a:lstStyle/>
                    <a:p>
                      <a:pPr algn="l" fontAlgn="t"/>
                      <a:r>
                        <a:rPr lang="en-GB" sz="1400" kern="1200" dirty="0">
                          <a:solidFill>
                            <a:schemeClr val="dk1"/>
                          </a:solidFill>
                          <a:effectLst/>
                          <a:latin typeface="+mj-lt"/>
                          <a:ea typeface="微软雅黑" panose="020B0503020204020204" pitchFamily="34" charset="-122"/>
                          <a:cs typeface="Arial" panose="020B0604020202020204" pitchFamily="34" charset="0"/>
                        </a:rPr>
                        <a:t>SP-210132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dk1"/>
                          </a:solidFill>
                          <a:effectLst/>
                          <a:latin typeface="+mj-lt"/>
                          <a:ea typeface="微软雅黑" panose="020B0503020204020204" pitchFamily="34" charset="-122"/>
                          <a:cs typeface="Arial" panose="020B0604020202020204" pitchFamily="34" charset="0"/>
                        </a:rPr>
                        <a:t>New WID</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dk1"/>
                          </a:solidFill>
                          <a:effectLst/>
                          <a:latin typeface="+mj-lt"/>
                          <a:ea typeface="微软雅黑" panose="020B0503020204020204" pitchFamily="34" charset="-122"/>
                          <a:cs typeface="Arial" panose="020B0604020202020204" pitchFamily="34" charset="0"/>
                        </a:rPr>
                        <a:t>Rel-17</a:t>
                      </a:r>
                      <a:endParaRPr lang="zh-CN" altLang="en-US" sz="1400" kern="1200" dirty="0">
                        <a:solidFill>
                          <a:schemeClr val="dk1"/>
                        </a:solidFill>
                        <a:effectLst/>
                        <a:latin typeface="+mj-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j-lt"/>
                          <a:ea typeface="微软雅黑" panose="020B0503020204020204" pitchFamily="34" charset="-122"/>
                          <a:cs typeface="Arial" panose="020B0604020202020204" pitchFamily="34" charset="0"/>
                        </a:rPr>
                        <a:t>New WID Enhancements of Management Data Analytics Service</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j-lt"/>
                          <a:ea typeface="微软雅黑" panose="020B0503020204020204" pitchFamily="34" charset="-122"/>
                          <a:cs typeface="Arial" panose="020B0604020202020204" pitchFamily="34" charset="0"/>
                        </a:rPr>
                        <a:t>Intel, NEC</a:t>
                      </a:r>
                      <a:endParaRPr lang="zh-CN" altLang="en-US" sz="1400" kern="1200" dirty="0">
                        <a:solidFill>
                          <a:schemeClr val="dk1"/>
                        </a:solidFill>
                        <a:effectLst/>
                        <a:latin typeface="+mj-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1400" kern="1200" dirty="0">
                          <a:solidFill>
                            <a:schemeClr val="dk1"/>
                          </a:solidFill>
                          <a:effectLst/>
                          <a:latin typeface="+mj-lt"/>
                          <a:ea typeface="微软雅黑" panose="020B0503020204020204" pitchFamily="34" charset="-122"/>
                          <a:cs typeface="Arial" panose="020B0604020202020204" pitchFamily="34" charset="0"/>
                        </a:rPr>
                        <a:t>SA2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7400894"/>
                  </a:ext>
                </a:extLst>
              </a:tr>
              <a:tr h="448361">
                <a:tc>
                  <a:txBody>
                    <a:bodyPr/>
                    <a:lstStyle/>
                    <a:p>
                      <a:pPr algn="l" fontAlgn="t"/>
                      <a:r>
                        <a:rPr lang="en-GB" sz="1400" kern="1200" dirty="0">
                          <a:solidFill>
                            <a:schemeClr val="dk1"/>
                          </a:solidFill>
                          <a:effectLst/>
                          <a:latin typeface="+mj-lt"/>
                          <a:ea typeface="微软雅黑" panose="020B0503020204020204" pitchFamily="34" charset="-122"/>
                          <a:cs typeface="Arial" panose="020B0604020202020204" pitchFamily="34" charset="0"/>
                        </a:rPr>
                        <a:t>SP-210135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dk1"/>
                          </a:solidFill>
                          <a:effectLst/>
                          <a:latin typeface="+mj-lt"/>
                          <a:ea typeface="微软雅黑" panose="020B0503020204020204" pitchFamily="34" charset="-122"/>
                          <a:cs typeface="Arial" panose="020B0604020202020204" pitchFamily="34" charset="0"/>
                        </a:rPr>
                        <a:t>New WID</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dk1"/>
                          </a:solidFill>
                          <a:effectLst/>
                          <a:latin typeface="+mj-lt"/>
                          <a:ea typeface="微软雅黑" panose="020B0503020204020204" pitchFamily="34" charset="-122"/>
                          <a:cs typeface="Arial" panose="020B0604020202020204" pitchFamily="34" charset="0"/>
                        </a:rPr>
                        <a:t>Rel-17</a:t>
                      </a:r>
                      <a:endParaRPr lang="zh-CN" altLang="en-US" sz="1400" kern="1200" dirty="0">
                        <a:solidFill>
                          <a:schemeClr val="dk1"/>
                        </a:solidFill>
                        <a:effectLst/>
                        <a:latin typeface="+mj-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j-lt"/>
                          <a:ea typeface="微软雅黑" panose="020B0503020204020204" pitchFamily="34" charset="-122"/>
                          <a:cs typeface="Arial" panose="020B0604020202020204" pitchFamily="34" charset="0"/>
                        </a:rPr>
                        <a:t>New WID on File Management</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dk1"/>
                          </a:solidFill>
                          <a:effectLst/>
                          <a:latin typeface="+mj-lt"/>
                          <a:ea typeface="微软雅黑" panose="020B0503020204020204" pitchFamily="34" charset="-122"/>
                          <a:cs typeface="Arial" panose="020B0604020202020204" pitchFamily="34" charset="0"/>
                        </a:rPr>
                        <a:t>Nokia, Nokia Shanghai Bell</a:t>
                      </a:r>
                      <a:endParaRPr lang="zh-CN" altLang="en-US" sz="1400" kern="1200" dirty="0">
                        <a:solidFill>
                          <a:schemeClr val="dk1"/>
                        </a:solidFill>
                        <a:effectLst/>
                        <a:latin typeface="+mj-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fr-FR" sz="1400" kern="1200" dirty="0">
                        <a:solidFill>
                          <a:schemeClr val="dk1"/>
                        </a:solidFill>
                        <a:effectLst/>
                        <a:latin typeface="+mj-lt"/>
                        <a:ea typeface="微软雅黑" panose="020B0503020204020204" pitchFamily="34"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12302061"/>
                  </a:ext>
                </a:extLst>
              </a:tr>
              <a:tr h="448361">
                <a:tc>
                  <a:txBody>
                    <a:bodyPr/>
                    <a:lstStyle/>
                    <a:p>
                      <a:pPr algn="l" fontAlgn="t"/>
                      <a:r>
                        <a:rPr lang="en-GB" sz="1400" kern="1200" dirty="0">
                          <a:solidFill>
                            <a:schemeClr val="dk1"/>
                          </a:solidFill>
                          <a:effectLst/>
                          <a:latin typeface="+mj-lt"/>
                          <a:ea typeface="微软雅黑" panose="020B0503020204020204" pitchFamily="34" charset="-122"/>
                          <a:cs typeface="Arial" panose="020B0604020202020204" pitchFamily="34" charset="0"/>
                        </a:rPr>
                        <a:t>SP-210136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dk1"/>
                          </a:solidFill>
                          <a:effectLst/>
                          <a:latin typeface="+mj-lt"/>
                          <a:ea typeface="微软雅黑" panose="020B0503020204020204" pitchFamily="34" charset="-122"/>
                          <a:cs typeface="Arial" panose="020B0604020202020204" pitchFamily="34" charset="0"/>
                        </a:rPr>
                        <a:t>New SID</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dk1"/>
                          </a:solidFill>
                          <a:effectLst/>
                          <a:latin typeface="+mj-lt"/>
                          <a:ea typeface="微软雅黑" panose="020B0503020204020204" pitchFamily="34" charset="-122"/>
                          <a:cs typeface="Arial" panose="020B0604020202020204" pitchFamily="34" charset="0"/>
                        </a:rPr>
                        <a:t>Rel-17</a:t>
                      </a:r>
                      <a:endParaRPr lang="zh-CN" altLang="en-US" sz="1400" kern="1200" dirty="0">
                        <a:solidFill>
                          <a:schemeClr val="dk1"/>
                        </a:solidFill>
                        <a:effectLst/>
                        <a:latin typeface="+mj-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j-lt"/>
                          <a:ea typeface="微软雅黑" panose="020B0503020204020204" pitchFamily="34" charset="-122"/>
                          <a:cs typeface="Arial" panose="020B0604020202020204" pitchFamily="34" charset="0"/>
                        </a:rPr>
                        <a:t>New WID on enhancement of service based management architecture</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it-IT" altLang="zh-CN" sz="1400" kern="1200" dirty="0">
                          <a:solidFill>
                            <a:schemeClr val="dk1"/>
                          </a:solidFill>
                          <a:effectLst/>
                          <a:latin typeface="+mj-lt"/>
                          <a:ea typeface="微软雅黑" panose="020B0503020204020204" pitchFamily="34" charset="-122"/>
                          <a:cs typeface="Arial" panose="020B0604020202020204" pitchFamily="34" charset="0"/>
                        </a:rPr>
                        <a:t>Huawei, China Telecom, China Unicom, China Mobile, Ericsson</a:t>
                      </a:r>
                      <a:endParaRPr lang="zh-CN" altLang="en-US" sz="1400" kern="1200" dirty="0">
                        <a:solidFill>
                          <a:schemeClr val="dk1"/>
                        </a:solidFill>
                        <a:effectLst/>
                        <a:latin typeface="+mj-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fr-FR" sz="1400" kern="1200" dirty="0">
                        <a:solidFill>
                          <a:schemeClr val="dk1"/>
                        </a:solidFill>
                        <a:effectLst/>
                        <a:latin typeface="+mj-lt"/>
                        <a:ea typeface="微软雅黑" panose="020B0503020204020204" pitchFamily="34"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93977227"/>
                  </a:ext>
                </a:extLst>
              </a:tr>
              <a:tr h="448361">
                <a:tc>
                  <a:txBody>
                    <a:bodyPr/>
                    <a:lstStyle/>
                    <a:p>
                      <a:pPr algn="l" fontAlgn="t"/>
                      <a:r>
                        <a:rPr lang="en-GB" sz="1400" kern="1200" dirty="0">
                          <a:solidFill>
                            <a:schemeClr val="dk1"/>
                          </a:solidFill>
                          <a:effectLst/>
                          <a:latin typeface="+mj-lt"/>
                          <a:ea typeface="微软雅黑" panose="020B0503020204020204" pitchFamily="34" charset="-122"/>
                          <a:cs typeface="Arial" panose="020B0604020202020204" pitchFamily="34" charset="0"/>
                        </a:rPr>
                        <a:t>SP-210138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dk1"/>
                          </a:solidFill>
                          <a:effectLst/>
                          <a:latin typeface="+mj-lt"/>
                          <a:ea typeface="微软雅黑" panose="020B0503020204020204" pitchFamily="34" charset="-122"/>
                          <a:cs typeface="Arial" panose="020B0604020202020204" pitchFamily="34" charset="0"/>
                        </a:rPr>
                        <a:t>Revised WID</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dk1"/>
                          </a:solidFill>
                          <a:effectLst/>
                          <a:latin typeface="+mj-lt"/>
                          <a:ea typeface="微软雅黑" panose="020B0503020204020204" pitchFamily="34" charset="-122"/>
                          <a:cs typeface="Arial" panose="020B0604020202020204" pitchFamily="34" charset="0"/>
                        </a:rPr>
                        <a:t>Rel-17</a:t>
                      </a:r>
                      <a:endParaRPr lang="zh-CN" altLang="en-US" sz="1400" kern="1200" dirty="0">
                        <a:solidFill>
                          <a:schemeClr val="dk1"/>
                        </a:solidFill>
                        <a:effectLst/>
                        <a:latin typeface="+mj-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j-lt"/>
                          <a:ea typeface="微软雅黑" panose="020B0503020204020204" pitchFamily="34" charset="-122"/>
                          <a:cs typeface="Arial" panose="020B0604020202020204" pitchFamily="34" charset="0"/>
                        </a:rPr>
                        <a:t>Revised WID on Discovery of management services in 5G</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dk1"/>
                          </a:solidFill>
                          <a:effectLst/>
                          <a:latin typeface="+mj-lt"/>
                          <a:ea typeface="微软雅黑" panose="020B0503020204020204" pitchFamily="34" charset="-122"/>
                          <a:cs typeface="Arial" panose="020B0604020202020204" pitchFamily="34" charset="0"/>
                        </a:rPr>
                        <a:t>Huawei</a:t>
                      </a:r>
                      <a:endParaRPr lang="zh-CN" altLang="en-US" sz="1400" kern="1200" dirty="0">
                        <a:solidFill>
                          <a:schemeClr val="dk1"/>
                        </a:solidFill>
                        <a:effectLst/>
                        <a:latin typeface="+mj-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fr-FR" sz="1400" kern="1200" dirty="0">
                        <a:solidFill>
                          <a:schemeClr val="dk1"/>
                        </a:solidFill>
                        <a:effectLst/>
                        <a:latin typeface="+mj-lt"/>
                        <a:ea typeface="微软雅黑" panose="020B0503020204020204" pitchFamily="34"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47846437"/>
                  </a:ext>
                </a:extLst>
              </a:tr>
              <a:tr h="448361">
                <a:tc>
                  <a:txBody>
                    <a:bodyPr/>
                    <a:lstStyle/>
                    <a:p>
                      <a:pPr algn="l" fontAlgn="t"/>
                      <a:r>
                        <a:rPr lang="en-GB" sz="1400" kern="1200" dirty="0">
                          <a:solidFill>
                            <a:schemeClr val="dk1"/>
                          </a:solidFill>
                          <a:effectLst/>
                          <a:latin typeface="+mj-lt"/>
                          <a:ea typeface="微软雅黑" panose="020B0503020204020204" pitchFamily="34" charset="-122"/>
                          <a:cs typeface="Arial" panose="020B0604020202020204" pitchFamily="34" charset="0"/>
                        </a:rPr>
                        <a:t>SP-210137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dk1"/>
                          </a:solidFill>
                          <a:effectLst/>
                          <a:latin typeface="+mj-lt"/>
                          <a:ea typeface="微软雅黑" panose="020B0503020204020204" pitchFamily="34" charset="-122"/>
                          <a:cs typeface="Arial" panose="020B0604020202020204" pitchFamily="34" charset="0"/>
                        </a:rPr>
                        <a:t>Revised WID</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dk1"/>
                          </a:solidFill>
                          <a:effectLst/>
                          <a:latin typeface="+mj-lt"/>
                          <a:ea typeface="微软雅黑" panose="020B0503020204020204" pitchFamily="34" charset="-122"/>
                          <a:cs typeface="Arial" panose="020B0604020202020204" pitchFamily="34" charset="0"/>
                        </a:rPr>
                        <a:t>Rel-17</a:t>
                      </a:r>
                      <a:endParaRPr lang="zh-CN" altLang="en-US" sz="1400" kern="1200" dirty="0">
                        <a:solidFill>
                          <a:schemeClr val="dk1"/>
                        </a:solidFill>
                        <a:effectLst/>
                        <a:latin typeface="+mj-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kern="1200" dirty="0">
                          <a:solidFill>
                            <a:schemeClr val="dk1"/>
                          </a:solidFill>
                          <a:effectLst/>
                          <a:latin typeface="+mj-lt"/>
                          <a:ea typeface="微软雅黑" panose="020B0503020204020204" pitchFamily="34" charset="-122"/>
                          <a:cs typeface="Arial" panose="020B0604020202020204" pitchFamily="34" charset="0"/>
                        </a:rPr>
                        <a:t>  Revised WID on Enhancement on Management Aspects of 5G  Service-Level Agreement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dk1"/>
                          </a:solidFill>
                          <a:effectLst/>
                          <a:latin typeface="+mj-lt"/>
                          <a:ea typeface="微软雅黑" panose="020B0503020204020204" pitchFamily="34" charset="-122"/>
                          <a:cs typeface="Arial" panose="020B0604020202020204" pitchFamily="34" charset="0"/>
                        </a:rPr>
                        <a:t>Ericsson</a:t>
                      </a:r>
                      <a:endParaRPr lang="zh-CN" altLang="en-US" sz="1400" kern="1200" dirty="0">
                        <a:solidFill>
                          <a:schemeClr val="dk1"/>
                        </a:solidFill>
                        <a:effectLst/>
                        <a:latin typeface="+mj-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fr-FR" sz="1400" kern="1200" dirty="0">
                        <a:solidFill>
                          <a:schemeClr val="dk1"/>
                        </a:solidFill>
                        <a:effectLst/>
                        <a:latin typeface="+mj-lt"/>
                        <a:ea typeface="微软雅黑" panose="020B0503020204020204" pitchFamily="34"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672391543"/>
                  </a:ext>
                </a:extLst>
              </a:tr>
            </a:tbl>
          </a:graphicData>
        </a:graphic>
      </p:graphicFrame>
    </p:spTree>
    <p:extLst>
      <p:ext uri="{BB962C8B-B14F-4D97-AF65-F5344CB8AC3E}">
        <p14:creationId xmlns:p14="http://schemas.microsoft.com/office/powerpoint/2010/main" val="455952544"/>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120651" y="-94596"/>
            <a:ext cx="9759950" cy="1016000"/>
          </a:xfrm>
        </p:spPr>
        <p:txBody>
          <a:bodyPr/>
          <a:lstStyle/>
          <a:p>
            <a:pPr algn="l"/>
            <a:r>
              <a:rPr lang="en-US" sz="3600" dirty="0"/>
              <a:t>Overview of SA5 OAM ongoing WIs/SIs</a:t>
            </a:r>
          </a:p>
        </p:txBody>
      </p:sp>
      <p:graphicFrame>
        <p:nvGraphicFramePr>
          <p:cNvPr id="12" name="表格 11"/>
          <p:cNvGraphicFramePr>
            <a:graphicFrameLocks noGrp="1"/>
          </p:cNvGraphicFramePr>
          <p:nvPr>
            <p:extLst>
              <p:ext uri="{D42A27DB-BD31-4B8C-83A1-F6EECF244321}">
                <p14:modId xmlns:p14="http://schemas.microsoft.com/office/powerpoint/2010/main" val="2137815146"/>
              </p:ext>
            </p:extLst>
          </p:nvPr>
        </p:nvGraphicFramePr>
        <p:xfrm>
          <a:off x="5601956" y="740319"/>
          <a:ext cx="6456065" cy="5620062"/>
        </p:xfrm>
        <a:graphic>
          <a:graphicData uri="http://schemas.openxmlformats.org/drawingml/2006/table">
            <a:tbl>
              <a:tblPr>
                <a:tableStyleId>{5C22544A-7EE6-4342-B048-85BDC9FD1C3A}</a:tableStyleId>
              </a:tblPr>
              <a:tblGrid>
                <a:gridCol w="384914">
                  <a:extLst>
                    <a:ext uri="{9D8B030D-6E8A-4147-A177-3AD203B41FA5}">
                      <a16:colId xmlns:a16="http://schemas.microsoft.com/office/drawing/2014/main" val="20000"/>
                    </a:ext>
                  </a:extLst>
                </a:gridCol>
                <a:gridCol w="3934797">
                  <a:extLst>
                    <a:ext uri="{9D8B030D-6E8A-4147-A177-3AD203B41FA5}">
                      <a16:colId xmlns:a16="http://schemas.microsoft.com/office/drawing/2014/main" val="20001"/>
                    </a:ext>
                  </a:extLst>
                </a:gridCol>
                <a:gridCol w="1046109">
                  <a:extLst>
                    <a:ext uri="{9D8B030D-6E8A-4147-A177-3AD203B41FA5}">
                      <a16:colId xmlns:a16="http://schemas.microsoft.com/office/drawing/2014/main" val="20002"/>
                    </a:ext>
                  </a:extLst>
                </a:gridCol>
                <a:gridCol w="1090245">
                  <a:extLst>
                    <a:ext uri="{9D8B030D-6E8A-4147-A177-3AD203B41FA5}">
                      <a16:colId xmlns:a16="http://schemas.microsoft.com/office/drawing/2014/main" val="20003"/>
                    </a:ext>
                  </a:extLst>
                </a:gridCol>
              </a:tblGrid>
              <a:tr h="202627">
                <a:tc>
                  <a:txBody>
                    <a:bodyPr/>
                    <a:lstStyle/>
                    <a:p>
                      <a:pPr algn="l">
                        <a:spcAft>
                          <a:spcPts val="0"/>
                        </a:spcAft>
                      </a:pPr>
                      <a:endParaRPr lang="zh-CN" sz="20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gridSpan="3">
                  <a:txBody>
                    <a:bodyPr/>
                    <a:lstStyle/>
                    <a:p>
                      <a:pPr algn="l">
                        <a:spcAft>
                          <a:spcPts val="0"/>
                        </a:spcAft>
                      </a:pPr>
                      <a:r>
                        <a:rPr lang="en-GB" sz="1200" b="1" dirty="0">
                          <a:effectLst/>
                          <a:latin typeface="Arial" panose="020B0604020202020204" pitchFamily="34" charset="0"/>
                          <a:cs typeface="Arial" panose="020B0604020202020204" pitchFamily="34" charset="0"/>
                        </a:rPr>
                        <a:t> </a:t>
                      </a:r>
                      <a:r>
                        <a:rPr lang="en-GB" sz="1400" b="1" kern="1200" dirty="0">
                          <a:solidFill>
                            <a:schemeClr val="dk1"/>
                          </a:solidFill>
                          <a:effectLst/>
                          <a:latin typeface="Arial" panose="020B0604020202020204" pitchFamily="34" charset="0"/>
                          <a:ea typeface="+mn-ea"/>
                          <a:cs typeface="Arial" panose="020B0604020202020204" pitchFamily="34" charset="0"/>
                        </a:rPr>
                        <a:t>Rel-17 Operations, Administration, Maintenance and Provisioning (OAM&amp;P)</a:t>
                      </a:r>
                      <a:r>
                        <a:rPr lang="en-GB" sz="1200" b="1" dirty="0">
                          <a:effectLst/>
                          <a:latin typeface="Arial" panose="020B0604020202020204" pitchFamily="34" charset="0"/>
                          <a:cs typeface="Arial" panose="020B0604020202020204" pitchFamily="34" charset="0"/>
                        </a:rPr>
                        <a:t> </a:t>
                      </a:r>
                      <a:endParaRPr lang="zh-CN" sz="20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2000">
                        <a:effectLst/>
                        <a:latin typeface="Times New Roman" panose="02020603050405020304" pitchFamily="18" charset="0"/>
                        <a:ea typeface="宋体" panose="02010600030101010101" pitchFamily="2" charset="-122"/>
                      </a:endParaRPr>
                    </a:p>
                  </a:txBody>
                  <a:tcPr marL="9525" marR="9525" marT="9525" marB="9525"/>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0000"/>
                  </a:ext>
                </a:extLst>
              </a:tr>
              <a:tr h="0">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1</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Additional NRM features</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adNRM</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altLang="zh-CN" sz="1200" dirty="0">
                          <a:effectLst/>
                          <a:latin typeface="Arial" panose="020B0604020202020204" pitchFamily="34" charset="0"/>
                          <a:ea typeface="+mn-ea"/>
                          <a:cs typeface="Arial" panose="020B0604020202020204" pitchFamily="34" charset="0"/>
                        </a:rPr>
                        <a:t>870026</a:t>
                      </a:r>
                      <a:endParaRPr lang="zh-CN" altLang="zh-CN" sz="1200" dirty="0">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1"/>
                  </a:ext>
                </a:extLst>
              </a:tr>
              <a:tr h="0">
                <a:tc>
                  <a:txBody>
                    <a:bodyPr/>
                    <a:lstStyle/>
                    <a:p>
                      <a:pPr algn="l">
                        <a:spcAft>
                          <a:spcPts val="0"/>
                        </a:spcAft>
                      </a:pPr>
                      <a:r>
                        <a:rPr lang="en-US" altLang="zh-CN" sz="1200">
                          <a:effectLst/>
                          <a:latin typeface="Arial" panose="020B0604020202020204" pitchFamily="34" charset="0"/>
                          <a:ea typeface="宋体" panose="02010600030101010101" pitchFamily="2" charset="-122"/>
                          <a:cs typeface="Arial" panose="020B0604020202020204" pitchFamily="34" charset="0"/>
                        </a:rPr>
                        <a:t>2</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Enhancements of 5G performance measurements and KPIs</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200">
                          <a:solidFill>
                            <a:srgbClr val="000000"/>
                          </a:solidFill>
                          <a:effectLst/>
                          <a:latin typeface="Arial" panose="020B0604020202020204" pitchFamily="34" charset="0"/>
                          <a:ea typeface="宋体" panose="02010600030101010101" pitchFamily="2" charset="-122"/>
                          <a:cs typeface="Arial" panose="020B0604020202020204" pitchFamily="34" charset="0"/>
                        </a:rPr>
                        <a:t>ePM_KPI_5G</a:t>
                      </a:r>
                      <a:endParaRPr lang="zh-CN"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200" dirty="0">
                          <a:effectLst/>
                          <a:latin typeface="Arial" panose="020B0604020202020204" pitchFamily="34" charset="0"/>
                          <a:ea typeface="宋体" panose="02010600030101010101" pitchFamily="2" charset="-122"/>
                          <a:cs typeface="Arial" panose="020B0604020202020204" pitchFamily="34" charset="0"/>
                        </a:rPr>
                        <a:t>880025</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2"/>
                  </a:ext>
                </a:extLst>
              </a:tr>
              <a:tr h="0">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3</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20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of MDT enhancement in 5G</a:t>
                      </a:r>
                      <a:endParaRPr lang="zh-CN"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200">
                          <a:solidFill>
                            <a:srgbClr val="000000"/>
                          </a:solidFill>
                          <a:effectLst/>
                          <a:latin typeface="Arial" panose="020B0604020202020204" pitchFamily="34" charset="0"/>
                          <a:ea typeface="宋体" panose="02010600030101010101" pitchFamily="2" charset="-122"/>
                          <a:cs typeface="Arial" panose="020B0604020202020204" pitchFamily="34" charset="0"/>
                        </a:rPr>
                        <a:t>e_5GMDT</a:t>
                      </a:r>
                      <a:endParaRPr lang="zh-CN"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200" dirty="0">
                          <a:effectLst/>
                          <a:latin typeface="Arial" panose="020B0604020202020204" pitchFamily="34" charset="0"/>
                          <a:ea typeface="宋体" panose="02010600030101010101" pitchFamily="2" charset="-122"/>
                          <a:cs typeface="Arial" panose="020B0604020202020204" pitchFamily="34" charset="0"/>
                        </a:rPr>
                        <a:t>870025</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3"/>
                  </a:ext>
                </a:extLst>
              </a:tr>
              <a:tr h="0">
                <a:tc>
                  <a:txBody>
                    <a:bodyPr/>
                    <a:lstStyle/>
                    <a:p>
                      <a:pPr algn="l">
                        <a:spcAft>
                          <a:spcPts val="0"/>
                        </a:spcAft>
                      </a:pPr>
                      <a:r>
                        <a:rPr lang="en-US" altLang="zh-CN" sz="1200">
                          <a:effectLst/>
                          <a:latin typeface="Arial" panose="020B0604020202020204" pitchFamily="34" charset="0"/>
                          <a:ea typeface="宋体" panose="02010600030101010101" pitchFamily="2" charset="-122"/>
                          <a:cs typeface="Arial" panose="020B0604020202020204" pitchFamily="34" charset="0"/>
                        </a:rPr>
                        <a:t>4</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 of </a:t>
                      </a:r>
                      <a:r>
                        <a:rPr lang="en-GB" sz="12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QoE</a:t>
                      </a: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 Measurement Collection</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200">
                          <a:solidFill>
                            <a:srgbClr val="000000"/>
                          </a:solidFill>
                          <a:effectLst/>
                          <a:latin typeface="Arial" panose="020B0604020202020204" pitchFamily="34" charset="0"/>
                          <a:ea typeface="宋体" panose="02010600030101010101" pitchFamily="2" charset="-122"/>
                          <a:cs typeface="Arial" panose="020B0604020202020204" pitchFamily="34" charset="0"/>
                        </a:rPr>
                        <a:t>eQoE</a:t>
                      </a:r>
                      <a:endParaRPr lang="zh-CN"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200" dirty="0">
                          <a:effectLst/>
                          <a:latin typeface="Arial" panose="020B0604020202020204" pitchFamily="34" charset="0"/>
                          <a:ea typeface="宋体" panose="02010600030101010101" pitchFamily="2" charset="-122"/>
                          <a:cs typeface="Arial" panose="020B0604020202020204" pitchFamily="34" charset="0"/>
                        </a:rPr>
                        <a:t>870027</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4"/>
                  </a:ext>
                </a:extLst>
              </a:tr>
              <a:tr h="0">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5</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data collection control and discovery</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200">
                          <a:solidFill>
                            <a:srgbClr val="000000"/>
                          </a:solidFill>
                          <a:effectLst/>
                          <a:latin typeface="Arial" panose="020B0604020202020204" pitchFamily="34" charset="0"/>
                          <a:ea typeface="宋体" panose="02010600030101010101" pitchFamily="2" charset="-122"/>
                          <a:cs typeface="Arial" panose="020B0604020202020204" pitchFamily="34" charset="0"/>
                        </a:rPr>
                        <a:t>MADCOL</a:t>
                      </a:r>
                      <a:endParaRPr lang="zh-CN"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200" dirty="0">
                          <a:effectLst/>
                          <a:latin typeface="Arial" panose="020B0604020202020204" pitchFamily="34" charset="0"/>
                          <a:ea typeface="宋体" panose="02010600030101010101" pitchFamily="2" charset="-122"/>
                          <a:cs typeface="Arial" panose="020B0604020202020204" pitchFamily="34" charset="0"/>
                        </a:rPr>
                        <a:t>880028</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5"/>
                  </a:ext>
                </a:extLst>
              </a:tr>
              <a:tr h="200624">
                <a:tc>
                  <a:txBody>
                    <a:bodyPr/>
                    <a:lstStyle/>
                    <a:p>
                      <a:pPr marL="0" algn="l" defTabSz="1219170" rtl="0" eaLnBrk="1" latinLnBrk="0" hangingPunct="1">
                        <a:spcAft>
                          <a:spcPts val="0"/>
                        </a:spcAft>
                      </a:pPr>
                      <a:r>
                        <a:rPr lang="en-US" altLang="zh-CN" sz="12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6</a:t>
                      </a:r>
                      <a:endParaRPr lang="zh-CN" sz="12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altLang="zh-CN" sz="12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Aspects of 5G Network Sharing</a:t>
                      </a:r>
                      <a:endParaRPr lang="zh-CN" sz="12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spcAft>
                          <a:spcPts val="0"/>
                        </a:spcAft>
                      </a:pPr>
                      <a:r>
                        <a:rPr lang="en-US" altLang="zh-CN" sz="12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MANS</a:t>
                      </a:r>
                      <a:endParaRPr lang="zh-CN" sz="12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altLang="zh-CN" sz="1200" kern="1200" dirty="0">
                          <a:solidFill>
                            <a:srgbClr val="000000"/>
                          </a:solidFill>
                          <a:effectLst/>
                          <a:latin typeface="Arial" panose="020B0604020202020204" pitchFamily="34" charset="0"/>
                          <a:ea typeface="+mn-ea"/>
                          <a:cs typeface="Arial" panose="020B0604020202020204" pitchFamily="34" charset="0"/>
                        </a:rPr>
                        <a:t>900021</a:t>
                      </a:r>
                      <a:endParaRPr lang="zh-CN" sz="12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6"/>
                  </a:ext>
                </a:extLst>
              </a:tr>
              <a:tr h="200624">
                <a:tc>
                  <a:txBody>
                    <a:bodyPr/>
                    <a:lstStyle/>
                    <a:p>
                      <a:pPr marL="0" algn="l" defTabSz="1219170" rtl="0" eaLnBrk="1" latinLnBrk="0" hangingPunct="1">
                        <a:spcAft>
                          <a:spcPts val="0"/>
                        </a:spcAft>
                      </a:pPr>
                      <a:r>
                        <a:rPr lang="en-US" alt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New</a:t>
                      </a:r>
                      <a:endParaRPr 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Generic Plug and connect</a:t>
                      </a:r>
                      <a:endParaRPr 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spcAft>
                          <a:spcPts val="0"/>
                        </a:spcAft>
                      </a:pPr>
                      <a:r>
                        <a:rPr lang="en-US" alt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RUNT</a:t>
                      </a:r>
                      <a:endParaRPr 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alt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Wait for SA approval</a:t>
                      </a:r>
                      <a:endParaRPr 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7"/>
                  </a:ext>
                </a:extLst>
              </a:tr>
              <a:tr h="200624">
                <a:tc>
                  <a:txBody>
                    <a:bodyPr/>
                    <a:lstStyle/>
                    <a:p>
                      <a:pPr marL="0" algn="l" defTabSz="1219170" rtl="0" eaLnBrk="1" fontAlgn="t" latinLnBrk="0" hangingPunct="1">
                        <a:spcAft>
                          <a:spcPts val="0"/>
                        </a:spcAft>
                      </a:pPr>
                      <a:r>
                        <a:rPr lang="en-US" alt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New</a:t>
                      </a:r>
                      <a:endParaRPr 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New WID on File Management</a:t>
                      </a:r>
                      <a:endParaRPr 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fontAlgn="t" latinLnBrk="0" hangingPunct="1">
                        <a:spcAft>
                          <a:spcPts val="0"/>
                        </a:spcAft>
                      </a:pPr>
                      <a:r>
                        <a:rPr lang="en-US" alt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FIMA</a:t>
                      </a:r>
                      <a:endParaRPr 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Wait for SA approval</a:t>
                      </a:r>
                      <a:endParaRPr lang="zh-CN" alt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8"/>
                  </a:ext>
                </a:extLst>
              </a:tr>
              <a:tr h="214734">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7</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Autonomous network levels</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200">
                          <a:solidFill>
                            <a:srgbClr val="000000"/>
                          </a:solidFill>
                          <a:effectLst/>
                          <a:latin typeface="Arial" panose="020B0604020202020204" pitchFamily="34" charset="0"/>
                          <a:ea typeface="宋体" panose="02010600030101010101" pitchFamily="2" charset="-122"/>
                          <a:cs typeface="Arial" panose="020B0604020202020204" pitchFamily="34" charset="0"/>
                        </a:rPr>
                        <a:t>ANL</a:t>
                      </a:r>
                      <a:endParaRPr lang="zh-CN"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200" dirty="0">
                          <a:effectLst/>
                          <a:latin typeface="Arial" panose="020B0604020202020204" pitchFamily="34" charset="0"/>
                          <a:ea typeface="宋体" panose="02010600030101010101" pitchFamily="2" charset="-122"/>
                          <a:cs typeface="Arial" panose="020B0604020202020204" pitchFamily="34" charset="0"/>
                        </a:rPr>
                        <a:t>880027</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9"/>
                  </a:ext>
                </a:extLst>
              </a:tr>
              <a:tr h="214734">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8</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Intent driven management service for mobile networks</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IDMS_MN</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810027</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0"/>
                  </a:ext>
                </a:extLst>
              </a:tr>
              <a:tr h="214734">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9</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200" dirty="0">
                          <a:effectLst/>
                          <a:latin typeface="Arial" panose="020B0604020202020204" pitchFamily="34" charset="0"/>
                          <a:ea typeface="宋体" panose="02010600030101010101" pitchFamily="2" charset="-122"/>
                          <a:cs typeface="Arial" panose="020B0604020202020204" pitchFamily="34" charset="0"/>
                        </a:rPr>
                        <a:t>Network policy management for 5G mobile networks </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US" sz="1200">
                          <a:effectLst/>
                          <a:latin typeface="Arial" panose="020B0604020202020204" pitchFamily="34" charset="0"/>
                          <a:ea typeface="宋体" panose="02010600030101010101" pitchFamily="2" charset="-122"/>
                          <a:cs typeface="Arial" panose="020B0604020202020204" pitchFamily="34" charset="0"/>
                        </a:rPr>
                        <a:t>NPM</a:t>
                      </a:r>
                      <a:endParaRPr lang="zh-CN"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860024</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1"/>
                  </a:ext>
                </a:extLst>
              </a:tr>
              <a:tr h="0">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10</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Enhanced Closed loop SLS Assurance</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200">
                          <a:solidFill>
                            <a:srgbClr val="000000"/>
                          </a:solidFill>
                          <a:effectLst/>
                          <a:latin typeface="Arial" panose="020B0604020202020204" pitchFamily="34" charset="0"/>
                          <a:ea typeface="宋体" panose="02010600030101010101" pitchFamily="2" charset="-122"/>
                          <a:cs typeface="Arial" panose="020B0604020202020204" pitchFamily="34" charset="0"/>
                        </a:rPr>
                        <a:t>eCOSLA</a:t>
                      </a:r>
                      <a:endParaRPr lang="zh-CN"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200" dirty="0">
                          <a:effectLst/>
                          <a:latin typeface="Arial" panose="020B0604020202020204" pitchFamily="34" charset="0"/>
                          <a:ea typeface="宋体" panose="02010600030101010101" pitchFamily="2" charset="-122"/>
                          <a:cs typeface="Arial" panose="020B0604020202020204" pitchFamily="34" charset="0"/>
                        </a:rPr>
                        <a:t>870030</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2"/>
                  </a:ext>
                </a:extLst>
              </a:tr>
              <a:tr h="0">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11</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Enhancements of Self-Organizing Networks (SON) for 5G networks </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200">
                          <a:solidFill>
                            <a:srgbClr val="000000"/>
                          </a:solidFill>
                          <a:effectLst/>
                          <a:latin typeface="Arial" panose="020B0604020202020204" pitchFamily="34" charset="0"/>
                          <a:ea typeface="宋体" panose="02010600030101010101" pitchFamily="2" charset="-122"/>
                          <a:cs typeface="Arial" panose="020B0604020202020204" pitchFamily="34" charset="0"/>
                        </a:rPr>
                        <a:t>eSON_5G</a:t>
                      </a:r>
                      <a:endParaRPr lang="zh-CN"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200" dirty="0">
                          <a:effectLst/>
                          <a:latin typeface="Arial" panose="020B0604020202020204" pitchFamily="34" charset="0"/>
                          <a:ea typeface="宋体" panose="02010600030101010101" pitchFamily="2" charset="-122"/>
                          <a:cs typeface="Arial" panose="020B0604020202020204" pitchFamily="34" charset="0"/>
                        </a:rPr>
                        <a:t>870028</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3"/>
                  </a:ext>
                </a:extLst>
              </a:tr>
              <a:tr h="0">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12</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 of Handover Optimization</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E_HOO</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200" dirty="0">
                          <a:effectLst/>
                          <a:latin typeface="Arial" panose="020B0604020202020204" pitchFamily="34" charset="0"/>
                          <a:ea typeface="宋体" panose="02010600030101010101" pitchFamily="2" charset="-122"/>
                          <a:cs typeface="Arial" panose="020B0604020202020204" pitchFamily="34" charset="0"/>
                        </a:rPr>
                        <a:t>880029</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4"/>
                  </a:ext>
                </a:extLst>
              </a:tr>
              <a:tr h="0">
                <a:tc>
                  <a:txBody>
                    <a:bodyPr/>
                    <a:lstStyle/>
                    <a:p>
                      <a:pPr marL="0" algn="l" defTabSz="1219170" rtl="0" eaLnBrk="1" latinLnBrk="0" hangingPunct="1">
                        <a:spcAft>
                          <a:spcPts val="0"/>
                        </a:spcAft>
                      </a:pPr>
                      <a:r>
                        <a:rPr lang="en-US" alt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13</a:t>
                      </a:r>
                      <a:endParaRPr 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Enhancements on EE for 5G networks</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200">
                          <a:solidFill>
                            <a:srgbClr val="000000"/>
                          </a:solidFill>
                          <a:effectLst/>
                          <a:latin typeface="Arial" panose="020B0604020202020204" pitchFamily="34" charset="0"/>
                          <a:ea typeface="宋体" panose="02010600030101010101" pitchFamily="2" charset="-122"/>
                          <a:cs typeface="Arial" panose="020B0604020202020204" pitchFamily="34" charset="0"/>
                        </a:rPr>
                        <a:t>EE5GPLUS</a:t>
                      </a:r>
                      <a:endParaRPr lang="zh-CN"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870022</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5"/>
                  </a:ext>
                </a:extLst>
              </a:tr>
              <a:tr h="0">
                <a:tc>
                  <a:txBody>
                    <a:bodyPr/>
                    <a:lstStyle/>
                    <a:p>
                      <a:pPr marL="0" algn="l" defTabSz="1219170" rtl="0" eaLnBrk="1" latinLnBrk="0" hangingPunct="1">
                        <a:spcAft>
                          <a:spcPts val="0"/>
                        </a:spcAft>
                      </a:pPr>
                      <a:r>
                        <a:rPr lang="en-US" alt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14</a:t>
                      </a:r>
                      <a:endParaRPr 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GB" sz="12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Discovery of management services in 5G  </a:t>
                      </a:r>
                      <a:endParaRPr lang="zh-CN" sz="12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ctr" defTabSz="1219170" rtl="0" eaLnBrk="1" latinLnBrk="0" hangingPunct="1">
                        <a:spcAft>
                          <a:spcPts val="0"/>
                        </a:spcAft>
                      </a:pPr>
                      <a:r>
                        <a:rPr lang="en-GB" sz="12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5G</a:t>
                      </a:r>
                      <a:r>
                        <a:rPr lang="en-US" altLang="zh-CN" sz="12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D</a:t>
                      </a:r>
                      <a:r>
                        <a:rPr lang="en-GB" sz="12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MS</a:t>
                      </a:r>
                      <a:endParaRPr lang="zh-CN" sz="12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GB" sz="12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820035</a:t>
                      </a:r>
                      <a:endParaRPr lang="zh-CN" sz="12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6"/>
                  </a:ext>
                </a:extLst>
              </a:tr>
              <a:tr h="0">
                <a:tc>
                  <a:txBody>
                    <a:bodyPr/>
                    <a:lstStyle/>
                    <a:p>
                      <a:pPr marL="0" algn="l" defTabSz="1219170" rtl="0" eaLnBrk="1" latinLnBrk="0" hangingPunct="1">
                        <a:spcAft>
                          <a:spcPts val="0"/>
                        </a:spcAft>
                      </a:pPr>
                      <a:r>
                        <a:rPr lang="en-US" alt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New</a:t>
                      </a:r>
                      <a:endParaRPr 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a:solidFill>
                            <a:srgbClr val="0000FF"/>
                          </a:solidFill>
                          <a:effectLst/>
                          <a:latin typeface="Arial" panose="020B0604020202020204" pitchFamily="34" charset="0"/>
                          <a:ea typeface="+mn-ea"/>
                          <a:cs typeface="Arial" panose="020B0604020202020204" pitchFamily="34" charset="0"/>
                        </a:rPr>
                        <a:t>New WID Enhancements of Management Data Analytics Service</a:t>
                      </a:r>
                      <a:endParaRPr 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ctr" defTabSz="1219170" rtl="0" eaLnBrk="1" latinLnBrk="0" hangingPunct="1">
                        <a:spcAft>
                          <a:spcPts val="0"/>
                        </a:spcAft>
                      </a:pPr>
                      <a:r>
                        <a:rPr lang="en-US" altLang="zh-CN" sz="1200" kern="1200" dirty="0" err="1">
                          <a:solidFill>
                            <a:srgbClr val="0000FF"/>
                          </a:solidFill>
                          <a:effectLst/>
                          <a:latin typeface="Arial" panose="020B0604020202020204" pitchFamily="34" charset="0"/>
                          <a:ea typeface="+mn-ea"/>
                          <a:cs typeface="Arial" panose="020B0604020202020204" pitchFamily="34" charset="0"/>
                        </a:rPr>
                        <a:t>eMDAS</a:t>
                      </a:r>
                      <a:endParaRPr 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a:solidFill>
                            <a:srgbClr val="0000FF"/>
                          </a:solidFill>
                          <a:effectLst/>
                          <a:latin typeface="Arial" panose="020B0604020202020204" pitchFamily="34" charset="0"/>
                          <a:ea typeface="+mn-ea"/>
                          <a:cs typeface="Arial" panose="020B0604020202020204" pitchFamily="34" charset="0"/>
                        </a:rPr>
                        <a:t>Wait for SA approval</a:t>
                      </a:r>
                      <a:endParaRPr 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7"/>
                  </a:ext>
                </a:extLst>
              </a:tr>
              <a:tr h="0">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15</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algn="l">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of non-public networks</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algn="ctr">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OAM_NPN</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algn="just">
                        <a:spcAft>
                          <a:spcPts val="0"/>
                        </a:spcAft>
                      </a:pPr>
                      <a:r>
                        <a:rPr lang="en-US" sz="1200" dirty="0">
                          <a:effectLst/>
                          <a:latin typeface="Arial" panose="020B0604020202020204" pitchFamily="34" charset="0"/>
                          <a:ea typeface="宋体" panose="02010600030101010101" pitchFamily="2" charset="-122"/>
                          <a:cs typeface="Arial" panose="020B0604020202020204" pitchFamily="34" charset="0"/>
                        </a:rPr>
                        <a:t>870023</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extLst>
                  <a:ext uri="{0D108BD9-81ED-4DB2-BD59-A6C34878D82A}">
                    <a16:rowId xmlns:a16="http://schemas.microsoft.com/office/drawing/2014/main" val="10018"/>
                  </a:ext>
                </a:extLst>
              </a:tr>
              <a:tr h="0">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16</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algn="l">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 on Management Aspects of 5G Service-Level Agreement</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algn="ctr">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EMA5SLA</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algn="just">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870024</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extLst>
                  <a:ext uri="{0D108BD9-81ED-4DB2-BD59-A6C34878D82A}">
                    <a16:rowId xmlns:a16="http://schemas.microsoft.com/office/drawing/2014/main" val="10019"/>
                  </a:ext>
                </a:extLst>
              </a:tr>
              <a:tr h="0">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17</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of the enhanced tenant concept</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algn="ctr">
                        <a:spcAft>
                          <a:spcPts val="0"/>
                        </a:spcAft>
                      </a:pPr>
                      <a:r>
                        <a:rPr lang="en-GB" sz="1200">
                          <a:solidFill>
                            <a:srgbClr val="000000"/>
                          </a:solidFill>
                          <a:effectLst/>
                          <a:latin typeface="Arial" panose="020B0604020202020204" pitchFamily="34" charset="0"/>
                          <a:ea typeface="宋体" panose="02010600030101010101" pitchFamily="2" charset="-122"/>
                          <a:cs typeface="Arial" panose="020B0604020202020204" pitchFamily="34" charset="0"/>
                        </a:rPr>
                        <a:t>eMEMTANE</a:t>
                      </a:r>
                      <a:endParaRPr lang="zh-CN"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algn="just">
                        <a:spcAft>
                          <a:spcPts val="0"/>
                        </a:spcAft>
                      </a:pPr>
                      <a:r>
                        <a:rPr lang="en-US" sz="1200" dirty="0">
                          <a:effectLst/>
                          <a:latin typeface="Arial" panose="020B0604020202020204" pitchFamily="34" charset="0"/>
                          <a:ea typeface="宋体" panose="02010600030101010101" pitchFamily="2" charset="-122"/>
                          <a:cs typeface="Arial" panose="020B0604020202020204" pitchFamily="34" charset="0"/>
                        </a:rPr>
                        <a:t>880026</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extLst>
                  <a:ext uri="{0D108BD9-81ED-4DB2-BD59-A6C34878D82A}">
                    <a16:rowId xmlns:a16="http://schemas.microsoft.com/office/drawing/2014/main" val="10020"/>
                  </a:ext>
                </a:extLst>
              </a:tr>
            </a:tbl>
          </a:graphicData>
        </a:graphic>
      </p:graphicFrame>
      <p:graphicFrame>
        <p:nvGraphicFramePr>
          <p:cNvPr id="13" name="表格 12"/>
          <p:cNvGraphicFramePr>
            <a:graphicFrameLocks noGrp="1"/>
          </p:cNvGraphicFramePr>
          <p:nvPr>
            <p:extLst>
              <p:ext uri="{D42A27DB-BD31-4B8C-83A1-F6EECF244321}">
                <p14:modId xmlns:p14="http://schemas.microsoft.com/office/powerpoint/2010/main" val="1149264305"/>
              </p:ext>
            </p:extLst>
          </p:nvPr>
        </p:nvGraphicFramePr>
        <p:xfrm>
          <a:off x="120651" y="1861540"/>
          <a:ext cx="5330580" cy="4329113"/>
        </p:xfrm>
        <a:graphic>
          <a:graphicData uri="http://schemas.openxmlformats.org/drawingml/2006/table">
            <a:tbl>
              <a:tblPr>
                <a:tableStyleId>{5C22544A-7EE6-4342-B048-85BDC9FD1C3A}</a:tableStyleId>
              </a:tblPr>
              <a:tblGrid>
                <a:gridCol w="362480">
                  <a:extLst>
                    <a:ext uri="{9D8B030D-6E8A-4147-A177-3AD203B41FA5}">
                      <a16:colId xmlns:a16="http://schemas.microsoft.com/office/drawing/2014/main" val="20000"/>
                    </a:ext>
                  </a:extLst>
                </a:gridCol>
                <a:gridCol w="3197168">
                  <a:extLst>
                    <a:ext uri="{9D8B030D-6E8A-4147-A177-3AD203B41FA5}">
                      <a16:colId xmlns:a16="http://schemas.microsoft.com/office/drawing/2014/main" val="20001"/>
                    </a:ext>
                  </a:extLst>
                </a:gridCol>
                <a:gridCol w="982110">
                  <a:extLst>
                    <a:ext uri="{9D8B030D-6E8A-4147-A177-3AD203B41FA5}">
                      <a16:colId xmlns:a16="http://schemas.microsoft.com/office/drawing/2014/main" val="20002"/>
                    </a:ext>
                  </a:extLst>
                </a:gridCol>
                <a:gridCol w="788822">
                  <a:extLst>
                    <a:ext uri="{9D8B030D-6E8A-4147-A177-3AD203B41FA5}">
                      <a16:colId xmlns:a16="http://schemas.microsoft.com/office/drawing/2014/main" val="20003"/>
                    </a:ext>
                  </a:extLst>
                </a:gridCol>
              </a:tblGrid>
              <a:tr h="288046">
                <a:tc>
                  <a:txBody>
                    <a:bodyPr/>
                    <a:lstStyle/>
                    <a:p>
                      <a:pPr algn="l">
                        <a:spcAft>
                          <a:spcPts val="0"/>
                        </a:spcAft>
                      </a:pPr>
                      <a:endParaRPr lang="zh-CN" sz="18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gridSpan="3">
                  <a:txBody>
                    <a:bodyPr/>
                    <a:lstStyle/>
                    <a:p>
                      <a:pPr marL="0" algn="l" defTabSz="1219170" rtl="0" eaLnBrk="1" latinLnBrk="0" hangingPunct="1">
                        <a:spcAft>
                          <a:spcPts val="0"/>
                        </a:spcAft>
                      </a:pPr>
                      <a:r>
                        <a:rPr lang="en-US" altLang="zh-CN" sz="1400" b="1" kern="1200" dirty="0">
                          <a:solidFill>
                            <a:schemeClr val="dk1"/>
                          </a:solidFill>
                          <a:effectLst/>
                          <a:latin typeface="Arial" panose="020B0604020202020204" pitchFamily="34" charset="0"/>
                          <a:ea typeface="+mn-ea"/>
                          <a:cs typeface="Arial" panose="020B0604020202020204" pitchFamily="34" charset="0"/>
                        </a:rPr>
                        <a:t>Rel-17 OAM&amp;P Studies </a:t>
                      </a:r>
                      <a:endParaRPr lang="zh-CN" sz="14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0000"/>
                  </a:ext>
                </a:extLst>
              </a:tr>
              <a:tr h="0">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1</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Study on management and orchestration aspects </a:t>
                      </a:r>
                      <a:r>
                        <a:rPr lang="en-US"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with</a:t>
                      </a: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 </a:t>
                      </a:r>
                      <a:r>
                        <a:rPr lang="en-US" sz="12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integrated</a:t>
                      </a: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 satellite components in a 5G network</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a:solidFill>
                            <a:srgbClr val="000000"/>
                          </a:solidFill>
                          <a:effectLst/>
                          <a:latin typeface="Arial" panose="020B0604020202020204" pitchFamily="34" charset="0"/>
                          <a:ea typeface="宋体" panose="02010600030101010101" pitchFamily="2" charset="-122"/>
                          <a:cs typeface="Arial" panose="020B0604020202020204" pitchFamily="34" charset="0"/>
                        </a:rPr>
                        <a:t>FS_5GSAT_MO</a:t>
                      </a:r>
                      <a:endParaRPr lang="zh-CN" sz="16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830025</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1"/>
                  </a:ext>
                </a:extLst>
              </a:tr>
              <a:tr h="0">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2</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Study on enhancement of Management Data Analytics Service</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FS_eMDAS</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850028 </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2"/>
                  </a:ext>
                </a:extLst>
              </a:tr>
              <a:tr h="0">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3</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Study on new aspects of EE for 5G networks</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FS_EE5G</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870021</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3"/>
                  </a:ext>
                </a:extLst>
              </a:tr>
              <a:tr h="0">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4</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Study on network slice management enhancements </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a:solidFill>
                            <a:srgbClr val="000000"/>
                          </a:solidFill>
                          <a:effectLst/>
                          <a:latin typeface="Arial" panose="020B0604020202020204" pitchFamily="34" charset="0"/>
                          <a:ea typeface="宋体" panose="02010600030101010101" pitchFamily="2" charset="-122"/>
                          <a:cs typeface="Arial" panose="020B0604020202020204" pitchFamily="34" charset="0"/>
                        </a:rPr>
                        <a:t>FS_NSMEN</a:t>
                      </a:r>
                      <a:endParaRPr lang="zh-CN" sz="16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a:effectLst/>
                          <a:latin typeface="Arial" panose="020B0604020202020204" pitchFamily="34" charset="0"/>
                          <a:ea typeface="宋体" panose="02010600030101010101" pitchFamily="2" charset="-122"/>
                          <a:cs typeface="Arial" panose="020B0604020202020204" pitchFamily="34" charset="0"/>
                        </a:rPr>
                        <a:t>860022</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4"/>
                  </a:ext>
                </a:extLst>
              </a:tr>
              <a:tr h="0">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5</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a:effectLst/>
                          <a:latin typeface="Arial" panose="020B0604020202020204" pitchFamily="34" charset="0"/>
                          <a:ea typeface="宋体" panose="02010600030101010101" pitchFamily="2" charset="-122"/>
                          <a:cs typeface="Arial" panose="020B0604020202020204" pitchFamily="34" charset="0"/>
                        </a:rPr>
                        <a:t>Study on enhancements of edge computing management </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err="1">
                          <a:effectLst/>
                          <a:latin typeface="Arial" panose="020B0604020202020204" pitchFamily="34" charset="0"/>
                          <a:ea typeface="宋体" panose="02010600030101010101" pitchFamily="2" charset="-122"/>
                          <a:cs typeface="Arial" panose="020B0604020202020204" pitchFamily="34" charset="0"/>
                        </a:rPr>
                        <a:t>FS_eEDGE_Mgt</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a:effectLst/>
                          <a:latin typeface="Arial" panose="020B0604020202020204" pitchFamily="34" charset="0"/>
                          <a:ea typeface="宋体" panose="02010600030101010101" pitchFamily="2" charset="-122"/>
                          <a:cs typeface="Arial" panose="020B0604020202020204" pitchFamily="34" charset="0"/>
                        </a:rPr>
                        <a:t>870029</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5"/>
                  </a:ext>
                </a:extLst>
              </a:tr>
              <a:tr h="0">
                <a:tc>
                  <a:txBody>
                    <a:bodyPr/>
                    <a:lstStyle/>
                    <a:p>
                      <a:pPr marL="0" algn="l" defTabSz="1219170" rtl="0" eaLnBrk="1" latinLnBrk="0" hangingPunct="1">
                        <a:spcAft>
                          <a:spcPts val="0"/>
                        </a:spcAft>
                      </a:pPr>
                      <a:r>
                        <a:rPr lang="en-US" alt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6</a:t>
                      </a:r>
                      <a:endParaRPr 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algn="l" defTabSz="1219170" rtl="0" eaLnBrk="1" fontAlgn="t" latinLnBrk="0" hangingPunct="1">
                        <a:spcAft>
                          <a:spcPts val="0"/>
                        </a:spcAft>
                      </a:pPr>
                      <a:r>
                        <a:rPr lang="en-US"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Study on YANG PUSH </a:t>
                      </a:r>
                    </a:p>
                  </a:txBody>
                  <a:tcPr marL="4763" marR="4763" marT="4763" marB="0"/>
                </a:tc>
                <a:tc>
                  <a:txBody>
                    <a:bodyPr/>
                    <a:lstStyle/>
                    <a:p>
                      <a:pPr marL="0" algn="l" defTabSz="1219170" rtl="0" eaLnBrk="1" fontAlgn="t" latinLnBrk="0" hangingPunct="1">
                        <a:spcAft>
                          <a:spcPts val="0"/>
                        </a:spcAft>
                      </a:pPr>
                      <a:r>
                        <a:rPr lang="en-US"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FS_YANG</a:t>
                      </a:r>
                    </a:p>
                  </a:txBody>
                  <a:tcPr marL="4763" marR="4763" marT="4763" marB="0"/>
                </a:tc>
                <a:tc>
                  <a:txBody>
                    <a:bodyPr/>
                    <a:lstStyle/>
                    <a:p>
                      <a:pPr algn="l">
                        <a:spcAft>
                          <a:spcPts val="0"/>
                        </a:spcAft>
                      </a:pPr>
                      <a:r>
                        <a:rPr lang="en-US" alt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890017</a:t>
                      </a:r>
                      <a:endParaRPr 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6"/>
                  </a:ext>
                </a:extLst>
              </a:tr>
              <a:tr h="0">
                <a:tc>
                  <a:txBody>
                    <a:bodyPr/>
                    <a:lstStyle/>
                    <a:p>
                      <a:pPr marL="0" algn="l" defTabSz="1219170" rtl="0" eaLnBrk="1" fontAlgn="t" latinLnBrk="0" hangingPunct="1">
                        <a:spcAft>
                          <a:spcPts val="0"/>
                        </a:spcAft>
                      </a:pPr>
                      <a:r>
                        <a:rPr lang="en-US" alt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7</a:t>
                      </a:r>
                      <a:endParaRPr 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algn="l" defTabSz="1219170" rtl="0" eaLnBrk="1" fontAlgn="t" latinLnBrk="0" hangingPunct="1">
                        <a:spcAft>
                          <a:spcPts val="0"/>
                        </a:spcAft>
                      </a:pPr>
                      <a:r>
                        <a:rPr lang="en-US"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Study on access control for management service </a:t>
                      </a:r>
                    </a:p>
                  </a:txBody>
                  <a:tcPr marL="4763" marR="4763" marT="4763" marB="0"/>
                </a:tc>
                <a:tc>
                  <a:txBody>
                    <a:bodyPr/>
                    <a:lstStyle/>
                    <a:p>
                      <a:pPr marL="0" algn="l" defTabSz="1219170" rtl="0" eaLnBrk="1" fontAlgn="t" latinLnBrk="0" hangingPunct="1">
                        <a:spcAft>
                          <a:spcPts val="0"/>
                        </a:spcAft>
                      </a:pPr>
                      <a:r>
                        <a:rPr lang="en-US"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FS_MNSAC</a:t>
                      </a:r>
                    </a:p>
                  </a:txBody>
                  <a:tcPr marL="4763" marR="4763" marT="4763" marB="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effectLst/>
                          <a:latin typeface="Arial" panose="020B0604020202020204" pitchFamily="34" charset="0"/>
                          <a:ea typeface="+mn-ea"/>
                          <a:cs typeface="Arial" panose="020B0604020202020204" pitchFamily="34" charset="0"/>
                        </a:rPr>
                        <a:t>890016</a:t>
                      </a:r>
                      <a:endParaRPr lang="zh-CN" altLang="zh-CN" sz="12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tc>
                <a:extLst>
                  <a:ext uri="{0D108BD9-81ED-4DB2-BD59-A6C34878D82A}">
                    <a16:rowId xmlns:a16="http://schemas.microsoft.com/office/drawing/2014/main" val="10007"/>
                  </a:ext>
                </a:extLst>
              </a:tr>
              <a:tr h="0">
                <a:tc>
                  <a:txBody>
                    <a:bodyPr/>
                    <a:lstStyle/>
                    <a:p>
                      <a:pPr marL="0" algn="l" defTabSz="1219170" rtl="0" eaLnBrk="1" fontAlgn="t" latinLnBrk="0" hangingPunct="1">
                        <a:spcAft>
                          <a:spcPts val="0"/>
                        </a:spcAft>
                      </a:pPr>
                      <a:r>
                        <a:rPr lang="en-US" alt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New</a:t>
                      </a:r>
                      <a:endParaRPr 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New SID on continuous integration continuous delivery support for 3GPP NFs</a:t>
                      </a:r>
                      <a:endParaRPr 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algn="l" defTabSz="1219170" rtl="0" eaLnBrk="1" fontAlgn="t" latinLnBrk="0" hangingPunct="1">
                        <a:spcAft>
                          <a:spcPts val="0"/>
                        </a:spcAft>
                      </a:pPr>
                      <a:r>
                        <a:rPr lang="en-US" altLang="zh-CN" sz="1200" kern="1200" dirty="0">
                          <a:solidFill>
                            <a:srgbClr val="0000FF"/>
                          </a:solidFill>
                          <a:effectLst/>
                          <a:latin typeface="Arial" panose="020B0604020202020204" pitchFamily="34" charset="0"/>
                          <a:ea typeface="+mn-ea"/>
                          <a:cs typeface="Arial" panose="020B0604020202020204" pitchFamily="34" charset="0"/>
                        </a:rPr>
                        <a:t>FS_CICDNS</a:t>
                      </a:r>
                      <a:endParaRPr 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Wait</a:t>
                      </a:r>
                      <a:r>
                        <a:rPr lang="en-US" altLang="zh-CN" sz="1200" kern="1200" baseline="0" dirty="0">
                          <a:solidFill>
                            <a:srgbClr val="0000FF"/>
                          </a:solidFill>
                          <a:effectLst/>
                          <a:latin typeface="Arial" panose="020B0604020202020204" pitchFamily="34" charset="0"/>
                          <a:ea typeface="宋体" panose="02010600030101010101" pitchFamily="2" charset="-122"/>
                          <a:cs typeface="Arial" panose="020B0604020202020204" pitchFamily="34" charset="0"/>
                        </a:rPr>
                        <a:t> for SA approval</a:t>
                      </a:r>
                      <a:endParaRPr lang="zh-CN" alt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8"/>
                  </a:ext>
                </a:extLst>
              </a:tr>
              <a:tr h="0">
                <a:tc>
                  <a:txBody>
                    <a:bodyPr/>
                    <a:lstStyle/>
                    <a:p>
                      <a:pPr marL="0" algn="l" defTabSz="1219170" rtl="0" eaLnBrk="1" fontAlgn="t" latinLnBrk="0" hangingPunct="1">
                        <a:spcAft>
                          <a:spcPts val="0"/>
                        </a:spcAft>
                      </a:pPr>
                      <a:r>
                        <a:rPr lang="en-US" alt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New</a:t>
                      </a:r>
                      <a:endParaRPr 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a:solidFill>
                            <a:srgbClr val="0000FF"/>
                          </a:solidFill>
                          <a:effectLst/>
                          <a:latin typeface="Arial" panose="020B0604020202020204" pitchFamily="34" charset="0"/>
                          <a:ea typeface="+mn-ea"/>
                          <a:cs typeface="Arial" panose="020B0604020202020204" pitchFamily="34" charset="0"/>
                        </a:rPr>
                        <a:t>New WID on enhancement of service based management architecture</a:t>
                      </a:r>
                      <a:endParaRPr 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algn="l" defTabSz="1219170" rtl="0" eaLnBrk="1" fontAlgn="t" latinLnBrk="0" hangingPunct="1">
                        <a:spcAft>
                          <a:spcPts val="0"/>
                        </a:spcAft>
                      </a:pPr>
                      <a:r>
                        <a:rPr lang="en-US" altLang="zh-CN" sz="1200" kern="1200" dirty="0" err="1">
                          <a:solidFill>
                            <a:srgbClr val="0000FF"/>
                          </a:solidFill>
                          <a:effectLst/>
                          <a:latin typeface="Arial" panose="020B0604020202020204" pitchFamily="34" charset="0"/>
                          <a:ea typeface="+mn-ea"/>
                          <a:cs typeface="Arial" panose="020B0604020202020204" pitchFamily="34" charset="0"/>
                        </a:rPr>
                        <a:t>FS_eSBMA</a:t>
                      </a:r>
                      <a:endParaRPr 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a:solidFill>
                            <a:srgbClr val="0000FF"/>
                          </a:solidFill>
                          <a:effectLst/>
                          <a:latin typeface="Arial" panose="020B0604020202020204" pitchFamily="34" charset="0"/>
                          <a:ea typeface="+mn-ea"/>
                          <a:cs typeface="Arial" panose="020B0604020202020204" pitchFamily="34" charset="0"/>
                        </a:rPr>
                        <a:t>Wait</a:t>
                      </a:r>
                      <a:r>
                        <a:rPr lang="en-US" altLang="zh-CN" sz="1200" kern="1200" baseline="0" dirty="0">
                          <a:solidFill>
                            <a:srgbClr val="0000FF"/>
                          </a:solidFill>
                          <a:effectLst/>
                          <a:latin typeface="Arial" panose="020B0604020202020204" pitchFamily="34" charset="0"/>
                          <a:ea typeface="+mn-ea"/>
                          <a:cs typeface="Arial" panose="020B0604020202020204" pitchFamily="34" charset="0"/>
                        </a:rPr>
                        <a:t> for SA approval</a:t>
                      </a:r>
                      <a:endParaRPr lang="zh-CN" alt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9"/>
                  </a:ext>
                </a:extLst>
              </a:tr>
              <a:tr h="0">
                <a:tc>
                  <a:txBody>
                    <a:bodyPr/>
                    <a:lstStyle/>
                    <a:p>
                      <a:pPr marL="0" algn="l" defTabSz="1219170" rtl="0" eaLnBrk="1" fontAlgn="t" latinLnBrk="0" hangingPunct="1">
                        <a:spcAft>
                          <a:spcPts val="0"/>
                        </a:spcAft>
                      </a:pPr>
                      <a:r>
                        <a:rPr lang="en-US" alt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New</a:t>
                      </a:r>
                      <a:endParaRPr 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a:solidFill>
                            <a:srgbClr val="0000FF"/>
                          </a:solidFill>
                          <a:effectLst/>
                          <a:latin typeface="Arial" panose="020B0604020202020204" pitchFamily="34" charset="0"/>
                          <a:ea typeface="+mn-ea"/>
                          <a:cs typeface="Arial" panose="020B0604020202020204" pitchFamily="34" charset="0"/>
                        </a:rPr>
                        <a:t>New SID on management aspects of network slice management capability exposure</a:t>
                      </a:r>
                      <a:endParaRPr 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algn="l" defTabSz="1219170" rtl="0" eaLnBrk="1" fontAlgn="t" latinLnBrk="0" hangingPunct="1">
                        <a:spcAft>
                          <a:spcPts val="0"/>
                        </a:spcAft>
                      </a:pPr>
                      <a:r>
                        <a:rPr lang="en-US" altLang="zh-CN" sz="1200" kern="1200" dirty="0">
                          <a:solidFill>
                            <a:srgbClr val="0000FF"/>
                          </a:solidFill>
                          <a:effectLst/>
                          <a:latin typeface="Arial" panose="020B0604020202020204" pitchFamily="34" charset="0"/>
                          <a:ea typeface="+mn-ea"/>
                          <a:cs typeface="Arial" panose="020B0604020202020204" pitchFamily="34" charset="0"/>
                        </a:rPr>
                        <a:t>FS_NSCE</a:t>
                      </a:r>
                      <a:endParaRPr 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a:solidFill>
                            <a:srgbClr val="0000FF"/>
                          </a:solidFill>
                          <a:effectLst/>
                          <a:latin typeface="Arial" panose="020B0604020202020204" pitchFamily="34" charset="0"/>
                          <a:ea typeface="+mn-ea"/>
                          <a:cs typeface="Arial" panose="020B0604020202020204" pitchFamily="34" charset="0"/>
                        </a:rPr>
                        <a:t>Wait</a:t>
                      </a:r>
                      <a:r>
                        <a:rPr lang="en-US" altLang="zh-CN" sz="1200" kern="1200" baseline="0" dirty="0">
                          <a:solidFill>
                            <a:srgbClr val="0000FF"/>
                          </a:solidFill>
                          <a:effectLst/>
                          <a:latin typeface="Arial" panose="020B0604020202020204" pitchFamily="34" charset="0"/>
                          <a:ea typeface="+mn-ea"/>
                          <a:cs typeface="Arial" panose="020B0604020202020204" pitchFamily="34" charset="0"/>
                        </a:rPr>
                        <a:t> for SA approval</a:t>
                      </a:r>
                      <a:endParaRPr lang="zh-CN" altLang="zh-CN" sz="1200" kern="1200" dirty="0">
                        <a:solidFill>
                          <a:srgbClr val="0000FF"/>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10"/>
                  </a:ext>
                </a:extLst>
              </a:tr>
              <a:tr h="0">
                <a:tc>
                  <a:txBody>
                    <a:bodyPr/>
                    <a:lstStyle/>
                    <a:p>
                      <a:pPr marL="0" algn="l" defTabSz="1219170" rtl="0" eaLnBrk="1" latinLnBrk="0" hangingPunct="1">
                        <a:spcAft>
                          <a:spcPts val="0"/>
                        </a:spcAft>
                      </a:pPr>
                      <a:r>
                        <a:rPr lang="en-US" alt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8</a:t>
                      </a:r>
                      <a:endParaRPr 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60000"/>
                        <a:lumOff val="40000"/>
                      </a:schemeClr>
                    </a:solidFill>
                  </a:tcPr>
                </a:tc>
                <a:tc>
                  <a:txBody>
                    <a:bodyPr/>
                    <a:lstStyle/>
                    <a:p>
                      <a:pPr marL="0" algn="l" defTabSz="1219170" rtl="0" eaLnBrk="1" latinLnBrk="0" hangingPunct="1">
                        <a:spcAft>
                          <a:spcPts val="0"/>
                        </a:spcAft>
                      </a:pPr>
                      <a:r>
                        <a:rPr lang="en-US"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Study on autonomous network levels (finished)</a:t>
                      </a:r>
                      <a:endParaRPr 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60000"/>
                        <a:lumOff val="40000"/>
                      </a:schemeClr>
                    </a:solidFill>
                  </a:tcPr>
                </a:tc>
                <a:tc>
                  <a:txBody>
                    <a:bodyPr/>
                    <a:lstStyle/>
                    <a:p>
                      <a:pPr marL="0" algn="l" defTabSz="1219170" rtl="0" eaLnBrk="1" latinLnBrk="0" hangingPunct="1">
                        <a:spcAft>
                          <a:spcPts val="0"/>
                        </a:spcAft>
                      </a:pPr>
                      <a:r>
                        <a:rPr lang="en-US"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FS_ANL</a:t>
                      </a:r>
                      <a:endParaRPr 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60000"/>
                        <a:lumOff val="40000"/>
                      </a:schemeClr>
                    </a:solidFill>
                  </a:tcPr>
                </a:tc>
                <a:tc>
                  <a:txBody>
                    <a:bodyPr/>
                    <a:lstStyle/>
                    <a:p>
                      <a:pPr marL="0" algn="l" defTabSz="1219170" rtl="0" eaLnBrk="1" latinLnBrk="0" hangingPunct="1">
                        <a:spcAft>
                          <a:spcPts val="0"/>
                        </a:spcAft>
                      </a:pPr>
                      <a:r>
                        <a:rPr lang="en-US"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850032</a:t>
                      </a:r>
                      <a:endParaRPr 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60000"/>
                        <a:lumOff val="40000"/>
                      </a:schemeClr>
                    </a:solidFill>
                  </a:tcPr>
                </a:tc>
                <a:extLst>
                  <a:ext uri="{0D108BD9-81ED-4DB2-BD59-A6C34878D82A}">
                    <a16:rowId xmlns:a16="http://schemas.microsoft.com/office/drawing/2014/main" val="10011"/>
                  </a:ext>
                </a:extLst>
              </a:tr>
            </a:tbl>
          </a:graphicData>
        </a:graphic>
      </p:graphicFrame>
      <p:sp>
        <p:nvSpPr>
          <p:cNvPr id="14" name="矩形 13"/>
          <p:cNvSpPr/>
          <p:nvPr/>
        </p:nvSpPr>
        <p:spPr>
          <a:xfrm>
            <a:off x="95531" y="740319"/>
            <a:ext cx="5380820" cy="1077218"/>
          </a:xfrm>
          <a:prstGeom prst="rect">
            <a:avLst/>
          </a:prstGeom>
        </p:spPr>
        <p:txBody>
          <a:bodyPr wrap="square">
            <a:spAutoFit/>
          </a:bodyPr>
          <a:lstStyle/>
          <a:p>
            <a:r>
              <a:rPr lang="en-US" altLang="zh-CN" sz="1600" b="1" dirty="0">
                <a:solidFill>
                  <a:srgbClr val="0000FF"/>
                </a:solidFill>
                <a:latin typeface="+mn-lt"/>
              </a:rPr>
              <a:t>Rel-17: 24 ongoing WIs/SIs, 1 finished SI, 3 WI and 3 SI for SA approval</a:t>
            </a:r>
          </a:p>
          <a:p>
            <a:pPr marL="285750" indent="-285750">
              <a:buFont typeface="Wingdings" panose="05000000000000000000" pitchFamily="2" charset="2"/>
              <a:buChar char="Ø"/>
            </a:pPr>
            <a:r>
              <a:rPr lang="en-US" altLang="zh-CN" sz="1600" b="1" dirty="0">
                <a:solidFill>
                  <a:srgbClr val="0000FF"/>
                </a:solidFill>
                <a:latin typeface="+mn-lt"/>
              </a:rPr>
              <a:t>17 ongoing WIs, 3 WI wait for SA approval</a:t>
            </a:r>
          </a:p>
          <a:p>
            <a:pPr marL="285750" indent="-285750">
              <a:buFont typeface="Wingdings" panose="05000000000000000000" pitchFamily="2" charset="2"/>
              <a:buChar char="Ø"/>
            </a:pPr>
            <a:r>
              <a:rPr lang="en-US" altLang="zh-CN" sz="1600" b="1" dirty="0">
                <a:solidFill>
                  <a:srgbClr val="0000FF"/>
                </a:solidFill>
                <a:latin typeface="+mn-lt"/>
              </a:rPr>
              <a:t>7 ongoing SIs, 1 finished SI, 3 SI wait for SA approval</a:t>
            </a:r>
          </a:p>
        </p:txBody>
      </p:sp>
    </p:spTree>
    <p:extLst>
      <p:ext uri="{BB962C8B-B14F-4D97-AF65-F5344CB8AC3E}">
        <p14:creationId xmlns:p14="http://schemas.microsoft.com/office/powerpoint/2010/main" val="25502035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961697" y="1765738"/>
            <a:ext cx="10229764" cy="4078471"/>
          </a:xfrm>
        </p:spPr>
        <p:txBody>
          <a:bodyPr/>
          <a:lstStyle/>
          <a:p>
            <a:pPr>
              <a:lnSpc>
                <a:spcPct val="90000"/>
              </a:lnSpc>
              <a:spcBef>
                <a:spcPct val="10000"/>
              </a:spcBef>
            </a:pPr>
            <a:r>
              <a:rPr lang="en-GB" altLang="zh-CN" sz="2000" dirty="0">
                <a:cs typeface="Times New Roman" pitchFamily="18" charset="0"/>
              </a:rPr>
              <a:t>SA5		</a:t>
            </a:r>
            <a:endParaRPr lang="en-GB" altLang="zh-CN" sz="2000" dirty="0">
              <a:solidFill>
                <a:srgbClr val="FF0000"/>
              </a:solidFill>
              <a:cs typeface="Times New Roman" pitchFamily="18" charset="0"/>
            </a:endParaRPr>
          </a:p>
          <a:p>
            <a:pPr>
              <a:lnSpc>
                <a:spcPct val="90000"/>
              </a:lnSpc>
              <a:buNone/>
            </a:pPr>
            <a:r>
              <a:rPr lang="en-GB" altLang="zh-CN" sz="2000" dirty="0">
                <a:cs typeface="Times New Roman" pitchFamily="18" charset="0"/>
              </a:rPr>
              <a:t>	Thomas Tovinger (Ericsson) 			Chair 	since 08/2015</a:t>
            </a:r>
            <a:br>
              <a:rPr lang="en-GB" altLang="zh-CN" sz="2000" dirty="0">
                <a:cs typeface="Times New Roman" pitchFamily="18" charset="0"/>
              </a:rPr>
            </a:br>
            <a:r>
              <a:rPr lang="de-DE" altLang="de-DE" sz="2000" dirty="0"/>
              <a:t>Zou Lan (Huawei)	</a:t>
            </a:r>
            <a:r>
              <a:rPr lang="en-GB" altLang="zh-CN" sz="2000" dirty="0">
                <a:cs typeface="Times New Roman" pitchFamily="18" charset="0"/>
              </a:rPr>
              <a:t> 			VC 	s</a:t>
            </a:r>
            <a:r>
              <a:rPr lang="en-GB" sz="2000" dirty="0">
                <a:ea typeface="宋体" pitchFamily="2" charset="-122"/>
                <a:cs typeface="Times New Roman" pitchFamily="18" charset="0"/>
              </a:rPr>
              <a:t>ince 0</a:t>
            </a:r>
            <a:r>
              <a:rPr lang="en-GB" altLang="zh-CN" sz="2000" dirty="0">
                <a:cs typeface="Times New Roman" pitchFamily="18" charset="0"/>
              </a:rPr>
              <a:t>8/2019</a:t>
            </a:r>
            <a:br>
              <a:rPr lang="en-GB" altLang="zh-CN" sz="2000" dirty="0">
                <a:cs typeface="Times New Roman" pitchFamily="18" charset="0"/>
              </a:rPr>
            </a:br>
            <a:r>
              <a:rPr lang="en-GB" altLang="zh-CN" sz="2000" dirty="0">
                <a:cs typeface="Times New Roman" pitchFamily="18" charset="0"/>
              </a:rPr>
              <a:t>Maryse Gardella (Nokia) 			VC 	s</a:t>
            </a:r>
            <a:r>
              <a:rPr lang="en-GB" sz="2000" dirty="0">
                <a:ea typeface="宋体" pitchFamily="2" charset="-122"/>
                <a:cs typeface="Times New Roman" pitchFamily="18" charset="0"/>
              </a:rPr>
              <a:t>ince 0</a:t>
            </a:r>
            <a:r>
              <a:rPr lang="en-GB" altLang="zh-CN" sz="2000" dirty="0">
                <a:cs typeface="Times New Roman" pitchFamily="18" charset="0"/>
              </a:rPr>
              <a:t>8/2019</a:t>
            </a:r>
          </a:p>
          <a:p>
            <a:pPr>
              <a:lnSpc>
                <a:spcPct val="90000"/>
              </a:lnSpc>
              <a:buFontTx/>
              <a:buNone/>
            </a:pPr>
            <a:endParaRPr lang="en-GB" altLang="zh-CN" sz="2000" dirty="0">
              <a:solidFill>
                <a:srgbClr val="FF0000"/>
              </a:solidFill>
              <a:cs typeface="Times New Roman" pitchFamily="18" charset="0"/>
            </a:endParaRPr>
          </a:p>
          <a:p>
            <a:pPr lvl="1">
              <a:lnSpc>
                <a:spcPct val="90000"/>
              </a:lnSpc>
            </a:pPr>
            <a:r>
              <a:rPr lang="en-GB" altLang="zh-CN" sz="2000" dirty="0">
                <a:cs typeface="Times New Roman" pitchFamily="18" charset="0"/>
              </a:rPr>
              <a:t>Charging Sub-Working Group (SWG)</a:t>
            </a:r>
          </a:p>
          <a:p>
            <a:pPr>
              <a:lnSpc>
                <a:spcPct val="90000"/>
              </a:lnSpc>
              <a:buFontTx/>
              <a:buNone/>
            </a:pPr>
            <a:r>
              <a:rPr lang="en-GB" altLang="zh-CN" sz="2000" dirty="0">
                <a:cs typeface="Times New Roman" pitchFamily="18" charset="0"/>
              </a:rPr>
              <a:t>	Maryse Gardella (Nokia)			Chair	since 08/2013</a:t>
            </a:r>
            <a:br>
              <a:rPr lang="en-GB" altLang="zh-CN" sz="2000" dirty="0">
                <a:cs typeface="Times New Roman" pitchFamily="18" charset="0"/>
              </a:rPr>
            </a:br>
            <a:r>
              <a:rPr lang="en-GB" altLang="zh-CN" sz="2000" dirty="0">
                <a:cs typeface="Times New Roman" pitchFamily="18" charset="0"/>
              </a:rPr>
              <a:t>Chen Shan (Huawei)				VC	since 05/2016</a:t>
            </a:r>
          </a:p>
          <a:p>
            <a:pPr>
              <a:lnSpc>
                <a:spcPct val="90000"/>
              </a:lnSpc>
              <a:buFontTx/>
              <a:buNone/>
            </a:pPr>
            <a:endParaRPr lang="en-GB" altLang="zh-CN" sz="2000" dirty="0">
              <a:solidFill>
                <a:srgbClr val="FF0000"/>
              </a:solidFill>
              <a:cs typeface="Times New Roman" pitchFamily="18" charset="0"/>
            </a:endParaRPr>
          </a:p>
          <a:p>
            <a:pPr marL="609600" lvl="1" indent="0">
              <a:lnSpc>
                <a:spcPct val="90000"/>
              </a:lnSpc>
              <a:buNone/>
            </a:pPr>
            <a:br>
              <a:rPr lang="en-GB" altLang="zh-CN" sz="2000" dirty="0">
                <a:cs typeface="Times New Roman" pitchFamily="18" charset="0"/>
              </a:rPr>
            </a:br>
            <a:endParaRPr lang="en-GB" altLang="zh-CN" sz="2000" dirty="0">
              <a:cs typeface="Times New Roman" pitchFamily="18" charset="0"/>
            </a:endParaRPr>
          </a:p>
          <a:p>
            <a:pPr marL="0" indent="0">
              <a:lnSpc>
                <a:spcPct val="90000"/>
              </a:lnSpc>
              <a:buNone/>
            </a:pPr>
            <a:br>
              <a:rPr lang="en-GB" altLang="zh-CN" sz="2000" dirty="0">
                <a:cs typeface="Times New Roman" pitchFamily="18" charset="0"/>
              </a:rPr>
            </a:br>
            <a:endParaRPr lang="en-AU" sz="2000" dirty="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2026170" y="357344"/>
            <a:ext cx="6834188" cy="692150"/>
          </a:xfrm>
        </p:spPr>
        <p:txBody>
          <a:bodyPr/>
          <a:lstStyle/>
          <a:p>
            <a:r>
              <a:rPr lang="en-GB" sz="4000" dirty="0"/>
              <a:t>SA5 leadership</a:t>
            </a:r>
          </a:p>
        </p:txBody>
      </p:sp>
    </p:spTree>
    <p:extLst>
      <p:ext uri="{BB962C8B-B14F-4D97-AF65-F5344CB8AC3E}">
        <p14:creationId xmlns:p14="http://schemas.microsoft.com/office/powerpoint/2010/main" val="107006346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8343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Rel-17 WI MADCOL/ePM_KPI_5G/e_5GMDT/</a:t>
            </a:r>
            <a:r>
              <a:rPr lang="en-US" altLang="zh-CN" sz="3200" kern="0" dirty="0" err="1"/>
              <a:t>eQoE</a:t>
            </a:r>
            <a:endParaRPr lang="sv-SE" sz="3200" kern="0" dirty="0"/>
          </a:p>
        </p:txBody>
      </p:sp>
      <p:sp>
        <p:nvSpPr>
          <p:cNvPr id="9" name="矩形 8"/>
          <p:cNvSpPr/>
          <p:nvPr/>
        </p:nvSpPr>
        <p:spPr>
          <a:xfrm>
            <a:off x="5745336" y="3626250"/>
            <a:ext cx="6255454" cy="2677656"/>
          </a:xfrm>
          <a:prstGeom prst="rect">
            <a:avLst/>
          </a:prstGeom>
          <a:ln>
            <a:noFill/>
          </a:ln>
        </p:spPr>
        <p:txBody>
          <a:bodyPr wrap="square">
            <a:spAutoFit/>
          </a:bodyPr>
          <a:lstStyle/>
          <a:p>
            <a:pPr lvl="0" defTabSz="1219170" eaLnBrk="1" fontAlgn="auto" hangingPunct="1">
              <a:spcBef>
                <a:spcPts val="0"/>
              </a:spcBef>
              <a:spcAft>
                <a:spcPts val="0"/>
              </a:spcAft>
              <a:defRPr/>
            </a:pPr>
            <a:r>
              <a:rPr lang="en-US" altLang="zh-CN" sz="1200" b="1" dirty="0">
                <a:latin typeface="Calibri" pitchFamily="34" charset="0"/>
                <a:cs typeface="Arial" charset="0"/>
              </a:rPr>
              <a:t>ePM_KPI_5G: </a:t>
            </a:r>
            <a:r>
              <a:rPr lang="en-US" altLang="zh-CN" sz="1200" dirty="0">
                <a:latin typeface="Calibri" pitchFamily="34" charset="0"/>
                <a:cs typeface="Arial" charset="0"/>
              </a:rPr>
              <a:t>The following topics are discussed and agreed.</a:t>
            </a:r>
            <a:endParaRPr lang="en-GB" altLang="zh-CN" sz="1200" dirty="0">
              <a:latin typeface="Calibri" pitchFamily="34" charset="0"/>
              <a:cs typeface="Arial" charset="0"/>
            </a:endParaRP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a:latin typeface="Calibri" pitchFamily="34" charset="0"/>
                <a:cs typeface="Arial" charset="0"/>
              </a:rPr>
              <a:t>CR Rel-17 28.552 Addition of SMS message delivery related measurements for SMSF</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a:latin typeface="Calibri" pitchFamily="34" charset="0"/>
                <a:cs typeface="Arial" charset="0"/>
              </a:rPr>
              <a:t>CR Rel-17 </a:t>
            </a:r>
            <a:r>
              <a:rPr lang="en-US" sz="1200" dirty="0">
                <a:latin typeface="Calibri" pitchFamily="34" charset="0"/>
                <a:cs typeface="Arial" charset="0"/>
              </a:rPr>
              <a:t>28.552 Addition of Registration measurements for SMSF </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a:latin typeface="Calibri" pitchFamily="34" charset="0"/>
                <a:cs typeface="Arial" charset="0"/>
              </a:rPr>
              <a:t>CR Rel-17 28.552 WI ePM_KPI_5G converted from draftCR S5-211355</a:t>
            </a:r>
          </a:p>
          <a:p>
            <a:pPr marL="171450" indent="-171450" defTabSz="1219170" eaLnBrk="1" fontAlgn="auto" hangingPunct="1">
              <a:spcBef>
                <a:spcPts val="0"/>
              </a:spcBef>
              <a:spcAft>
                <a:spcPts val="0"/>
              </a:spcAft>
              <a:buFont typeface="Wingdings" panose="05000000000000000000" pitchFamily="2" charset="2"/>
              <a:buChar char="Ø"/>
              <a:defRPr/>
            </a:pPr>
            <a:r>
              <a:rPr lang="en-GB" altLang="zh-CN" sz="1200" dirty="0">
                <a:latin typeface="Calibri" pitchFamily="34" charset="0"/>
                <a:cs typeface="Arial" charset="0"/>
              </a:rPr>
              <a:t>CR Rel-17 28.552 Add measurements related data management for UDR</a:t>
            </a:r>
            <a:endParaRPr lang="zh-CN" altLang="zh-CN" sz="1200" dirty="0">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GB" altLang="zh-CN" sz="1200" dirty="0">
                <a:latin typeface="Calibri" pitchFamily="34" charset="0"/>
                <a:cs typeface="Arial" charset="0"/>
              </a:rPr>
              <a:t>CR Rel-17 28.552 Add measurements related to background data transfer policy control for PCF</a:t>
            </a:r>
            <a:endParaRPr lang="zh-CN" altLang="zh-CN" sz="1200" dirty="0">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GB" altLang="zh-CN" sz="1200" dirty="0">
                <a:latin typeface="Calibri" pitchFamily="34" charset="0"/>
                <a:cs typeface="Arial" charset="0"/>
              </a:rPr>
              <a:t>CR Rel-17 28.552 Add measurements to cover all accessibility types</a:t>
            </a: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a:latin typeface="Calibri" pitchFamily="34" charset="0"/>
                <a:cs typeface="Arial" charset="0"/>
              </a:rPr>
              <a:t>Input to draft CR Rel-17 28.552 Add measurements on SMF-NEF connection establishment</a:t>
            </a: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a:latin typeface="Calibri" pitchFamily="34" charset="0"/>
                <a:cs typeface="Arial" charset="0"/>
              </a:rPr>
              <a:t>Input to draft CR Rel-17 28.552 Add measurements on service specific parameter provisioning</a:t>
            </a: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a:latin typeface="Calibri" pitchFamily="34" charset="0"/>
                <a:cs typeface="Arial" charset="0"/>
              </a:rPr>
              <a:t>Input to draft CR Rel-17 28.552 Add measurements on policy negotiation for future background data transfer</a:t>
            </a:r>
            <a:endParaRPr lang="zh-CN" altLang="zh-CN" sz="1200" dirty="0">
              <a:latin typeface="Calibri" pitchFamily="34" charset="0"/>
              <a:cs typeface="Arial" charset="0"/>
            </a:endParaRPr>
          </a:p>
          <a:p>
            <a:pPr defTabSz="1219170" eaLnBrk="1" fontAlgn="auto" hangingPunct="1">
              <a:spcBef>
                <a:spcPts val="0"/>
              </a:spcBef>
              <a:spcAft>
                <a:spcPts val="0"/>
              </a:spcAft>
              <a:defRPr/>
            </a:pPr>
            <a:r>
              <a:rPr lang="en-US" altLang="zh-CN" sz="1200" dirty="0">
                <a:latin typeface="Calibri" pitchFamily="34" charset="0"/>
                <a:cs typeface="Arial" charset="0"/>
              </a:rPr>
              <a:t>The following topics are discussed and endorsed</a:t>
            </a:r>
          </a:p>
          <a:p>
            <a:pPr marL="171450" lvl="0" indent="-171450" defTabSz="1219170" eaLnBrk="1" fontAlgn="auto" hangingPunct="1">
              <a:spcBef>
                <a:spcPts val="0"/>
              </a:spcBef>
              <a:spcAft>
                <a:spcPts val="0"/>
              </a:spcAft>
              <a:buFont typeface="Wingdings" panose="05000000000000000000" pitchFamily="2" charset="2"/>
              <a:buChar char="Ø"/>
              <a:defRPr/>
            </a:pPr>
            <a:r>
              <a:rPr lang="en-US" sz="1200" dirty="0">
                <a:latin typeface="Calibri" pitchFamily="34" charset="0"/>
                <a:cs typeface="Arial" charset="0"/>
              </a:rPr>
              <a:t>28.554 How to update the accessibility KPI to cover RRC Resume </a:t>
            </a:r>
          </a:p>
          <a:p>
            <a:pPr marL="171450" lvl="0" indent="-171450" defTabSz="1219170" eaLnBrk="1" fontAlgn="auto" hangingPunct="1">
              <a:spcBef>
                <a:spcPts val="0"/>
              </a:spcBef>
              <a:spcAft>
                <a:spcPts val="0"/>
              </a:spcAft>
              <a:buFont typeface="Wingdings" panose="05000000000000000000" pitchFamily="2" charset="2"/>
              <a:buChar char="Ø"/>
              <a:defRPr/>
            </a:pPr>
            <a:r>
              <a:rPr lang="en-US" sz="1200" dirty="0">
                <a:latin typeface="Calibri" pitchFamily="34" charset="0"/>
                <a:cs typeface="Arial" charset="0"/>
              </a:rPr>
              <a:t>Proposal to stop using draftCR for WI ePM_KPI_5G</a:t>
            </a:r>
            <a:endParaRPr lang="en-US" altLang="zh-CN" sz="1200" dirty="0">
              <a:latin typeface="Calibri" pitchFamily="34" charset="0"/>
              <a:cs typeface="Arial" charset="0"/>
            </a:endParaRPr>
          </a:p>
        </p:txBody>
      </p:sp>
      <p:sp>
        <p:nvSpPr>
          <p:cNvPr id="10" name="文本框 9"/>
          <p:cNvSpPr txBox="1"/>
          <p:nvPr/>
        </p:nvSpPr>
        <p:spPr>
          <a:xfrm>
            <a:off x="205572" y="3244181"/>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3228038486"/>
              </p:ext>
            </p:extLst>
          </p:nvPr>
        </p:nvGraphicFramePr>
        <p:xfrm>
          <a:off x="205572" y="785966"/>
          <a:ext cx="11681825" cy="2538689"/>
        </p:xfrm>
        <a:graphic>
          <a:graphicData uri="http://schemas.openxmlformats.org/drawingml/2006/table">
            <a:tbl>
              <a:tblPr firstRow="1" bandRow="1">
                <a:tableStyleId>{5C22544A-7EE6-4342-B048-85BDC9FD1C3A}</a:tableStyleId>
              </a:tblPr>
              <a:tblGrid>
                <a:gridCol w="788313">
                  <a:extLst>
                    <a:ext uri="{9D8B030D-6E8A-4147-A177-3AD203B41FA5}">
                      <a16:colId xmlns:a16="http://schemas.microsoft.com/office/drawing/2014/main" val="20000"/>
                    </a:ext>
                  </a:extLst>
                </a:gridCol>
                <a:gridCol w="2216040">
                  <a:extLst>
                    <a:ext uri="{9D8B030D-6E8A-4147-A177-3AD203B41FA5}">
                      <a16:colId xmlns:a16="http://schemas.microsoft.com/office/drawing/2014/main" val="20001"/>
                    </a:ext>
                  </a:extLst>
                </a:gridCol>
                <a:gridCol w="1238250">
                  <a:extLst>
                    <a:ext uri="{9D8B030D-6E8A-4147-A177-3AD203B41FA5}">
                      <a16:colId xmlns:a16="http://schemas.microsoft.com/office/drawing/2014/main" val="20002"/>
                    </a:ext>
                  </a:extLst>
                </a:gridCol>
                <a:gridCol w="2174243">
                  <a:extLst>
                    <a:ext uri="{9D8B030D-6E8A-4147-A177-3AD203B41FA5}">
                      <a16:colId xmlns:a16="http://schemas.microsoft.com/office/drawing/2014/main" val="20003"/>
                    </a:ext>
                  </a:extLst>
                </a:gridCol>
                <a:gridCol w="1007795">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337665">
                <a:tc>
                  <a:txBody>
                    <a:bodyPr/>
                    <a:lstStyle/>
                    <a:p>
                      <a:pPr algn="ctr">
                        <a:spcAft>
                          <a:spcPts val="0"/>
                        </a:spcAft>
                      </a:pPr>
                      <a:r>
                        <a:rPr lang="en-GB" sz="1400" b="1" kern="1200" dirty="0">
                          <a:solidFill>
                            <a:schemeClr val="lt1"/>
                          </a:solidFill>
                          <a:latin typeface="Arial" panose="020B0604020202020204" pitchFamily="34" charset="0"/>
                          <a:ea typeface="+mn-ea"/>
                          <a:cs typeface="Arial" panose="020B0604020202020204" pitchFamily="34" charset="0"/>
                        </a:rPr>
                        <a:t>WI code</a:t>
                      </a:r>
                      <a:endParaRPr lang="sv-SE" sz="1400" b="1" kern="1200" dirty="0">
                        <a:solidFill>
                          <a:schemeClr val="lt1"/>
                        </a:solidFill>
                        <a:latin typeface="Arial" panose="020B0604020202020204" pitchFamily="34" charset="0"/>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400" b="1" kern="1200" dirty="0">
                          <a:solidFill>
                            <a:schemeClr val="lt1"/>
                          </a:solidFill>
                          <a:latin typeface="Arial" panose="020B0604020202020204" pitchFamily="34" charset="0"/>
                          <a:ea typeface="+mn-ea"/>
                          <a:cs typeface="Arial" panose="020B0604020202020204" pitchFamily="34" charset="0"/>
                        </a:rPr>
                        <a:t>WI Title</a:t>
                      </a:r>
                      <a:endParaRPr lang="sv-SE" sz="1400" b="1" kern="1200" dirty="0">
                        <a:solidFill>
                          <a:schemeClr val="lt1"/>
                        </a:solidFill>
                        <a:latin typeface="Arial" panose="020B0604020202020204" pitchFamily="34" charset="0"/>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err="1">
                          <a:latin typeface="Arial" panose="020B0604020202020204" pitchFamily="34" charset="0"/>
                          <a:cs typeface="Arial" panose="020B0604020202020204" pitchFamily="34" charset="0"/>
                        </a:rPr>
                        <a:t>Completion</a:t>
                      </a:r>
                      <a:r>
                        <a:rPr lang="sv-SE" sz="1400" dirty="0">
                          <a:latin typeface="Arial" panose="020B0604020202020204" pitchFamily="34" charset="0"/>
                          <a:cs typeface="Arial" panose="020B0604020202020204" pitchFamily="34" charset="0"/>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a:latin typeface="Arial" panose="020B0604020202020204" pitchFamily="34" charset="0"/>
                          <a:cs typeface="Arial" panose="020B0604020202020204" pitchFamily="34" charset="0"/>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err="1">
                          <a:latin typeface="Arial" panose="020B0604020202020204" pitchFamily="34" charset="0"/>
                          <a:cs typeface="Arial" panose="020B0604020202020204" pitchFamily="34" charset="0"/>
                        </a:rPr>
                        <a:t>Tdoc</a:t>
                      </a:r>
                      <a:r>
                        <a:rPr lang="en-US" altLang="zh-CN" sz="1400" dirty="0">
                          <a:latin typeface="Arial" panose="020B0604020202020204" pitchFamily="34" charset="0"/>
                          <a:cs typeface="Arial" panose="020B0604020202020204" pitchFamily="34" charset="0"/>
                        </a:rPr>
                        <a:t> reference</a:t>
                      </a:r>
                      <a:endParaRPr lang="sv-SE" sz="1400" dirty="0">
                        <a:latin typeface="Arial" panose="020B0604020202020204" pitchFamily="34" charset="0"/>
                        <a:cs typeface="Arial" panose="020B0604020202020204" pitchFamily="34" charset="0"/>
                      </a:endParaRPr>
                    </a:p>
                  </a:txBody>
                  <a:tcPr anchor="ctr">
                    <a:solidFill>
                      <a:srgbClr val="92D050"/>
                    </a:solidFill>
                  </a:tcPr>
                </a:tc>
                <a:tc>
                  <a:txBody>
                    <a:bodyPr/>
                    <a:lstStyle/>
                    <a:p>
                      <a:pPr algn="ctr"/>
                      <a:r>
                        <a:rPr lang="sv-SE" sz="1400" dirty="0">
                          <a:latin typeface="Arial" panose="020B0604020202020204" pitchFamily="34" charset="0"/>
                          <a:cs typeface="Arial" panose="020B0604020202020204" pitchFamily="34" charset="0"/>
                        </a:rPr>
                        <a:t>Target date</a:t>
                      </a:r>
                    </a:p>
                  </a:txBody>
                  <a:tcPr anchor="ctr">
                    <a:solidFill>
                      <a:srgbClr val="92D050"/>
                    </a:solidFill>
                  </a:tcPr>
                </a:tc>
                <a:tc>
                  <a:txBody>
                    <a:bodyPr/>
                    <a:lstStyle/>
                    <a:p>
                      <a:pPr algn="ctr"/>
                      <a:r>
                        <a:rPr lang="sv-SE" sz="1400" dirty="0">
                          <a:latin typeface="Arial" panose="020B0604020202020204" pitchFamily="34" charset="0"/>
                          <a:cs typeface="Arial" panose="020B0604020202020204" pitchFamily="34" charset="0"/>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400" dirty="0">
                          <a:latin typeface="Arial" panose="020B0604020202020204" pitchFamily="34" charset="0"/>
                          <a:cs typeface="Arial" panose="020B0604020202020204" pitchFamily="34" charset="0"/>
                        </a:rPr>
                        <a:t>Related</a:t>
                      </a:r>
                      <a:r>
                        <a:rPr lang="sv-SE" altLang="zh-CN" sz="1400" baseline="0" dirty="0">
                          <a:latin typeface="Arial" panose="020B0604020202020204" pitchFamily="34" charset="0"/>
                          <a:cs typeface="Arial" panose="020B0604020202020204" pitchFamily="34" charset="0"/>
                        </a:rPr>
                        <a:t> groups</a:t>
                      </a:r>
                      <a:endParaRPr lang="sv-SE" sz="1400" dirty="0">
                        <a:latin typeface="Arial" panose="020B0604020202020204" pitchFamily="34" charset="0"/>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400" dirty="0">
                          <a:latin typeface="Arial" panose="020B0604020202020204" pitchFamily="34" charset="0"/>
                          <a:cs typeface="Arial" panose="020B0604020202020204" pitchFamily="34" charset="0"/>
                        </a:rPr>
                        <a:t>Related</a:t>
                      </a:r>
                      <a:r>
                        <a:rPr lang="sv-SE" sz="1400" baseline="0" dirty="0">
                          <a:latin typeface="Arial" panose="020B0604020202020204" pitchFamily="34" charset="0"/>
                          <a:cs typeface="Arial" panose="020B0604020202020204" pitchFamily="34" charset="0"/>
                        </a:rPr>
                        <a:t> </a:t>
                      </a:r>
                      <a:r>
                        <a:rPr lang="en-US" altLang="zh-CN" sz="1400" dirty="0">
                          <a:latin typeface="Arial" panose="020B0604020202020204" pitchFamily="34" charset="0"/>
                          <a:cs typeface="Arial" panose="020B0604020202020204" pitchFamily="34" charset="0"/>
                        </a:rPr>
                        <a:t>topic</a:t>
                      </a:r>
                      <a:endParaRPr lang="sv-SE" sz="1400" dirty="0">
                        <a:latin typeface="Arial" panose="020B0604020202020204" pitchFamily="34" charset="0"/>
                        <a:cs typeface="Arial" panose="020B0604020202020204" pitchFamily="34" charset="0"/>
                      </a:endParaRPr>
                    </a:p>
                  </a:txBody>
                  <a:tcPr anchor="ctr">
                    <a:solidFill>
                      <a:srgbClr val="92D050"/>
                    </a:solidFill>
                  </a:tcPr>
                </a:tc>
                <a:extLst>
                  <a:ext uri="{0D108BD9-81ED-4DB2-BD59-A6C34878D82A}">
                    <a16:rowId xmlns:a16="http://schemas.microsoft.com/office/drawing/2014/main" val="10000"/>
                  </a:ext>
                </a:extLst>
              </a:tr>
              <a:tr h="526224">
                <a:tc>
                  <a:txBody>
                    <a:bodyPr/>
                    <a:lstStyle/>
                    <a:p>
                      <a:pPr algn="ctr">
                        <a:spcAft>
                          <a:spcPts val="0"/>
                        </a:spcAft>
                      </a:pPr>
                      <a:r>
                        <a:rPr lang="en-GB" sz="1050" dirty="0">
                          <a:solidFill>
                            <a:srgbClr val="000000"/>
                          </a:solidFill>
                          <a:effectLst/>
                          <a:latin typeface="Arial" panose="020B0604020202020204" pitchFamily="34" charset="0"/>
                          <a:ea typeface="宋体" panose="02010600030101010101" pitchFamily="2" charset="-122"/>
                          <a:cs typeface="Arial" panose="020B0604020202020204" pitchFamily="34" charset="0"/>
                        </a:rPr>
                        <a:t>MADCOL</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05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data collection control and discovery</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5%-&gt;25%</a:t>
                      </a:r>
                      <a:endParaRPr lang="sv-SE" sz="105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tx1"/>
                          </a:solidFill>
                          <a:effectLst/>
                          <a:latin typeface="Arial" panose="020B0604020202020204" pitchFamily="34" charset="0"/>
                          <a:ea typeface="+mn-ea"/>
                          <a:cs typeface="Arial" panose="020B0604020202020204" pitchFamily="34" charset="0"/>
                        </a:rPr>
                        <a:t>TS28.533/28.532/28.622/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tx1"/>
                          </a:solidFill>
                          <a:effectLst/>
                          <a:latin typeface="Arial" panose="020B0604020202020204" pitchFamily="34" charset="0"/>
                          <a:ea typeface="+mn-ea"/>
                          <a:cs typeface="Arial" panose="020B0604020202020204" pitchFamily="34" charset="0"/>
                        </a:rPr>
                        <a:t>28.623</a:t>
                      </a:r>
                      <a:endParaRPr lang="sv-SE" sz="105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b="0" kern="1200" dirty="0">
                          <a:solidFill>
                            <a:schemeClr val="dk1"/>
                          </a:solidFill>
                          <a:effectLst/>
                          <a:latin typeface="Arial" panose="020B0604020202020204" pitchFamily="34" charset="0"/>
                          <a:ea typeface="+mn-ea"/>
                          <a:cs typeface="Arial" panose="020B0604020202020204" pitchFamily="34" charset="0"/>
                        </a:rPr>
                        <a:t>SP-200465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latin typeface="Arial" panose="020B0604020202020204" pitchFamily="34" charset="0"/>
                          <a:ea typeface="+mn-ea"/>
                          <a:cs typeface="Arial" panose="020B0604020202020204" pitchFamily="34" charset="0"/>
                        </a:rPr>
                        <a:t>SA#93 (Sep. 2021)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b="0" kern="1200">
                          <a:solidFill>
                            <a:schemeClr val="dk1"/>
                          </a:solidFill>
                          <a:effectLst/>
                          <a:latin typeface="Arial" panose="020B0604020202020204" pitchFamily="34" charset="0"/>
                          <a:ea typeface="+mn-ea"/>
                          <a:cs typeface="Arial" panose="020B0604020202020204" pitchFamily="34" charset="0"/>
                        </a:rPr>
                        <a:t>Nokia</a:t>
                      </a:r>
                      <a:endParaRPr lang="sv-SE" sz="105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a:solidFill>
                            <a:schemeClr val="tx1"/>
                          </a:solidFill>
                          <a:effectLst/>
                          <a:latin typeface="Arial" panose="020B0604020202020204" pitchFamily="34" charset="0"/>
                          <a:ea typeface="+mn-ea"/>
                          <a:cs typeface="Arial" panose="020B0604020202020204" pitchFamily="34" charset="0"/>
                        </a:rPr>
                        <a:t>SA2/RAN2/RAN3</a:t>
                      </a:r>
                      <a:endParaRPr lang="sv-SE" sz="105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sv-SE" sz="110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515135">
                <a:tc>
                  <a:txBody>
                    <a:bodyPr/>
                    <a:lstStyle/>
                    <a:p>
                      <a:pPr algn="ctr">
                        <a:spcAft>
                          <a:spcPts val="0"/>
                        </a:spcAft>
                      </a:pPr>
                      <a:r>
                        <a:rPr lang="en-GB" sz="1050">
                          <a:solidFill>
                            <a:srgbClr val="000000"/>
                          </a:solidFill>
                          <a:effectLst/>
                          <a:latin typeface="Arial" panose="020B0604020202020204" pitchFamily="34" charset="0"/>
                          <a:ea typeface="宋体" panose="02010600030101010101" pitchFamily="2" charset="-122"/>
                          <a:cs typeface="Arial" panose="020B0604020202020204" pitchFamily="34" charset="0"/>
                        </a:rPr>
                        <a:t>ePM_KPI_5G</a:t>
                      </a:r>
                      <a:endParaRPr lang="zh-CN" sz="105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05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Enhancements of 5G performance measurements and KPIs</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20%-&gt;40%</a:t>
                      </a:r>
                      <a:endParaRPr lang="sv-SE" altLang="zh-CN" sz="1050" b="0" kern="1200" dirty="0">
                        <a:solidFill>
                          <a:schemeClr val="tx1"/>
                        </a:solidFill>
                        <a:effectLst/>
                        <a:latin typeface="Arial" panose="020B0604020202020204" pitchFamily="34" charset="0"/>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Arial" panose="020B0604020202020204" pitchFamily="34" charset="0"/>
                        </a:rPr>
                        <a:t>TS28.552/32.425/28.554/32.426/32.450/32.451/32.455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Arial" panose="020B0604020202020204" pitchFamily="34" charset="0"/>
                        </a:rPr>
                        <a:t>SP-200462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latin typeface="Arial" panose="020B0604020202020204" pitchFamily="34" charset="0"/>
                          <a:ea typeface="+mn-ea"/>
                          <a:cs typeface="Arial" panose="020B0604020202020204" pitchFamily="34" charset="0"/>
                        </a:rPr>
                        <a:t>SA#93 (Sep. 2021)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mn-ea"/>
                          <a:cs typeface="Arial" panose="020B0604020202020204" pitchFamily="34" charset="0"/>
                        </a:rPr>
                        <a:t>Intel</a:t>
                      </a: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a:solidFill>
                            <a:schemeClr val="tx1"/>
                          </a:solidFill>
                          <a:effectLst/>
                          <a:latin typeface="Arial" panose="020B0604020202020204" pitchFamily="34" charset="0"/>
                          <a:ea typeface="+mn-ea"/>
                          <a:cs typeface="Arial" panose="020B0604020202020204" pitchFamily="34" charset="0"/>
                        </a:rPr>
                        <a:t>SA2/RAN2/RAN3</a:t>
                      </a: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251976">
                <a:tc>
                  <a:txBody>
                    <a:bodyPr/>
                    <a:lstStyle/>
                    <a:p>
                      <a:pPr algn="ctr">
                        <a:spcAft>
                          <a:spcPts val="0"/>
                        </a:spcAft>
                      </a:pPr>
                      <a:r>
                        <a:rPr lang="en-GB" sz="1050">
                          <a:solidFill>
                            <a:srgbClr val="000000"/>
                          </a:solidFill>
                          <a:effectLst/>
                          <a:latin typeface="Arial" panose="020B0604020202020204" pitchFamily="34" charset="0"/>
                          <a:ea typeface="宋体" panose="02010600030101010101" pitchFamily="2" charset="-122"/>
                          <a:cs typeface="Arial" panose="020B0604020202020204" pitchFamily="34" charset="0"/>
                        </a:rPr>
                        <a:t>e_5GMDT</a:t>
                      </a:r>
                      <a:endParaRPr lang="zh-CN" sz="105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05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of MDT enhancement in 5G</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50%-&gt;70%</a:t>
                      </a:r>
                      <a:endPar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a:solidFill>
                            <a:schemeClr val="dk1"/>
                          </a:solidFill>
                          <a:effectLst/>
                          <a:latin typeface="Arial" panose="020B0604020202020204" pitchFamily="34" charset="0"/>
                          <a:ea typeface="SimSun" panose="02010600030101010101" pitchFamily="2" charset="-122"/>
                          <a:cs typeface="Arial" panose="020B0604020202020204" pitchFamily="34" charset="0"/>
                        </a:rPr>
                        <a:t>TS32.421/32.422/32.423/28.622/28.623/28.523</a:t>
                      </a:r>
                      <a:endPar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rPr>
                        <a:t>SP-200191</a:t>
                      </a:r>
                    </a:p>
                  </a:txBody>
                  <a:tcPr marL="68580" marR="68580" marT="0" marB="0" anchor="ctr">
                    <a:solidFill>
                      <a:schemeClr val="tx2">
                        <a:lumMod val="20000"/>
                        <a:lumOff val="80000"/>
                      </a:schemeClr>
                    </a:solidFill>
                  </a:tcPr>
                </a:tc>
                <a:tc>
                  <a:txBody>
                    <a:bodyPr/>
                    <a:lstStyle/>
                    <a:p>
                      <a:pPr algn="ctr"/>
                      <a:r>
                        <a:rPr lang="en-GB" sz="1050" dirty="0">
                          <a:solidFill>
                            <a:srgbClr val="000000"/>
                          </a:solidFill>
                          <a:effectLst/>
                          <a:latin typeface="Arial" panose="020B0604020202020204" pitchFamily="34" charset="0"/>
                          <a:ea typeface="MS Mincho" panose="02020609040205080304" pitchFamily="49" charset="-128"/>
                          <a:cs typeface="MS Mincho" panose="02020609040205080304" pitchFamily="49" charset="-128"/>
                        </a:rPr>
                        <a:t>SA#92 (Jun. 2021)</a:t>
                      </a:r>
                      <a:endParaRPr lang="en-GB" sz="1050" dirty="0">
                        <a:effectLst/>
                        <a:latin typeface="Calibri" panose="020F0502020204030204" pitchFamily="34" charset="0"/>
                        <a:ea typeface="MS Mincho" panose="02020609040205080304" pitchFamily="49" charset="-128"/>
                        <a:cs typeface="MS Mincho" panose="02020609040205080304" pitchFamily="49" charset="-128"/>
                      </a:endParaRPr>
                    </a:p>
                    <a:p>
                      <a:pPr algn="ctr"/>
                      <a:r>
                        <a:rPr lang="en-GB" sz="1050" b="1" dirty="0">
                          <a:solidFill>
                            <a:srgbClr val="000000"/>
                          </a:solidFill>
                          <a:effectLst/>
                          <a:latin typeface="Arial" panose="020B0604020202020204" pitchFamily="34" charset="0"/>
                          <a:ea typeface="MS Mincho" panose="02020609040205080304" pitchFamily="49" charset="-128"/>
                          <a:cs typeface="MS Mincho" panose="02020609040205080304" pitchFamily="49" charset="-128"/>
                        </a:rPr>
                        <a:t>-&gt;</a:t>
                      </a:r>
                      <a:endParaRPr lang="en-GB" sz="1050" b="1" dirty="0">
                        <a:effectLst/>
                        <a:latin typeface="Calibri" panose="020F0502020204030204" pitchFamily="34" charset="0"/>
                        <a:ea typeface="MS Mincho" panose="02020609040205080304" pitchFamily="49" charset="-128"/>
                        <a:cs typeface="MS Mincho" panose="02020609040205080304" pitchFamily="49" charset="-128"/>
                      </a:endParaRPr>
                    </a:p>
                    <a:p>
                      <a:pPr algn="ctr"/>
                      <a:r>
                        <a:rPr lang="en-GB" sz="1050" b="1" dirty="0">
                          <a:solidFill>
                            <a:srgbClr val="000000"/>
                          </a:solidFill>
                          <a:effectLst/>
                          <a:latin typeface="Arial" panose="020B0604020202020204" pitchFamily="34" charset="0"/>
                          <a:ea typeface="MS Mincho" panose="02020609040205080304" pitchFamily="49" charset="-128"/>
                          <a:cs typeface="MS Mincho" panose="02020609040205080304" pitchFamily="49" charset="-128"/>
                        </a:rPr>
                        <a:t>SA#94 (Dec. 2021)</a:t>
                      </a:r>
                      <a:endParaRPr lang="en-GB" sz="1050" b="1" dirty="0">
                        <a:effectLst/>
                        <a:latin typeface="Calibri" panose="020F0502020204030204" pitchFamily="34" charset="0"/>
                        <a:ea typeface="MS Mincho" panose="02020609040205080304" pitchFamily="49" charset="-128"/>
                        <a:cs typeface="MS Mincho" panose="02020609040205080304" pitchFamily="49" charset="-128"/>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SimSun" panose="02010600030101010101" pitchFamily="2" charset="-122"/>
                          <a:cs typeface="Arial" panose="020B0604020202020204" pitchFamily="34" charset="0"/>
                        </a:rPr>
                        <a:t>Ericsson</a:t>
                      </a:r>
                      <a:endPar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a:solidFill>
                            <a:schemeClr val="tx1"/>
                          </a:solidFill>
                          <a:effectLst/>
                          <a:latin typeface="Arial" panose="020B0604020202020204" pitchFamily="34" charset="0"/>
                          <a:ea typeface="+mn-ea"/>
                          <a:cs typeface="Arial" panose="020B0604020202020204" pitchFamily="34" charset="0"/>
                        </a:rPr>
                        <a:t>SA2/RAN2/RAN3</a:t>
                      </a:r>
                      <a:endPar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r h="251976">
                <a:tc>
                  <a:txBody>
                    <a:bodyPr/>
                    <a:lstStyle/>
                    <a:p>
                      <a:pPr algn="ctr">
                        <a:spcAft>
                          <a:spcPts val="0"/>
                        </a:spcAft>
                      </a:pPr>
                      <a:r>
                        <a:rPr lang="en-GB" sz="105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eQoE</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05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 of QoE Measurement Collection</a:t>
                      </a:r>
                      <a:endParaRPr lang="zh-CN" sz="105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5%-&gt;15%</a:t>
                      </a:r>
                      <a:endParaRPr lang="sv-SE" sz="105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dirty="0">
                          <a:solidFill>
                            <a:schemeClr val="dk1"/>
                          </a:solidFill>
                          <a:effectLst/>
                          <a:latin typeface="Arial" panose="020B0604020202020204" pitchFamily="34" charset="0"/>
                          <a:ea typeface="+mn-ea"/>
                          <a:cs typeface="Arial" panose="020B0604020202020204" pitchFamily="34" charset="0"/>
                        </a:rPr>
                        <a:t>TS28.307/28.308/28.309/28.404/28.405/28.406/28.622/28.623/28.533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b="0" kern="1200" dirty="0">
                          <a:solidFill>
                            <a:schemeClr val="dk1"/>
                          </a:solidFill>
                          <a:effectLst/>
                          <a:latin typeface="Arial" panose="020B0604020202020204" pitchFamily="34" charset="0"/>
                          <a:ea typeface="+mn-ea"/>
                          <a:cs typeface="Arial" panose="020B0604020202020204" pitchFamily="34" charset="0"/>
                        </a:rPr>
                        <a:t>SP-200193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a:solidFill>
                            <a:schemeClr val="dk1"/>
                          </a:solidFill>
                          <a:effectLst/>
                          <a:latin typeface="Arial" panose="020B0604020202020204" pitchFamily="34" charset="0"/>
                          <a:ea typeface="+mn-ea"/>
                          <a:cs typeface="Arial" panose="020B0604020202020204" pitchFamily="34" charset="0"/>
                        </a:rPr>
                        <a:t>SA#93 (Sep. 2021)</a:t>
                      </a:r>
                      <a:endParaRPr lang="sv-SE" altLang="zh-CN" sz="105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b="0" kern="1200">
                          <a:solidFill>
                            <a:schemeClr val="dk1"/>
                          </a:solidFill>
                          <a:effectLst/>
                          <a:latin typeface="Arial" panose="020B0604020202020204" pitchFamily="34" charset="0"/>
                          <a:ea typeface="+mn-ea"/>
                          <a:cs typeface="Arial" panose="020B0604020202020204" pitchFamily="34" charset="0"/>
                        </a:rPr>
                        <a:t>Ericsson</a:t>
                      </a:r>
                      <a:endParaRPr lang="sv-SE" sz="105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tx1"/>
                          </a:solidFill>
                          <a:effectLst/>
                          <a:latin typeface="Arial" panose="020B0604020202020204" pitchFamily="34" charset="0"/>
                          <a:ea typeface="+mn-ea"/>
                          <a:cs typeface="Arial" panose="020B0604020202020204" pitchFamily="34" charset="0"/>
                        </a:rPr>
                        <a:t>RAN2/RAN3/SA4</a:t>
                      </a:r>
                      <a:endParaRPr lang="sv-SE" sz="105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sv-SE" sz="110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4"/>
                  </a:ext>
                </a:extLst>
              </a:tr>
            </a:tbl>
          </a:graphicData>
        </a:graphic>
      </p:graphicFrame>
      <p:sp>
        <p:nvSpPr>
          <p:cNvPr id="6" name="矩形 5"/>
          <p:cNvSpPr/>
          <p:nvPr/>
        </p:nvSpPr>
        <p:spPr>
          <a:xfrm>
            <a:off x="378567" y="3633685"/>
            <a:ext cx="5429249" cy="2862322"/>
          </a:xfrm>
          <a:prstGeom prst="rect">
            <a:avLst/>
          </a:prstGeom>
        </p:spPr>
        <p:txBody>
          <a:bodyPr wrap="square">
            <a:spAutoFit/>
          </a:bodyPr>
          <a:lstStyle/>
          <a:p>
            <a:r>
              <a:rPr lang="en-US" altLang="zh-CN" sz="1200" b="1" dirty="0">
                <a:latin typeface="Calibri" pitchFamily="34" charset="0"/>
                <a:cs typeface="Arial" charset="0"/>
              </a:rPr>
              <a:t>MADCOL:</a:t>
            </a:r>
            <a:r>
              <a:rPr lang="en-US" altLang="zh-CN" sz="1200" dirty="0">
                <a:latin typeface="Calibri" pitchFamily="34" charset="0"/>
                <a:cs typeface="Arial" charset="0"/>
              </a:rPr>
              <a:t> The following topics are discussed and endorsed.</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latin typeface="Calibri" pitchFamily="34" charset="0"/>
                <a:cs typeface="Arial" charset="0"/>
              </a:rPr>
              <a:t>Simplified Request for Data Collection</a:t>
            </a:r>
          </a:p>
          <a:p>
            <a:pPr defTabSz="1219170" eaLnBrk="1" fontAlgn="auto" hangingPunct="1">
              <a:spcBef>
                <a:spcPts val="0"/>
              </a:spcBef>
              <a:spcAft>
                <a:spcPts val="0"/>
              </a:spcAft>
              <a:defRPr/>
            </a:pPr>
            <a:r>
              <a:rPr lang="en-US" altLang="zh-CN" sz="1200" dirty="0">
                <a:latin typeface="Calibri" pitchFamily="34" charset="0"/>
                <a:cs typeface="Arial" charset="0"/>
              </a:rPr>
              <a:t>The following topics are agreed as input into </a:t>
            </a:r>
            <a:r>
              <a:rPr lang="en-US" altLang="zh-CN" sz="1200" dirty="0" err="1">
                <a:latin typeface="Calibri" pitchFamily="34" charset="0"/>
                <a:cs typeface="Arial" charset="0"/>
              </a:rPr>
              <a:t>draftCR</a:t>
            </a:r>
            <a:endParaRPr lang="en-US" altLang="zh-CN" sz="1200" dirty="0">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latin typeface="Calibri" pitchFamily="34" charset="0"/>
                <a:cs typeface="Arial" charset="0"/>
              </a:rPr>
              <a:t>Rel-17 Input to </a:t>
            </a:r>
            <a:r>
              <a:rPr lang="en-US" altLang="zh-CN" sz="1200" dirty="0" err="1">
                <a:latin typeface="Calibri" pitchFamily="34" charset="0"/>
                <a:cs typeface="Arial" charset="0"/>
              </a:rPr>
              <a:t>DraftCR</a:t>
            </a:r>
            <a:r>
              <a:rPr lang="en-US" altLang="zh-CN" sz="1200" dirty="0">
                <a:latin typeface="Calibri" pitchFamily="34" charset="0"/>
                <a:cs typeface="Arial" charset="0"/>
              </a:rPr>
              <a:t> 28.537 Add management data management requirements</a:t>
            </a:r>
            <a:endParaRPr lang="en-US" altLang="zh-CN" sz="1200" b="1" dirty="0">
              <a:latin typeface="Calibri" pitchFamily="34" charset="0"/>
              <a:cs typeface="Arial" charset="0"/>
            </a:endParaRPr>
          </a:p>
          <a:p>
            <a:pPr defTabSz="1219170" eaLnBrk="1" fontAlgn="auto" hangingPunct="1">
              <a:spcBef>
                <a:spcPts val="0"/>
              </a:spcBef>
              <a:spcAft>
                <a:spcPts val="0"/>
              </a:spcAft>
              <a:defRPr/>
            </a:pPr>
            <a:endParaRPr lang="en-US" altLang="zh-CN" sz="1200" b="1" dirty="0">
              <a:latin typeface="Calibri" pitchFamily="34" charset="0"/>
              <a:cs typeface="Arial" charset="0"/>
            </a:endParaRPr>
          </a:p>
          <a:p>
            <a:pPr defTabSz="1219170" eaLnBrk="1" fontAlgn="auto" hangingPunct="1">
              <a:spcBef>
                <a:spcPts val="0"/>
              </a:spcBef>
              <a:spcAft>
                <a:spcPts val="0"/>
              </a:spcAft>
              <a:defRPr/>
            </a:pPr>
            <a:r>
              <a:rPr lang="en-US" altLang="zh-CN" sz="1200" b="1" dirty="0">
                <a:latin typeface="+mn-lt"/>
                <a:cs typeface="Arial" charset="0"/>
              </a:rPr>
              <a:t>e_5GMDT: </a:t>
            </a:r>
            <a:r>
              <a:rPr lang="en-US" altLang="zh-CN" sz="1200" dirty="0">
                <a:latin typeface="+mn-lt"/>
                <a:cs typeface="Arial" charset="0"/>
              </a:rPr>
              <a:t>The following topics are discussed and agreed</a:t>
            </a:r>
          </a:p>
          <a:p>
            <a:pPr marL="171450" indent="-171450" defTabSz="1219170">
              <a:buFont typeface="Wingdings" panose="05000000000000000000" pitchFamily="2" charset="2"/>
              <a:buChar char="Ø"/>
              <a:defRPr/>
            </a:pPr>
            <a:r>
              <a:rPr lang="en-US" sz="1200" dirty="0">
                <a:latin typeface="+mn-lt"/>
              </a:rPr>
              <a:t>32.422 Correct tracing roaming subscribers case</a:t>
            </a:r>
          </a:p>
          <a:p>
            <a:pPr marL="171450" indent="-171450" defTabSz="1219170">
              <a:buFont typeface="Wingdings" panose="05000000000000000000" pitchFamily="2" charset="2"/>
              <a:buChar char="Ø"/>
              <a:defRPr/>
            </a:pPr>
            <a:r>
              <a:rPr lang="en-US" altLang="zh-CN" sz="1200" dirty="0">
                <a:latin typeface="+mn-lt"/>
              </a:rPr>
              <a:t>Add new requirement for GPB trace format</a:t>
            </a:r>
          </a:p>
          <a:p>
            <a:pPr marL="171450" indent="-171450" defTabSz="1219170">
              <a:buFont typeface="Wingdings" panose="05000000000000000000" pitchFamily="2" charset="2"/>
              <a:buChar char="Ø"/>
              <a:defRPr/>
            </a:pPr>
            <a:r>
              <a:rPr lang="en-US" altLang="zh-CN" sz="1200" dirty="0">
                <a:latin typeface="+mn-lt"/>
              </a:rPr>
              <a:t>Add new parameters for trace record header</a:t>
            </a:r>
          </a:p>
          <a:p>
            <a:pPr marL="171450" indent="-171450" defTabSz="1219170">
              <a:buFont typeface="Wingdings" panose="05000000000000000000" pitchFamily="2" charset="2"/>
              <a:buChar char="Ø"/>
              <a:defRPr/>
            </a:pPr>
            <a:r>
              <a:rPr lang="en-US" sz="1200" dirty="0">
                <a:latin typeface="+mn-lt"/>
              </a:rPr>
              <a:t>Add new clauses and clarification for MDT collection </a:t>
            </a:r>
            <a:r>
              <a:rPr lang="en-US" sz="1200" dirty="0" err="1">
                <a:latin typeface="+mn-lt"/>
              </a:rPr>
              <a:t>peroid</a:t>
            </a:r>
            <a:r>
              <a:rPr lang="en-US" sz="1200" dirty="0">
                <a:latin typeface="+mn-lt"/>
              </a:rPr>
              <a:t> in NR</a:t>
            </a:r>
          </a:p>
          <a:p>
            <a:pPr marL="171450" indent="-171450" defTabSz="1219170">
              <a:buFont typeface="Wingdings" panose="05000000000000000000" pitchFamily="2" charset="2"/>
              <a:buChar char="Ø"/>
              <a:defRPr/>
            </a:pPr>
            <a:r>
              <a:rPr lang="en-US" altLang="zh-CN" sz="1200" dirty="0">
                <a:latin typeface="+mn-lt"/>
              </a:rPr>
              <a:t>Add new MR-DC related requirements</a:t>
            </a:r>
          </a:p>
          <a:p>
            <a:endParaRPr lang="en-US" altLang="zh-CN" sz="1200" b="1" dirty="0">
              <a:latin typeface="+mn-lt"/>
              <a:cs typeface="Arial" charset="0"/>
            </a:endParaRPr>
          </a:p>
          <a:p>
            <a:r>
              <a:rPr lang="en-US" altLang="zh-CN" sz="1200" b="1" dirty="0" err="1">
                <a:latin typeface="+mn-lt"/>
                <a:cs typeface="Arial" charset="0"/>
              </a:rPr>
              <a:t>eQoE</a:t>
            </a:r>
            <a:r>
              <a:rPr lang="en-US" altLang="zh-CN" sz="1200" b="1" dirty="0">
                <a:latin typeface="+mn-lt"/>
                <a:cs typeface="Arial" charset="0"/>
              </a:rPr>
              <a:t>:</a:t>
            </a:r>
            <a:r>
              <a:rPr lang="en-US" altLang="zh-CN" sz="1200" dirty="0">
                <a:latin typeface="+mn-lt"/>
                <a:cs typeface="Arial" charset="0"/>
              </a:rPr>
              <a:t> The following topics are discussed and agreed</a:t>
            </a:r>
            <a:endParaRPr lang="en-US" altLang="zh-CN" sz="1200" b="1" dirty="0">
              <a:latin typeface="+mn-lt"/>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latin typeface="+mn-lt"/>
                <a:cs typeface="Arial" charset="0"/>
              </a:rPr>
              <a:t>Adding </a:t>
            </a:r>
            <a:r>
              <a:rPr lang="en-US" altLang="zh-CN" sz="1200" dirty="0" err="1">
                <a:latin typeface="+mn-lt"/>
                <a:cs typeface="Arial" charset="0"/>
              </a:rPr>
              <a:t>Signalling</a:t>
            </a:r>
            <a:r>
              <a:rPr lang="en-US" altLang="zh-CN" sz="1200" dirty="0">
                <a:latin typeface="+mn-lt"/>
                <a:cs typeface="Arial" charset="0"/>
              </a:rPr>
              <a:t> Based Activation for UTRAN and LTE</a:t>
            </a:r>
          </a:p>
          <a:p>
            <a:pPr marL="171450" indent="-171450" defTabSz="1219170">
              <a:buFont typeface="Wingdings" panose="05000000000000000000" pitchFamily="2" charset="2"/>
              <a:buChar char="Ø"/>
              <a:defRPr/>
            </a:pPr>
            <a:endParaRPr lang="en-US" altLang="zh-CN" sz="1200" dirty="0">
              <a:latin typeface="+mn-lt"/>
            </a:endParaRPr>
          </a:p>
        </p:txBody>
      </p:sp>
    </p:spTree>
    <p:extLst>
      <p:ext uri="{BB962C8B-B14F-4D97-AF65-F5344CB8AC3E}">
        <p14:creationId xmlns:p14="http://schemas.microsoft.com/office/powerpoint/2010/main" val="8249706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146497"/>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Rel-17 WI </a:t>
            </a:r>
            <a:r>
              <a:rPr lang="en-US" altLang="zh-CN" sz="3200" kern="0" dirty="0" err="1"/>
              <a:t>adNRM</a:t>
            </a:r>
            <a:r>
              <a:rPr lang="en-US" altLang="zh-CN" sz="3200" kern="0" dirty="0"/>
              <a:t>/MANS</a:t>
            </a:r>
            <a:endParaRPr lang="sv-SE" sz="3200" kern="0" dirty="0"/>
          </a:p>
        </p:txBody>
      </p:sp>
      <p:sp>
        <p:nvSpPr>
          <p:cNvPr id="10" name="文本框 9"/>
          <p:cNvSpPr txBox="1"/>
          <p:nvPr/>
        </p:nvSpPr>
        <p:spPr>
          <a:xfrm>
            <a:off x="205572" y="2513947"/>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3148787825"/>
              </p:ext>
            </p:extLst>
          </p:nvPr>
        </p:nvGraphicFramePr>
        <p:xfrm>
          <a:off x="205572" y="959389"/>
          <a:ext cx="11681825" cy="1487470"/>
        </p:xfrm>
        <a:graphic>
          <a:graphicData uri="http://schemas.openxmlformats.org/drawingml/2006/table">
            <a:tbl>
              <a:tblPr firstRow="1" bandRow="1">
                <a:tableStyleId>{5C22544A-7EE6-4342-B048-85BDC9FD1C3A}</a:tableStyleId>
              </a:tblPr>
              <a:tblGrid>
                <a:gridCol w="788313">
                  <a:extLst>
                    <a:ext uri="{9D8B030D-6E8A-4147-A177-3AD203B41FA5}">
                      <a16:colId xmlns:a16="http://schemas.microsoft.com/office/drawing/2014/main" val="20000"/>
                    </a:ext>
                  </a:extLst>
                </a:gridCol>
                <a:gridCol w="2216040">
                  <a:extLst>
                    <a:ext uri="{9D8B030D-6E8A-4147-A177-3AD203B41FA5}">
                      <a16:colId xmlns:a16="http://schemas.microsoft.com/office/drawing/2014/main" val="20001"/>
                    </a:ext>
                  </a:extLst>
                </a:gridCol>
                <a:gridCol w="1238250">
                  <a:extLst>
                    <a:ext uri="{9D8B030D-6E8A-4147-A177-3AD203B41FA5}">
                      <a16:colId xmlns:a16="http://schemas.microsoft.com/office/drawing/2014/main" val="20002"/>
                    </a:ext>
                  </a:extLst>
                </a:gridCol>
                <a:gridCol w="2174243">
                  <a:extLst>
                    <a:ext uri="{9D8B030D-6E8A-4147-A177-3AD203B41FA5}">
                      <a16:colId xmlns:a16="http://schemas.microsoft.com/office/drawing/2014/main" val="20003"/>
                    </a:ext>
                  </a:extLst>
                </a:gridCol>
                <a:gridCol w="1007795">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337665">
                <a:tc>
                  <a:txBody>
                    <a:bodyPr/>
                    <a:lstStyle/>
                    <a:p>
                      <a:pPr algn="ctr">
                        <a:spcAft>
                          <a:spcPts val="0"/>
                        </a:spcAft>
                      </a:pPr>
                      <a:r>
                        <a:rPr lang="en-GB" sz="1200" b="1" kern="1200" dirty="0">
                          <a:solidFill>
                            <a:schemeClr val="lt1"/>
                          </a:solidFill>
                          <a:latin typeface="Arial" panose="020B0604020202020204" pitchFamily="34" charset="0"/>
                          <a:ea typeface="+mn-ea"/>
                          <a:cs typeface="Arial" panose="020B0604020202020204" pitchFamily="34" charset="0"/>
                        </a:rPr>
                        <a:t>WI code</a:t>
                      </a:r>
                      <a:endParaRPr lang="sv-SE" sz="1200" b="1" kern="1200" dirty="0">
                        <a:solidFill>
                          <a:schemeClr val="lt1"/>
                        </a:solidFill>
                        <a:latin typeface="Arial" panose="020B0604020202020204" pitchFamily="34" charset="0"/>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Arial" panose="020B0604020202020204" pitchFamily="34" charset="0"/>
                          <a:ea typeface="+mn-ea"/>
                          <a:cs typeface="Arial" panose="020B0604020202020204" pitchFamily="34" charset="0"/>
                        </a:rPr>
                        <a:t>WI Title</a:t>
                      </a:r>
                      <a:endParaRPr lang="sv-SE" sz="1200" b="1" kern="1200" dirty="0">
                        <a:solidFill>
                          <a:schemeClr val="lt1"/>
                        </a:solidFill>
                        <a:latin typeface="Arial" panose="020B0604020202020204" pitchFamily="34" charset="0"/>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Arial" panose="020B0604020202020204" pitchFamily="34" charset="0"/>
                          <a:cs typeface="Arial" panose="020B0604020202020204" pitchFamily="34" charset="0"/>
                        </a:rPr>
                        <a:t>Completion</a:t>
                      </a:r>
                      <a:r>
                        <a:rPr lang="sv-SE" sz="1200" dirty="0">
                          <a:latin typeface="Arial" panose="020B0604020202020204" pitchFamily="34" charset="0"/>
                          <a:cs typeface="Arial" panose="020B0604020202020204" pitchFamily="34" charset="0"/>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latin typeface="Arial" panose="020B0604020202020204" pitchFamily="34" charset="0"/>
                          <a:cs typeface="Arial" panose="020B0604020202020204" pitchFamily="34" charset="0"/>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latin typeface="Arial" panose="020B0604020202020204" pitchFamily="34" charset="0"/>
                          <a:cs typeface="Arial" panose="020B0604020202020204" pitchFamily="34" charset="0"/>
                        </a:rPr>
                        <a:t>Tdoc</a:t>
                      </a:r>
                      <a:r>
                        <a:rPr lang="en-US" altLang="zh-CN" sz="1200" dirty="0">
                          <a:latin typeface="Arial" panose="020B0604020202020204" pitchFamily="34" charset="0"/>
                          <a:cs typeface="Arial" panose="020B0604020202020204" pitchFamily="34" charset="0"/>
                        </a:rPr>
                        <a:t> reference</a:t>
                      </a:r>
                      <a:endParaRPr lang="sv-SE" sz="1200" dirty="0">
                        <a:latin typeface="Arial" panose="020B0604020202020204" pitchFamily="34" charset="0"/>
                        <a:cs typeface="Arial" panose="020B0604020202020204" pitchFamily="34" charset="0"/>
                      </a:endParaRPr>
                    </a:p>
                  </a:txBody>
                  <a:tcPr anchor="ctr">
                    <a:solidFill>
                      <a:srgbClr val="92D050"/>
                    </a:solidFill>
                  </a:tcPr>
                </a:tc>
                <a:tc>
                  <a:txBody>
                    <a:bodyPr/>
                    <a:lstStyle/>
                    <a:p>
                      <a:pPr algn="ctr"/>
                      <a:r>
                        <a:rPr lang="sv-SE" sz="1200" dirty="0">
                          <a:latin typeface="Arial" panose="020B0604020202020204" pitchFamily="34" charset="0"/>
                          <a:cs typeface="Arial" panose="020B0604020202020204" pitchFamily="34" charset="0"/>
                        </a:rPr>
                        <a:t>Target date</a:t>
                      </a:r>
                    </a:p>
                  </a:txBody>
                  <a:tcPr anchor="ctr">
                    <a:solidFill>
                      <a:srgbClr val="92D050"/>
                    </a:solidFill>
                  </a:tcPr>
                </a:tc>
                <a:tc>
                  <a:txBody>
                    <a:bodyPr/>
                    <a:lstStyle/>
                    <a:p>
                      <a:pPr algn="ctr"/>
                      <a:r>
                        <a:rPr lang="sv-SE" sz="1200" dirty="0">
                          <a:latin typeface="Arial" panose="020B0604020202020204" pitchFamily="34" charset="0"/>
                          <a:cs typeface="Arial" panose="020B0604020202020204" pitchFamily="34" charset="0"/>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Arial" panose="020B0604020202020204" pitchFamily="34" charset="0"/>
                          <a:cs typeface="Arial" panose="020B0604020202020204" pitchFamily="34" charset="0"/>
                        </a:rPr>
                        <a:t>Related</a:t>
                      </a:r>
                      <a:r>
                        <a:rPr lang="sv-SE" altLang="zh-CN" sz="1200" baseline="0" dirty="0">
                          <a:latin typeface="Arial" panose="020B0604020202020204" pitchFamily="34" charset="0"/>
                          <a:cs typeface="Arial" panose="020B0604020202020204" pitchFamily="34" charset="0"/>
                        </a:rPr>
                        <a:t> groups</a:t>
                      </a:r>
                      <a:endParaRPr lang="sv-SE" sz="1200" dirty="0">
                        <a:latin typeface="Arial" panose="020B0604020202020204" pitchFamily="34" charset="0"/>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Arial" panose="020B0604020202020204" pitchFamily="34" charset="0"/>
                          <a:cs typeface="Arial" panose="020B0604020202020204" pitchFamily="34" charset="0"/>
                        </a:rPr>
                        <a:t>Related</a:t>
                      </a:r>
                      <a:r>
                        <a:rPr lang="sv-SE" sz="1200" baseline="0" dirty="0">
                          <a:latin typeface="Arial" panose="020B0604020202020204" pitchFamily="34" charset="0"/>
                          <a:cs typeface="Arial" panose="020B0604020202020204" pitchFamily="34" charset="0"/>
                        </a:rPr>
                        <a:t> </a:t>
                      </a:r>
                      <a:r>
                        <a:rPr lang="en-US" altLang="zh-CN" sz="1200" dirty="0">
                          <a:latin typeface="Arial" panose="020B0604020202020204" pitchFamily="34" charset="0"/>
                          <a:cs typeface="Arial" panose="020B0604020202020204" pitchFamily="34" charset="0"/>
                        </a:rPr>
                        <a:t>topic</a:t>
                      </a:r>
                      <a:endParaRPr lang="sv-SE" sz="1200" dirty="0">
                        <a:latin typeface="Arial" panose="020B0604020202020204" pitchFamily="34" charset="0"/>
                        <a:cs typeface="Arial" panose="020B0604020202020204" pitchFamily="34" charset="0"/>
                      </a:endParaRPr>
                    </a:p>
                  </a:txBody>
                  <a:tcPr anchor="ctr">
                    <a:solidFill>
                      <a:srgbClr val="92D050"/>
                    </a:solidFill>
                  </a:tcPr>
                </a:tc>
                <a:extLst>
                  <a:ext uri="{0D108BD9-81ED-4DB2-BD59-A6C34878D82A}">
                    <a16:rowId xmlns:a16="http://schemas.microsoft.com/office/drawing/2014/main" val="10000"/>
                  </a:ext>
                </a:extLst>
              </a:tr>
              <a:tr h="515135">
                <a:tc>
                  <a:txBody>
                    <a:bodyPr/>
                    <a:lstStyle/>
                    <a:p>
                      <a:pPr algn="ctr">
                        <a:spcAft>
                          <a:spcPts val="0"/>
                        </a:spcAft>
                      </a:pPr>
                      <a:r>
                        <a:rPr lang="en-GB" sz="105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adNRM</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050" dirty="0">
                          <a:solidFill>
                            <a:srgbClr val="000000"/>
                          </a:solidFill>
                          <a:effectLst/>
                          <a:latin typeface="Arial" panose="020B0604020202020204" pitchFamily="34" charset="0"/>
                          <a:ea typeface="宋体" panose="02010600030101010101" pitchFamily="2" charset="-122"/>
                          <a:cs typeface="Arial" panose="020B0604020202020204" pitchFamily="34" charset="0"/>
                        </a:rPr>
                        <a:t>Additional NRM features</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5%-&gt;15%</a:t>
                      </a:r>
                      <a:endParaRPr lang="sv-SE" altLang="zh-CN"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a:solidFill>
                            <a:schemeClr val="dk1"/>
                          </a:solidFill>
                          <a:effectLst/>
                          <a:latin typeface="Arial" panose="020B0604020202020204" pitchFamily="34" charset="0"/>
                          <a:ea typeface="+mn-ea"/>
                          <a:cs typeface="Arial" panose="020B0604020202020204" pitchFamily="34" charset="0"/>
                        </a:rPr>
                        <a:t>TS28.540/28.541/28.622/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a:solidFill>
                            <a:schemeClr val="dk1"/>
                          </a:solidFill>
                          <a:effectLst/>
                          <a:latin typeface="Arial" panose="020B0604020202020204" pitchFamily="34" charset="0"/>
                          <a:ea typeface="+mn-ea"/>
                          <a:cs typeface="Arial" panose="020B0604020202020204" pitchFamily="34" charset="0"/>
                        </a:rPr>
                        <a:t>28.623</a:t>
                      </a: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050" kern="1200" dirty="0">
                        <a:solidFill>
                          <a:schemeClr val="dk1"/>
                        </a:solidFill>
                        <a:effectLst/>
                        <a:latin typeface="Arial" panose="020B0604020202020204" pitchFamily="34" charset="0"/>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dk1"/>
                          </a:solidFill>
                          <a:effectLst/>
                          <a:latin typeface="Arial" panose="020B0604020202020204" pitchFamily="34" charset="0"/>
                          <a:ea typeface="+mn-ea"/>
                          <a:cs typeface="Arial" panose="020B0604020202020204" pitchFamily="34" charset="0"/>
                        </a:rPr>
                        <a:t>SP-200192</a:t>
                      </a:r>
                    </a:p>
                  </a:txBody>
                  <a:tcPr marL="9525" marR="9525" marT="9525"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Arial" panose="020B0604020202020204" pitchFamily="34" charset="0"/>
                          <a:ea typeface="+mn-ea"/>
                          <a:cs typeface="Arial" panose="020B0604020202020204" pitchFamily="34" charset="0"/>
                        </a:rPr>
                        <a:t>SA#9</a:t>
                      </a:r>
                      <a:r>
                        <a:rPr lang="en-US" altLang="zh-CN" sz="1050" b="0" kern="1200" dirty="0">
                          <a:solidFill>
                            <a:schemeClr val="tx1"/>
                          </a:solidFill>
                          <a:effectLst/>
                          <a:latin typeface="Arial" panose="020B0604020202020204" pitchFamily="34" charset="0"/>
                          <a:ea typeface="+mn-ea"/>
                          <a:cs typeface="Arial" panose="020B0604020202020204" pitchFamily="34" charset="0"/>
                        </a:rPr>
                        <a:t>2</a:t>
                      </a:r>
                      <a:r>
                        <a:rPr lang="en-GB" altLang="zh-CN" sz="1050" b="0" kern="1200" dirty="0">
                          <a:solidFill>
                            <a:schemeClr val="tx1"/>
                          </a:solidFill>
                          <a:effectLst/>
                          <a:latin typeface="Arial" panose="020B0604020202020204" pitchFamily="34" charset="0"/>
                          <a:ea typeface="+mn-ea"/>
                          <a:cs typeface="Arial" panose="020B0604020202020204" pitchFamily="34" charset="0"/>
                        </a:rPr>
                        <a:t> (</a:t>
                      </a:r>
                      <a:r>
                        <a:rPr lang="en-US" altLang="zh-CN" sz="1050" b="0" kern="1200" dirty="0">
                          <a:solidFill>
                            <a:schemeClr val="tx1"/>
                          </a:solidFill>
                          <a:effectLst/>
                          <a:latin typeface="Arial" panose="020B0604020202020204" pitchFamily="34" charset="0"/>
                          <a:ea typeface="+mn-ea"/>
                          <a:cs typeface="Arial" panose="020B0604020202020204" pitchFamily="34" charset="0"/>
                        </a:rPr>
                        <a:t>Jun</a:t>
                      </a:r>
                      <a:r>
                        <a:rPr lang="en-GB" altLang="zh-CN" sz="1050" b="0" kern="1200" dirty="0">
                          <a:solidFill>
                            <a:schemeClr val="tx1"/>
                          </a:solidFill>
                          <a:effectLst/>
                          <a:latin typeface="Arial" panose="020B0604020202020204" pitchFamily="34" charset="0"/>
                          <a:ea typeface="+mn-ea"/>
                          <a:cs typeface="Arial" panose="020B0604020202020204" pitchFamily="34" charset="0"/>
                        </a:rPr>
                        <a:t>. 2021) </a:t>
                      </a:r>
                      <a:r>
                        <a:rPr lang="en-GB" sz="1050" b="1" kern="1200" dirty="0">
                          <a:solidFill>
                            <a:schemeClr val="tx1"/>
                          </a:solidFill>
                          <a:effectLst/>
                          <a:latin typeface="Arial" panose="020B0604020202020204" pitchFamily="34" charset="0"/>
                          <a:ea typeface="+mn-ea"/>
                          <a:cs typeface="Arial" panose="020B0604020202020204" pitchFamily="34" charset="0"/>
                        </a:rPr>
                        <a:t>-&gt; SA#94 (Dec. 2021)</a:t>
                      </a:r>
                      <a:endParaRPr lang="sv-SE" altLang="zh-CN" sz="1050" b="1"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dirty="0">
                          <a:solidFill>
                            <a:schemeClr val="tx1"/>
                          </a:solidFill>
                          <a:effectLst/>
                          <a:latin typeface="Arial" panose="020B0604020202020204" pitchFamily="34" charset="0"/>
                          <a:ea typeface="+mn-ea"/>
                          <a:cs typeface="Arial" panose="020B0604020202020204" pitchFamily="34" charset="0"/>
                        </a:rPr>
                        <a:t>Nokia</a:t>
                      </a:r>
                    </a:p>
                  </a:txBody>
                  <a:tcPr marL="68580" marR="68580" marT="0" marB="0" anchor="ctr">
                    <a:solidFill>
                      <a:schemeClr val="tx2">
                        <a:lumMod val="20000"/>
                        <a:lumOff val="80000"/>
                      </a:schemeClr>
                    </a:solidFill>
                  </a:tcPr>
                </a:tc>
                <a:tc>
                  <a:txBody>
                    <a:bodyPr/>
                    <a:lstStyle/>
                    <a:p>
                      <a:pPr algn="ctr">
                        <a:spcAft>
                          <a:spcPts val="0"/>
                        </a:spcAft>
                      </a:pPr>
                      <a:r>
                        <a:rPr lang="sv-SE" sz="1050" b="0" kern="1200" dirty="0">
                          <a:solidFill>
                            <a:schemeClr val="tx1"/>
                          </a:solidFill>
                          <a:effectLst/>
                          <a:latin typeface="Arial" panose="020B0604020202020204" pitchFamily="34" charset="0"/>
                          <a:ea typeface="+mn-ea"/>
                          <a:cs typeface="Arial" panose="020B0604020202020204" pitchFamily="34" charset="0"/>
                        </a:rPr>
                        <a:t>SA2/RAN3</a:t>
                      </a:r>
                    </a:p>
                  </a:txBody>
                  <a:tcPr marL="68580" marR="68580" marT="0" marB="0" anchor="ctr">
                    <a:solidFill>
                      <a:schemeClr val="tx2">
                        <a:lumMod val="20000"/>
                        <a:lumOff val="80000"/>
                      </a:schemeClr>
                    </a:solidFill>
                  </a:tcPr>
                </a:tc>
                <a:tc>
                  <a:txBody>
                    <a:bodyPr/>
                    <a:lstStyle/>
                    <a:p>
                      <a:pPr algn="ctr">
                        <a:spcAft>
                          <a:spcPts val="0"/>
                        </a:spcAft>
                      </a:pPr>
                      <a:endParaRPr lang="sv-SE"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515135">
                <a:tc>
                  <a:txBody>
                    <a:bodyPr/>
                    <a:lstStyle/>
                    <a:p>
                      <a:pPr algn="ctr">
                        <a:spcAft>
                          <a:spcPts val="0"/>
                        </a:spcAft>
                      </a:pPr>
                      <a:r>
                        <a:rPr lang="en-US" altLang="zh-CN" sz="1050" dirty="0">
                          <a:effectLst/>
                          <a:latin typeface="Arial" panose="020B0604020202020204" pitchFamily="34" charset="0"/>
                          <a:ea typeface="宋体" panose="02010600030101010101" pitchFamily="2" charset="-122"/>
                          <a:cs typeface="Arial" panose="020B0604020202020204" pitchFamily="34" charset="0"/>
                        </a:rPr>
                        <a:t>MANS</a:t>
                      </a:r>
                    </a:p>
                  </a:txBody>
                  <a:tcPr marL="9525" marR="9525" marT="9525" marB="9525">
                    <a:solidFill>
                      <a:schemeClr val="tx2">
                        <a:lumMod val="20000"/>
                        <a:lumOff val="80000"/>
                      </a:schemeClr>
                    </a:solidFill>
                  </a:tcPr>
                </a:tc>
                <a:tc>
                  <a:txBody>
                    <a:bodyPr/>
                    <a:lstStyle/>
                    <a:p>
                      <a:pPr algn="l">
                        <a:spcAft>
                          <a:spcPts val="0"/>
                        </a:spcAft>
                      </a:pPr>
                      <a:r>
                        <a:rPr lang="en-US" altLang="zh-CN" sz="1050" dirty="0">
                          <a:effectLst/>
                          <a:latin typeface="Arial" panose="020B0604020202020204" pitchFamily="34" charset="0"/>
                          <a:ea typeface="+mn-ea"/>
                          <a:cs typeface="Arial" panose="020B0604020202020204" pitchFamily="34" charset="0"/>
                        </a:rPr>
                        <a:t>Management Aspects of 5G Network Sharing</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tx1"/>
                          </a:solidFill>
                          <a:effectLst/>
                          <a:latin typeface="Arial" panose="020B0604020202020204" pitchFamily="34" charset="0"/>
                          <a:ea typeface="+mn-ea"/>
                          <a:cs typeface="Arial" panose="020B0604020202020204" pitchFamily="34" charset="0"/>
                        </a:rPr>
                        <a:t>0%-&gt;20%</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Arial" panose="020B0604020202020204" pitchFamily="34" charset="0"/>
                        </a:rPr>
                        <a:t>TS 28.541/28.552/32.130</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Arial" panose="020B0604020202020204" pitchFamily="34" charset="0"/>
                        </a:rPr>
                        <a:t>SP-201080</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latin typeface="Arial" panose="020B0604020202020204" pitchFamily="34" charset="0"/>
                          <a:ea typeface="+mn-ea"/>
                          <a:cs typeface="Arial" panose="020B0604020202020204" pitchFamily="34" charset="0"/>
                        </a:rPr>
                        <a:t>SA#93 (Sep. 2021)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Arial" panose="020B0604020202020204" pitchFamily="34" charset="0"/>
                        </a:rPr>
                        <a:t>China Unicom</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Arial" panose="020B0604020202020204" pitchFamily="34" charset="0"/>
                        </a:rPr>
                        <a:t>RAN2/RAN3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bl>
          </a:graphicData>
        </a:graphic>
      </p:graphicFrame>
      <p:sp>
        <p:nvSpPr>
          <p:cNvPr id="7" name="矩形 8">
            <a:extLst>
              <a:ext uri="{FF2B5EF4-FFF2-40B4-BE49-F238E27FC236}">
                <a16:creationId xmlns:a16="http://schemas.microsoft.com/office/drawing/2014/main" id="{0FC49802-FAF0-4D9F-B29E-B84643A357F1}"/>
              </a:ext>
            </a:extLst>
          </p:cNvPr>
          <p:cNvSpPr/>
          <p:nvPr/>
        </p:nvSpPr>
        <p:spPr>
          <a:xfrm>
            <a:off x="301031" y="2862334"/>
            <a:ext cx="4733194" cy="2092881"/>
          </a:xfrm>
          <a:prstGeom prst="rect">
            <a:avLst/>
          </a:prstGeom>
          <a:ln>
            <a:noFill/>
          </a:ln>
        </p:spPr>
        <p:txBody>
          <a:bodyPr wrap="square">
            <a:spAutoFit/>
          </a:bodyPr>
          <a:lstStyle/>
          <a:p>
            <a:pPr lvl="0" defTabSz="1219170" eaLnBrk="1" fontAlgn="auto" hangingPunct="1">
              <a:spcBef>
                <a:spcPts val="0"/>
              </a:spcBef>
              <a:spcAft>
                <a:spcPts val="0"/>
              </a:spcAft>
              <a:defRPr/>
            </a:pPr>
            <a:r>
              <a:rPr lang="en-US" altLang="zh-CN" b="1" dirty="0" err="1">
                <a:latin typeface="+mj-lt"/>
                <a:cs typeface="Arial" charset="0"/>
              </a:rPr>
              <a:t>adNRM</a:t>
            </a:r>
            <a:r>
              <a:rPr lang="en-US" altLang="zh-CN" b="1" dirty="0">
                <a:latin typeface="+mj-lt"/>
                <a:cs typeface="Arial" charset="0"/>
              </a:rPr>
              <a:t>: </a:t>
            </a:r>
            <a:r>
              <a:rPr lang="en-US" altLang="zh-CN" dirty="0">
                <a:latin typeface="+mj-lt"/>
                <a:cs typeface="Arial" charset="0"/>
              </a:rPr>
              <a:t>The following topics are discussed and agreed</a:t>
            </a:r>
            <a:endParaRPr lang="en-GB" altLang="zh-CN" dirty="0">
              <a:latin typeface="+mj-lt"/>
              <a:cs typeface="Arial" charset="0"/>
            </a:endParaRPr>
          </a:p>
          <a:p>
            <a:pPr>
              <a:buFont typeface="Wingdings" panose="05000000000000000000" pitchFamily="2" charset="2"/>
              <a:buChar char="Ø"/>
            </a:pPr>
            <a:r>
              <a:rPr lang="en-US" altLang="zh-CN" dirty="0">
                <a:latin typeface="+mj-lt"/>
              </a:rPr>
              <a:t> Correct NR endpoint classes containment in YANG</a:t>
            </a:r>
          </a:p>
          <a:p>
            <a:pPr>
              <a:buFont typeface="Wingdings" panose="05000000000000000000" pitchFamily="2" charset="2"/>
              <a:buChar char="Ø"/>
            </a:pPr>
            <a:r>
              <a:rPr lang="en-US" altLang="zh-CN" dirty="0">
                <a:latin typeface="+mj-lt"/>
              </a:rPr>
              <a:t> Code begin end markers and longer prefix length</a:t>
            </a:r>
          </a:p>
          <a:p>
            <a:pPr lvl="0">
              <a:buFont typeface="Wingdings" panose="05000000000000000000" pitchFamily="2" charset="2"/>
              <a:buChar char="Ø"/>
            </a:pPr>
            <a:r>
              <a:rPr lang="en-US" altLang="zh-CN" dirty="0">
                <a:latin typeface="Calibri"/>
              </a:rPr>
              <a:t> New pattern of mapping classes and containment in YANG</a:t>
            </a:r>
          </a:p>
          <a:p>
            <a:pPr lvl="0"/>
            <a:r>
              <a:rPr lang="en-US" altLang="zh-CN" dirty="0">
                <a:latin typeface="Calibri"/>
                <a:cs typeface="Arial" charset="0"/>
              </a:rPr>
              <a:t>The following topics are discussed and agreed.</a:t>
            </a:r>
            <a:endParaRPr lang="en-US" altLang="zh-CN" dirty="0">
              <a:latin typeface="Calibri"/>
            </a:endParaRPr>
          </a:p>
          <a:p>
            <a:pPr marL="171450" lvl="0" indent="-171450">
              <a:buFont typeface="Wingdings" panose="05000000000000000000" pitchFamily="2" charset="2"/>
              <a:buChar char="Ø"/>
            </a:pPr>
            <a:r>
              <a:rPr lang="en-US" dirty="0">
                <a:latin typeface="Calibri"/>
              </a:rPr>
              <a:t>YANG containment mapping</a:t>
            </a:r>
          </a:p>
          <a:p>
            <a:pPr lvl="0"/>
            <a:r>
              <a:rPr lang="en-US" altLang="zh-CN" dirty="0">
                <a:latin typeface="Calibri"/>
                <a:cs typeface="Arial" charset="0"/>
              </a:rPr>
              <a:t>The following topics are conditional agreed.</a:t>
            </a:r>
            <a:endParaRPr lang="en-US" altLang="zh-CN" dirty="0">
              <a:latin typeface="Calibri"/>
            </a:endParaRPr>
          </a:p>
          <a:p>
            <a:pPr marL="171450" lvl="0" indent="-171450">
              <a:buFont typeface="Wingdings" panose="05000000000000000000" pitchFamily="2" charset="2"/>
              <a:buChar char="Ø"/>
            </a:pPr>
            <a:r>
              <a:rPr lang="en-US" dirty="0">
                <a:latin typeface="Calibri"/>
              </a:rPr>
              <a:t>Correct </a:t>
            </a:r>
            <a:r>
              <a:rPr lang="en-US" dirty="0" err="1">
                <a:latin typeface="Calibri"/>
              </a:rPr>
              <a:t>NtfSubscriptionControl</a:t>
            </a:r>
            <a:r>
              <a:rPr lang="en-US" dirty="0">
                <a:latin typeface="Calibri"/>
              </a:rPr>
              <a:t> containment in YANG</a:t>
            </a:r>
          </a:p>
          <a:p>
            <a:pPr marL="171450" lvl="0" indent="-171450">
              <a:buFont typeface="Wingdings" panose="05000000000000000000" pitchFamily="2" charset="2"/>
              <a:buChar char="Ø"/>
            </a:pPr>
            <a:r>
              <a:rPr lang="en-US" dirty="0">
                <a:latin typeface="Calibri"/>
              </a:rPr>
              <a:t>Correct NR endpoint classes containment in YANG</a:t>
            </a:r>
          </a:p>
          <a:p>
            <a:endParaRPr lang="en-US" altLang="zh-CN" b="1" dirty="0">
              <a:latin typeface="+mj-lt"/>
              <a:cs typeface="Arial" charset="0"/>
            </a:endParaRPr>
          </a:p>
        </p:txBody>
      </p:sp>
      <p:sp>
        <p:nvSpPr>
          <p:cNvPr id="8" name="矩形 5">
            <a:extLst>
              <a:ext uri="{FF2B5EF4-FFF2-40B4-BE49-F238E27FC236}">
                <a16:creationId xmlns:a16="http://schemas.microsoft.com/office/drawing/2014/main" id="{1687CFCF-D70A-41D5-8C88-F114EBE27052}"/>
              </a:ext>
            </a:extLst>
          </p:cNvPr>
          <p:cNvSpPr/>
          <p:nvPr/>
        </p:nvSpPr>
        <p:spPr>
          <a:xfrm>
            <a:off x="5280409" y="2862334"/>
            <a:ext cx="6738990" cy="2893100"/>
          </a:xfrm>
          <a:prstGeom prst="rect">
            <a:avLst/>
          </a:prstGeom>
        </p:spPr>
        <p:txBody>
          <a:bodyPr wrap="square">
            <a:spAutoFit/>
          </a:bodyPr>
          <a:lstStyle/>
          <a:p>
            <a:pPr marL="285750" lvl="0" indent="-285750">
              <a:buFont typeface="Wingdings" panose="05000000000000000000" pitchFamily="2" charset="2"/>
              <a:buChar char="Ø"/>
            </a:pPr>
            <a:r>
              <a:rPr lang="en-US" dirty="0">
                <a:latin typeface="Calibri"/>
              </a:rPr>
              <a:t>CR TS 32.130 Update role definition and business requirements for network sharing</a:t>
            </a:r>
          </a:p>
          <a:p>
            <a:pPr marL="285750" lvl="0" indent="-285750">
              <a:buFont typeface="Wingdings" panose="05000000000000000000" pitchFamily="2" charset="2"/>
              <a:buChar char="Ø"/>
            </a:pPr>
            <a:r>
              <a:rPr lang="en-US" altLang="zh-CN" dirty="0">
                <a:latin typeface="Calibri"/>
              </a:rPr>
              <a:t>LS from SA5 to RAN2,RAN3 on network sharing with multiple SSB</a:t>
            </a:r>
          </a:p>
          <a:p>
            <a:pPr marL="285750" indent="-285750">
              <a:buFont typeface="Wingdings" panose="05000000000000000000" pitchFamily="2" charset="2"/>
              <a:buChar char="Ø"/>
            </a:pPr>
            <a:r>
              <a:rPr lang="en-US" dirty="0">
                <a:latin typeface="Calibri"/>
              </a:rPr>
              <a:t>32.130 Update the scope and background of network sharing scenarios</a:t>
            </a:r>
          </a:p>
          <a:p>
            <a:pPr marL="285750" lvl="0" indent="-285750">
              <a:buFont typeface="Wingdings" panose="05000000000000000000" pitchFamily="2" charset="2"/>
              <a:buChar char="Ø"/>
            </a:pPr>
            <a:r>
              <a:rPr lang="en-US" dirty="0">
                <a:latin typeface="Calibri"/>
              </a:rPr>
              <a:t>28.552 Add PLMN granularity for number of active UEs measurements</a:t>
            </a:r>
          </a:p>
          <a:p>
            <a:pPr marL="285750" lvl="0" indent="-285750">
              <a:buFont typeface="Wingdings" panose="05000000000000000000" pitchFamily="2" charset="2"/>
              <a:buChar char="Ø"/>
            </a:pPr>
            <a:r>
              <a:rPr lang="en-US" dirty="0">
                <a:latin typeface="Calibri"/>
              </a:rPr>
              <a:t>28.552 Add PLMN granularity for packet delay measurements</a:t>
            </a:r>
          </a:p>
          <a:p>
            <a:pPr marL="285750" lvl="0" indent="-285750">
              <a:buFont typeface="Wingdings" panose="05000000000000000000" pitchFamily="2" charset="2"/>
              <a:buChar char="Ø"/>
            </a:pPr>
            <a:r>
              <a:rPr lang="en-US" dirty="0">
                <a:latin typeface="Calibri"/>
              </a:rPr>
              <a:t>28.552 Add PLMN granularity for  Radio resource utilization measurement</a:t>
            </a:r>
          </a:p>
          <a:p>
            <a:pPr marL="285750" lvl="0" indent="-285750">
              <a:buFont typeface="Wingdings" panose="05000000000000000000" pitchFamily="2" charset="2"/>
              <a:buChar char="Ø"/>
            </a:pPr>
            <a:r>
              <a:rPr lang="en-US" dirty="0">
                <a:latin typeface="Calibri"/>
              </a:rPr>
              <a:t>32.130 update the business requirements</a:t>
            </a:r>
          </a:p>
          <a:p>
            <a:endParaRPr lang="en-US" altLang="zh-CN" dirty="0">
              <a:latin typeface="+mn-lt"/>
              <a:cs typeface="Arial" charset="0"/>
            </a:endParaRPr>
          </a:p>
          <a:p>
            <a:r>
              <a:rPr lang="en-US" altLang="zh-CN" dirty="0">
                <a:latin typeface="+mn-lt"/>
                <a:cs typeface="Arial" charset="0"/>
              </a:rPr>
              <a:t>The following topics are discussed and endorsed.</a:t>
            </a:r>
            <a:endParaRPr lang="en-US" altLang="zh-CN" dirty="0">
              <a:latin typeface="+mn-lt"/>
            </a:endParaRPr>
          </a:p>
          <a:p>
            <a:pPr marL="171450" indent="-171450">
              <a:buFont typeface="Wingdings" panose="05000000000000000000" pitchFamily="2" charset="2"/>
              <a:buChar char="Ø"/>
            </a:pPr>
            <a:r>
              <a:rPr lang="en-US" altLang="zh-CN" dirty="0">
                <a:latin typeface="+mn-lt"/>
              </a:rPr>
              <a:t>Discussion on support RRC connection number measurements per PLMN in MOCN network sharing</a:t>
            </a:r>
          </a:p>
          <a:p>
            <a:pPr marL="171450" indent="-171450">
              <a:buFont typeface="Wingdings" panose="05000000000000000000" pitchFamily="2" charset="2"/>
              <a:buChar char="Ø"/>
            </a:pPr>
            <a:endParaRPr lang="en-US" dirty="0">
              <a:latin typeface="+mn-lt"/>
            </a:endParaRPr>
          </a:p>
          <a:p>
            <a:r>
              <a:rPr lang="en-US" altLang="zh-CN" dirty="0">
                <a:latin typeface="+mn-lt"/>
                <a:cs typeface="Arial" charset="0"/>
              </a:rPr>
              <a:t>The following topics need more discussion.</a:t>
            </a:r>
            <a:endParaRPr lang="en-US" altLang="zh-CN" dirty="0">
              <a:latin typeface="+mn-lt"/>
            </a:endParaRPr>
          </a:p>
          <a:p>
            <a:pPr marL="171450" indent="-171450">
              <a:buFont typeface="Wingdings" panose="05000000000000000000" pitchFamily="2" charset="2"/>
              <a:buChar char="Ø"/>
            </a:pPr>
            <a:r>
              <a:rPr lang="en-US" dirty="0">
                <a:latin typeface="+mn-lt"/>
              </a:rPr>
              <a:t>Discussion on NRM enhancement to support NG-RAN network sharing</a:t>
            </a:r>
          </a:p>
        </p:txBody>
      </p:sp>
      <p:sp>
        <p:nvSpPr>
          <p:cNvPr id="11" name="矩形 3">
            <a:extLst>
              <a:ext uri="{FF2B5EF4-FFF2-40B4-BE49-F238E27FC236}">
                <a16:creationId xmlns:a16="http://schemas.microsoft.com/office/drawing/2014/main" id="{82585CDF-5922-4587-A5BA-932303DC668B}"/>
              </a:ext>
            </a:extLst>
          </p:cNvPr>
          <p:cNvSpPr/>
          <p:nvPr/>
        </p:nvSpPr>
        <p:spPr>
          <a:xfrm>
            <a:off x="301031" y="4826675"/>
            <a:ext cx="4979378" cy="1292662"/>
          </a:xfrm>
          <a:prstGeom prst="rect">
            <a:avLst/>
          </a:prstGeom>
        </p:spPr>
        <p:txBody>
          <a:bodyPr wrap="square">
            <a:spAutoFit/>
          </a:bodyPr>
          <a:lstStyle/>
          <a:p>
            <a:pPr lvl="0" defTabSz="1219170" eaLnBrk="1" fontAlgn="auto" hangingPunct="1">
              <a:spcBef>
                <a:spcPts val="0"/>
              </a:spcBef>
              <a:spcAft>
                <a:spcPts val="0"/>
              </a:spcAft>
              <a:defRPr/>
            </a:pPr>
            <a:r>
              <a:rPr lang="en-US" altLang="zh-CN" b="1" dirty="0">
                <a:solidFill>
                  <a:prstClr val="black"/>
                </a:solidFill>
                <a:latin typeface="Calibri"/>
                <a:cs typeface="Arial" charset="0"/>
              </a:rPr>
              <a:t>MANS: </a:t>
            </a:r>
            <a:r>
              <a:rPr lang="en-US" altLang="zh-CN" dirty="0">
                <a:solidFill>
                  <a:prstClr val="black"/>
                </a:solidFill>
                <a:latin typeface="Calibri"/>
                <a:cs typeface="Arial" charset="0"/>
              </a:rPr>
              <a:t>The following topics are discussed and agreed</a:t>
            </a:r>
            <a:endParaRPr lang="en-GB" altLang="zh-CN" dirty="0">
              <a:solidFill>
                <a:prstClr val="black"/>
              </a:solidFill>
              <a:latin typeface="Calibri"/>
              <a:cs typeface="Arial" charset="0"/>
            </a:endParaRPr>
          </a:p>
          <a:p>
            <a:pPr marL="285750" lvl="0" indent="-285750">
              <a:buFont typeface="Wingdings" panose="05000000000000000000" pitchFamily="2" charset="2"/>
              <a:buChar char="Ø"/>
            </a:pPr>
            <a:r>
              <a:rPr lang="en-US" dirty="0">
                <a:solidFill>
                  <a:prstClr val="black"/>
                </a:solidFill>
                <a:latin typeface="Calibri"/>
              </a:rPr>
              <a:t>CR TS 28.552 Add PLMN granularity for  RRC connection number measurements,</a:t>
            </a:r>
          </a:p>
          <a:p>
            <a:pPr marL="285750" lvl="0" indent="-285750">
              <a:buFont typeface="Wingdings" panose="05000000000000000000" pitchFamily="2" charset="2"/>
              <a:buChar char="Ø"/>
            </a:pPr>
            <a:r>
              <a:rPr lang="en-US" dirty="0">
                <a:solidFill>
                  <a:prstClr val="black"/>
                </a:solidFill>
                <a:latin typeface="Calibri"/>
              </a:rPr>
              <a:t>CR TS 28.552 Add PLMN granularity for packet delay measurements in split </a:t>
            </a:r>
            <a:r>
              <a:rPr lang="en-US" dirty="0" err="1">
                <a:solidFill>
                  <a:prstClr val="black"/>
                </a:solidFill>
                <a:latin typeface="Calibri"/>
              </a:rPr>
              <a:t>gNB</a:t>
            </a:r>
            <a:r>
              <a:rPr lang="en-US" dirty="0">
                <a:solidFill>
                  <a:prstClr val="black"/>
                </a:solidFill>
                <a:latin typeface="Calibri"/>
              </a:rPr>
              <a:t> scenario</a:t>
            </a:r>
          </a:p>
          <a:p>
            <a:pPr marL="285750" indent="-285750">
              <a:buFont typeface="Wingdings" panose="05000000000000000000" pitchFamily="2" charset="2"/>
              <a:buChar char="Ø"/>
            </a:pPr>
            <a:r>
              <a:rPr lang="en-US" altLang="zh-CN" dirty="0">
                <a:solidFill>
                  <a:prstClr val="black"/>
                </a:solidFill>
                <a:latin typeface="Calibri"/>
              </a:rPr>
              <a:t>CR 28.552 Add Filter and Filter naming description</a:t>
            </a:r>
            <a:endParaRPr lang="en-US" dirty="0">
              <a:solidFill>
                <a:prstClr val="black"/>
              </a:solidFill>
              <a:latin typeface="Calibri"/>
            </a:endParaRPr>
          </a:p>
        </p:txBody>
      </p:sp>
    </p:spTree>
    <p:extLst>
      <p:ext uri="{BB962C8B-B14F-4D97-AF65-F5344CB8AC3E}">
        <p14:creationId xmlns:p14="http://schemas.microsoft.com/office/powerpoint/2010/main" val="30512038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05573" y="2611232"/>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301748626"/>
              </p:ext>
            </p:extLst>
          </p:nvPr>
        </p:nvGraphicFramePr>
        <p:xfrm>
          <a:off x="205572" y="532259"/>
          <a:ext cx="11681825" cy="2078973"/>
        </p:xfrm>
        <a:graphic>
          <a:graphicData uri="http://schemas.openxmlformats.org/drawingml/2006/table">
            <a:tbl>
              <a:tblPr firstRow="1" bandRow="1">
                <a:tableStyleId>{5C22544A-7EE6-4342-B048-85BDC9FD1C3A}</a:tableStyleId>
              </a:tblPr>
              <a:tblGrid>
                <a:gridCol w="788313">
                  <a:extLst>
                    <a:ext uri="{9D8B030D-6E8A-4147-A177-3AD203B41FA5}">
                      <a16:colId xmlns:a16="http://schemas.microsoft.com/office/drawing/2014/main" val="20000"/>
                    </a:ext>
                  </a:extLst>
                </a:gridCol>
                <a:gridCol w="2216040">
                  <a:extLst>
                    <a:ext uri="{9D8B030D-6E8A-4147-A177-3AD203B41FA5}">
                      <a16:colId xmlns:a16="http://schemas.microsoft.com/office/drawing/2014/main" val="20001"/>
                    </a:ext>
                  </a:extLst>
                </a:gridCol>
                <a:gridCol w="1238250">
                  <a:extLst>
                    <a:ext uri="{9D8B030D-6E8A-4147-A177-3AD203B41FA5}">
                      <a16:colId xmlns:a16="http://schemas.microsoft.com/office/drawing/2014/main" val="20002"/>
                    </a:ext>
                  </a:extLst>
                </a:gridCol>
                <a:gridCol w="2174243">
                  <a:extLst>
                    <a:ext uri="{9D8B030D-6E8A-4147-A177-3AD203B41FA5}">
                      <a16:colId xmlns:a16="http://schemas.microsoft.com/office/drawing/2014/main" val="20003"/>
                    </a:ext>
                  </a:extLst>
                </a:gridCol>
                <a:gridCol w="1007795">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337665">
                <a:tc>
                  <a:txBody>
                    <a:bodyPr/>
                    <a:lstStyle/>
                    <a:p>
                      <a:pPr algn="ctr">
                        <a:spcAft>
                          <a:spcPts val="0"/>
                        </a:spcAft>
                      </a:pPr>
                      <a:r>
                        <a:rPr lang="en-GB" sz="1050" b="1" kern="1200" dirty="0">
                          <a:solidFill>
                            <a:schemeClr val="lt1"/>
                          </a:solidFill>
                          <a:latin typeface="Arial" panose="020B0604020202020204" pitchFamily="34" charset="0"/>
                          <a:ea typeface="+mn-ea"/>
                          <a:cs typeface="Arial" panose="020B0604020202020204" pitchFamily="34" charset="0"/>
                        </a:rPr>
                        <a:t>WI code</a:t>
                      </a:r>
                      <a:endParaRPr lang="sv-SE" sz="1050" b="1" kern="1200" dirty="0">
                        <a:solidFill>
                          <a:schemeClr val="lt1"/>
                        </a:solidFill>
                        <a:latin typeface="Arial" panose="020B0604020202020204" pitchFamily="34" charset="0"/>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050" b="1" kern="1200" dirty="0">
                          <a:solidFill>
                            <a:schemeClr val="lt1"/>
                          </a:solidFill>
                          <a:latin typeface="Arial" panose="020B0604020202020204" pitchFamily="34" charset="0"/>
                          <a:ea typeface="+mn-ea"/>
                          <a:cs typeface="Arial" panose="020B0604020202020204" pitchFamily="34" charset="0"/>
                        </a:rPr>
                        <a:t>WI Title</a:t>
                      </a:r>
                      <a:endParaRPr lang="sv-SE" sz="1050" b="1" kern="1200" dirty="0">
                        <a:solidFill>
                          <a:schemeClr val="lt1"/>
                        </a:solidFill>
                        <a:latin typeface="Arial" panose="020B0604020202020204" pitchFamily="34" charset="0"/>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50" dirty="0" err="1">
                          <a:latin typeface="Arial" panose="020B0604020202020204" pitchFamily="34" charset="0"/>
                          <a:cs typeface="Arial" panose="020B0604020202020204" pitchFamily="34" charset="0"/>
                        </a:rPr>
                        <a:t>Completion</a:t>
                      </a:r>
                      <a:r>
                        <a:rPr lang="sv-SE" sz="1050" dirty="0">
                          <a:latin typeface="Arial" panose="020B0604020202020204" pitchFamily="34" charset="0"/>
                          <a:cs typeface="Arial" panose="020B0604020202020204" pitchFamily="34" charset="0"/>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50" dirty="0">
                          <a:latin typeface="Arial" panose="020B0604020202020204" pitchFamily="34" charset="0"/>
                          <a:cs typeface="Arial" panose="020B0604020202020204" pitchFamily="34" charset="0"/>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050" dirty="0" err="1">
                          <a:latin typeface="Arial" panose="020B0604020202020204" pitchFamily="34" charset="0"/>
                          <a:cs typeface="Arial" panose="020B0604020202020204" pitchFamily="34" charset="0"/>
                        </a:rPr>
                        <a:t>Tdoc</a:t>
                      </a:r>
                      <a:r>
                        <a:rPr lang="en-US" altLang="zh-CN" sz="1050" dirty="0">
                          <a:latin typeface="Arial" panose="020B0604020202020204" pitchFamily="34" charset="0"/>
                          <a:cs typeface="Arial" panose="020B0604020202020204" pitchFamily="34" charset="0"/>
                        </a:rPr>
                        <a:t> reference</a:t>
                      </a:r>
                      <a:endParaRPr lang="sv-SE" sz="1050" dirty="0">
                        <a:latin typeface="Arial" panose="020B0604020202020204" pitchFamily="34" charset="0"/>
                        <a:cs typeface="Arial" panose="020B0604020202020204" pitchFamily="34" charset="0"/>
                      </a:endParaRPr>
                    </a:p>
                  </a:txBody>
                  <a:tcPr anchor="ctr">
                    <a:solidFill>
                      <a:srgbClr val="92D050"/>
                    </a:solidFill>
                  </a:tcPr>
                </a:tc>
                <a:tc>
                  <a:txBody>
                    <a:bodyPr/>
                    <a:lstStyle/>
                    <a:p>
                      <a:pPr algn="ctr"/>
                      <a:r>
                        <a:rPr lang="sv-SE" sz="1050" dirty="0">
                          <a:latin typeface="Arial" panose="020B0604020202020204" pitchFamily="34" charset="0"/>
                          <a:cs typeface="Arial" panose="020B0604020202020204" pitchFamily="34" charset="0"/>
                        </a:rPr>
                        <a:t>Target date</a:t>
                      </a:r>
                    </a:p>
                  </a:txBody>
                  <a:tcPr anchor="ctr">
                    <a:solidFill>
                      <a:srgbClr val="92D050"/>
                    </a:solidFill>
                  </a:tcPr>
                </a:tc>
                <a:tc>
                  <a:txBody>
                    <a:bodyPr/>
                    <a:lstStyle/>
                    <a:p>
                      <a:pPr algn="ctr"/>
                      <a:r>
                        <a:rPr lang="sv-SE" sz="1050" dirty="0">
                          <a:latin typeface="Arial" panose="020B0604020202020204" pitchFamily="34" charset="0"/>
                          <a:cs typeface="Arial" panose="020B0604020202020204" pitchFamily="34" charset="0"/>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dirty="0">
                          <a:latin typeface="Arial" panose="020B0604020202020204" pitchFamily="34" charset="0"/>
                          <a:cs typeface="Arial" panose="020B0604020202020204" pitchFamily="34" charset="0"/>
                        </a:rPr>
                        <a:t>Related</a:t>
                      </a:r>
                      <a:r>
                        <a:rPr lang="sv-SE" altLang="zh-CN" sz="1050" baseline="0" dirty="0">
                          <a:latin typeface="Arial" panose="020B0604020202020204" pitchFamily="34" charset="0"/>
                          <a:cs typeface="Arial" panose="020B0604020202020204" pitchFamily="34" charset="0"/>
                        </a:rPr>
                        <a:t> groups</a:t>
                      </a:r>
                      <a:endParaRPr lang="sv-SE" sz="1050" dirty="0">
                        <a:latin typeface="Arial" panose="020B0604020202020204" pitchFamily="34" charset="0"/>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dirty="0">
                          <a:latin typeface="Arial" panose="020B0604020202020204" pitchFamily="34" charset="0"/>
                          <a:cs typeface="Arial" panose="020B0604020202020204" pitchFamily="34" charset="0"/>
                        </a:rPr>
                        <a:t>Related</a:t>
                      </a:r>
                      <a:r>
                        <a:rPr lang="sv-SE" sz="1050" baseline="0" dirty="0">
                          <a:latin typeface="Arial" panose="020B0604020202020204" pitchFamily="34" charset="0"/>
                          <a:cs typeface="Arial" panose="020B0604020202020204" pitchFamily="34" charset="0"/>
                        </a:rPr>
                        <a:t> </a:t>
                      </a:r>
                      <a:r>
                        <a:rPr lang="en-US" altLang="zh-CN" sz="1050" dirty="0">
                          <a:latin typeface="Arial" panose="020B0604020202020204" pitchFamily="34" charset="0"/>
                          <a:cs typeface="Arial" panose="020B0604020202020204" pitchFamily="34" charset="0"/>
                        </a:rPr>
                        <a:t>topic</a:t>
                      </a:r>
                      <a:endParaRPr lang="sv-SE" sz="1050" dirty="0">
                        <a:latin typeface="Arial" panose="020B0604020202020204" pitchFamily="34" charset="0"/>
                        <a:cs typeface="Arial" panose="020B0604020202020204" pitchFamily="34" charset="0"/>
                      </a:endParaRPr>
                    </a:p>
                  </a:txBody>
                  <a:tcPr anchor="ctr">
                    <a:solidFill>
                      <a:srgbClr val="92D050"/>
                    </a:solidFill>
                  </a:tcPr>
                </a:tc>
                <a:extLst>
                  <a:ext uri="{0D108BD9-81ED-4DB2-BD59-A6C34878D82A}">
                    <a16:rowId xmlns:a16="http://schemas.microsoft.com/office/drawing/2014/main" val="10000"/>
                  </a:ext>
                </a:extLst>
              </a:tr>
              <a:tr h="407031">
                <a:tc>
                  <a:txBody>
                    <a:bodyPr/>
                    <a:lstStyle/>
                    <a:p>
                      <a:pPr algn="ctr">
                        <a:spcAft>
                          <a:spcPts val="0"/>
                        </a:spcAft>
                      </a:pPr>
                      <a:r>
                        <a:rPr lang="en-US" altLang="zh-CN" sz="1050" dirty="0">
                          <a:solidFill>
                            <a:srgbClr val="000000"/>
                          </a:solidFill>
                          <a:effectLst/>
                          <a:latin typeface="Arial" panose="020B0604020202020204" pitchFamily="34" charset="0"/>
                          <a:ea typeface="宋体" panose="02010600030101010101" pitchFamily="2" charset="-122"/>
                          <a:cs typeface="Arial" panose="020B0604020202020204" pitchFamily="34" charset="0"/>
                        </a:rPr>
                        <a:t>ANL</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050">
                          <a:solidFill>
                            <a:srgbClr val="000000"/>
                          </a:solidFill>
                          <a:effectLst/>
                          <a:latin typeface="Arial" panose="020B0604020202020204" pitchFamily="34" charset="0"/>
                          <a:ea typeface="宋体" panose="02010600030101010101" pitchFamily="2" charset="-122"/>
                          <a:cs typeface="Arial" panose="020B0604020202020204" pitchFamily="34" charset="0"/>
                        </a:rPr>
                        <a:t>Autonomous network levels</a:t>
                      </a:r>
                      <a:endParaRPr lang="zh-CN" sz="105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30%-&gt;50%</a:t>
                      </a:r>
                      <a:endParaRPr lang="sv-SE" altLang="zh-CN"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a:solidFill>
                            <a:schemeClr val="dk1"/>
                          </a:solidFill>
                          <a:effectLst/>
                          <a:latin typeface="Arial" panose="020B0604020202020204" pitchFamily="34" charset="0"/>
                          <a:ea typeface="+mn-ea"/>
                          <a:cs typeface="Arial" panose="020B0604020202020204" pitchFamily="34" charset="0"/>
                        </a:rPr>
                        <a:t>TS 28.100</a:t>
                      </a: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050" kern="1200">
                        <a:solidFill>
                          <a:schemeClr val="dk1"/>
                        </a:solidFill>
                        <a:effectLst/>
                        <a:latin typeface="Arial" panose="020B0604020202020204" pitchFamily="34" charset="0"/>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a:solidFill>
                            <a:schemeClr val="dk1"/>
                          </a:solidFill>
                          <a:effectLst/>
                          <a:latin typeface="Arial" panose="020B0604020202020204" pitchFamily="34" charset="0"/>
                          <a:ea typeface="+mn-ea"/>
                          <a:cs typeface="Arial" panose="020B0604020202020204" pitchFamily="34" charset="0"/>
                        </a:rPr>
                        <a:t>SP-200464</a:t>
                      </a:r>
                    </a:p>
                  </a:txBody>
                  <a:tcPr marL="9525" marR="9525" marT="9525"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Arial" panose="020B0604020202020204" pitchFamily="34" charset="0"/>
                          <a:ea typeface="+mn-ea"/>
                          <a:cs typeface="Arial" panose="020B0604020202020204" pitchFamily="34" charset="0"/>
                        </a:rPr>
                        <a:t>SA#92</a:t>
                      </a:r>
                      <a:r>
                        <a:rPr lang="en-GB" altLang="zh-CN" sz="1050" b="0" kern="1200" baseline="0" dirty="0">
                          <a:solidFill>
                            <a:schemeClr val="tx1"/>
                          </a:solidFill>
                          <a:effectLst/>
                          <a:latin typeface="Arial" panose="020B0604020202020204" pitchFamily="34" charset="0"/>
                          <a:ea typeface="+mn-ea"/>
                          <a:cs typeface="Arial" panose="020B0604020202020204" pitchFamily="34" charset="0"/>
                        </a:rPr>
                        <a:t> </a:t>
                      </a:r>
                      <a:r>
                        <a:rPr lang="en-GB" altLang="zh-CN" sz="1050" b="0" kern="1200" dirty="0">
                          <a:solidFill>
                            <a:schemeClr val="tx1"/>
                          </a:solidFill>
                          <a:effectLst/>
                          <a:latin typeface="Arial" panose="020B0604020202020204" pitchFamily="34" charset="0"/>
                          <a:ea typeface="+mn-ea"/>
                          <a:cs typeface="Arial" panose="020B0604020202020204" pitchFamily="34" charset="0"/>
                        </a:rPr>
                        <a:t>(Jun. 2021)</a:t>
                      </a:r>
                      <a:endParaRPr lang="sv-SE" altLang="zh-CN" sz="1050" kern="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a:solidFill>
                            <a:schemeClr val="tx1"/>
                          </a:solidFill>
                          <a:effectLst/>
                          <a:latin typeface="Arial" panose="020B0604020202020204" pitchFamily="34" charset="0"/>
                          <a:ea typeface="+mn-ea"/>
                          <a:cs typeface="Arial" panose="020B0604020202020204" pitchFamily="34" charset="0"/>
                        </a:rPr>
                        <a:t>CMCC</a:t>
                      </a:r>
                      <a:endParaRPr lang="sv-SE"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a:solidFill>
                            <a:schemeClr val="tx1"/>
                          </a:solidFill>
                          <a:effectLst/>
                          <a:latin typeface="Arial" panose="020B0604020202020204" pitchFamily="34" charset="0"/>
                          <a:ea typeface="+mn-ea"/>
                          <a:cs typeface="Arial" panose="020B0604020202020204" pitchFamily="34" charset="0"/>
                        </a:rPr>
                        <a:t>SA2/RAN3/ZSM</a:t>
                      </a:r>
                      <a:endParaRPr lang="sv-SE"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a:solidFill>
                            <a:schemeClr val="tx1"/>
                          </a:solidFill>
                          <a:effectLst/>
                          <a:latin typeface="Arial" panose="020B0604020202020204" pitchFamily="34" charset="0"/>
                          <a:ea typeface="+mn-ea"/>
                          <a:cs typeface="Arial" panose="020B0604020202020204" pitchFamily="34" charset="0"/>
                        </a:rPr>
                        <a:t>Autonomous network</a:t>
                      </a:r>
                      <a:endParaRPr lang="sv-SE"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422262">
                <a:tc>
                  <a:txBody>
                    <a:bodyPr/>
                    <a:lstStyle/>
                    <a:p>
                      <a:pPr algn="ctr">
                        <a:spcAft>
                          <a:spcPts val="0"/>
                        </a:spcAft>
                      </a:pPr>
                      <a:r>
                        <a:rPr lang="en-GB" sz="1050" dirty="0">
                          <a:solidFill>
                            <a:srgbClr val="000000"/>
                          </a:solidFill>
                          <a:effectLst/>
                          <a:latin typeface="Arial" panose="020B0604020202020204" pitchFamily="34" charset="0"/>
                          <a:ea typeface="宋体" panose="02010600030101010101" pitchFamily="2" charset="-122"/>
                          <a:cs typeface="Arial" panose="020B0604020202020204" pitchFamily="34" charset="0"/>
                        </a:rPr>
                        <a:t>IDMS_MN</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050" dirty="0">
                          <a:solidFill>
                            <a:srgbClr val="000000"/>
                          </a:solidFill>
                          <a:effectLst/>
                          <a:latin typeface="Arial" panose="020B0604020202020204" pitchFamily="34" charset="0"/>
                          <a:ea typeface="宋体" panose="02010600030101010101" pitchFamily="2" charset="-122"/>
                          <a:cs typeface="Arial" panose="020B0604020202020204" pitchFamily="34" charset="0"/>
                        </a:rPr>
                        <a:t>Intent driven management service for mobile networks</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65%-&gt;70%</a:t>
                      </a:r>
                      <a:endParaRPr lang="sv-SE" altLang="zh-CN"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Arial" panose="020B0604020202020204" pitchFamily="34" charset="0"/>
                        </a:rPr>
                        <a:t>TR28.812/TS 28.312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mn-ea"/>
                          <a:cs typeface="Arial" panose="020B0604020202020204" pitchFamily="34" charset="0"/>
                        </a:rPr>
                        <a:t>SP-180899</a:t>
                      </a: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Arial" panose="020B0604020202020204" pitchFamily="34" charset="0"/>
                          <a:ea typeface="+mn-ea"/>
                          <a:cs typeface="Arial" panose="020B0604020202020204" pitchFamily="34" charset="0"/>
                        </a:rPr>
                        <a:t>SA#93</a:t>
                      </a:r>
                      <a:r>
                        <a:rPr lang="en-GB" altLang="zh-CN" sz="1050" b="0" kern="1200" baseline="0" dirty="0">
                          <a:solidFill>
                            <a:schemeClr val="tx1"/>
                          </a:solidFill>
                          <a:effectLst/>
                          <a:latin typeface="Arial" panose="020B0604020202020204" pitchFamily="34" charset="0"/>
                          <a:ea typeface="+mn-ea"/>
                          <a:cs typeface="Arial" panose="020B0604020202020204" pitchFamily="34" charset="0"/>
                        </a:rPr>
                        <a:t> </a:t>
                      </a:r>
                      <a:r>
                        <a:rPr lang="en-GB" altLang="zh-CN" sz="1050" b="0" kern="1200" dirty="0">
                          <a:solidFill>
                            <a:schemeClr val="tx1"/>
                          </a:solidFill>
                          <a:effectLst/>
                          <a:latin typeface="Arial" panose="020B0604020202020204" pitchFamily="34" charset="0"/>
                          <a:ea typeface="+mn-ea"/>
                          <a:cs typeface="Arial" panose="020B0604020202020204" pitchFamily="34" charset="0"/>
                        </a:rPr>
                        <a:t>(Sep. 2021)</a:t>
                      </a:r>
                      <a:endParaRPr lang="sv-SE" altLang="zh-CN" sz="1050" kern="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mn-ea"/>
                          <a:cs typeface="Arial" panose="020B0604020202020204" pitchFamily="34" charset="0"/>
                        </a:rPr>
                        <a:t>Huawei</a:t>
                      </a: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a:solidFill>
                            <a:schemeClr val="tx1"/>
                          </a:solidFill>
                          <a:effectLst/>
                          <a:latin typeface="Arial" panose="020B0604020202020204" pitchFamily="34" charset="0"/>
                          <a:ea typeface="+mn-ea"/>
                          <a:cs typeface="Arial" panose="020B0604020202020204" pitchFamily="34" charset="0"/>
                        </a:rPr>
                        <a:t>SA2/RAN3/ZSM</a:t>
                      </a: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mn-ea"/>
                          <a:cs typeface="Arial" panose="020B0604020202020204" pitchFamily="34" charset="0"/>
                        </a:rPr>
                        <a:t>Intent</a:t>
                      </a: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251976">
                <a:tc>
                  <a:txBody>
                    <a:bodyPr/>
                    <a:lstStyle/>
                    <a:p>
                      <a:pPr algn="ctr">
                        <a:spcAft>
                          <a:spcPts val="0"/>
                        </a:spcAft>
                      </a:pPr>
                      <a:r>
                        <a:rPr lang="en-GB" sz="1050" dirty="0">
                          <a:solidFill>
                            <a:srgbClr val="000000"/>
                          </a:solidFill>
                          <a:effectLst/>
                          <a:latin typeface="Arial" panose="020B0604020202020204" pitchFamily="34" charset="0"/>
                          <a:ea typeface="宋体" panose="02010600030101010101" pitchFamily="2" charset="-122"/>
                          <a:cs typeface="Arial" panose="020B0604020202020204" pitchFamily="34" charset="0"/>
                        </a:rPr>
                        <a:t>NPM</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050" dirty="0">
                          <a:solidFill>
                            <a:srgbClr val="000000"/>
                          </a:solidFill>
                          <a:effectLst/>
                          <a:latin typeface="Arial" panose="020B0604020202020204" pitchFamily="34" charset="0"/>
                          <a:ea typeface="宋体" panose="02010600030101010101" pitchFamily="2" charset="-122"/>
                          <a:cs typeface="Arial" panose="020B0604020202020204" pitchFamily="34" charset="0"/>
                        </a:rPr>
                        <a:t>Network policy management for 5G mobile networks based on NFV scenarios</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60%-&gt;65%</a:t>
                      </a:r>
                      <a:endPar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rPr>
                        <a:t>TS 28.555/28.556</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SimSun" panose="02010600030101010101" pitchFamily="2" charset="-122"/>
                          <a:cs typeface="Arial" panose="020B0604020202020204" pitchFamily="34" charset="0"/>
                        </a:rPr>
                        <a:t>SP-191211</a:t>
                      </a:r>
                      <a:endPar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r>
                        <a:rPr lang="en-GB" altLang="zh-CN" sz="1050" b="0" kern="1200" dirty="0">
                          <a:solidFill>
                            <a:schemeClr val="tx1"/>
                          </a:solidFill>
                          <a:effectLst/>
                          <a:latin typeface="Arial" panose="020B0604020202020204" pitchFamily="34" charset="0"/>
                          <a:ea typeface="+mn-ea"/>
                          <a:cs typeface="Arial" panose="020B0604020202020204" pitchFamily="34" charset="0"/>
                        </a:rPr>
                        <a:t>SA#92</a:t>
                      </a:r>
                      <a:r>
                        <a:rPr lang="en-GB" altLang="zh-CN" sz="1050" b="0" kern="1200" baseline="0" dirty="0">
                          <a:solidFill>
                            <a:schemeClr val="tx1"/>
                          </a:solidFill>
                          <a:effectLst/>
                          <a:latin typeface="Arial" panose="020B0604020202020204" pitchFamily="34" charset="0"/>
                          <a:ea typeface="+mn-ea"/>
                          <a:cs typeface="Arial" panose="020B0604020202020204" pitchFamily="34" charset="0"/>
                        </a:rPr>
                        <a:t> </a:t>
                      </a:r>
                      <a:r>
                        <a:rPr lang="en-GB" altLang="zh-CN" sz="1050" b="0" kern="1200" dirty="0">
                          <a:solidFill>
                            <a:schemeClr val="tx1"/>
                          </a:solidFill>
                          <a:effectLst/>
                          <a:latin typeface="Arial" panose="020B0604020202020204" pitchFamily="34" charset="0"/>
                          <a:ea typeface="+mn-ea"/>
                          <a:cs typeface="Arial" panose="020B0604020202020204" pitchFamily="34" charset="0"/>
                        </a:rPr>
                        <a:t>(Jun. 2021) </a:t>
                      </a:r>
                      <a:r>
                        <a:rPr lang="en-US" sz="1050" b="1" kern="1200" dirty="0">
                          <a:solidFill>
                            <a:schemeClr val="tx1"/>
                          </a:solidFill>
                          <a:effectLst/>
                          <a:latin typeface="Arial" panose="020B0604020202020204" pitchFamily="34" charset="0"/>
                          <a:ea typeface="+mn-ea"/>
                          <a:cs typeface="Arial" panose="020B0604020202020204" pitchFamily="34" charset="0"/>
                        </a:rPr>
                        <a:t>-&gt;</a:t>
                      </a:r>
                      <a:endParaRPr lang="en-GB" sz="1050" b="1" kern="1200" dirty="0">
                        <a:solidFill>
                          <a:schemeClr val="tx1"/>
                        </a:solidFill>
                        <a:effectLst/>
                        <a:latin typeface="Arial" panose="020B0604020202020204" pitchFamily="34" charset="0"/>
                        <a:ea typeface="+mn-ea"/>
                        <a:cs typeface="Arial" panose="020B0604020202020204" pitchFamily="34" charset="0"/>
                      </a:endParaRPr>
                    </a:p>
                    <a:p>
                      <a:r>
                        <a:rPr lang="en-US" sz="1050" b="1" kern="1200" dirty="0">
                          <a:solidFill>
                            <a:schemeClr val="tx1"/>
                          </a:solidFill>
                          <a:effectLst/>
                          <a:latin typeface="Arial" panose="020B0604020202020204" pitchFamily="34" charset="0"/>
                          <a:ea typeface="+mn-ea"/>
                          <a:cs typeface="Arial" panose="020B0604020202020204" pitchFamily="34" charset="0"/>
                        </a:rPr>
                        <a:t>SA#95 (Mar. 2022)</a:t>
                      </a:r>
                      <a:endParaRPr lang="sv-SE" sz="1050" b="1"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SimSun" panose="02010600030101010101" pitchFamily="2" charset="-122"/>
                          <a:cs typeface="Arial" panose="020B0604020202020204" pitchFamily="34" charset="0"/>
                        </a:rPr>
                        <a:t>CMCC</a:t>
                      </a:r>
                      <a:endPar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a:solidFill>
                            <a:schemeClr val="tx1"/>
                          </a:solidFill>
                          <a:effectLst/>
                          <a:latin typeface="Arial" panose="020B0604020202020204" pitchFamily="34" charset="0"/>
                          <a:ea typeface="+mn-ea"/>
                          <a:cs typeface="Arial" panose="020B0604020202020204" pitchFamily="34" charset="0"/>
                        </a:rPr>
                        <a:t>SA2/RAN2/RAN3</a:t>
                      </a:r>
                      <a:endPar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SimSun" panose="02010600030101010101" pitchFamily="2" charset="-122"/>
                          <a:cs typeface="Arial" panose="020B0604020202020204" pitchFamily="34" charset="0"/>
                        </a:rPr>
                        <a:t>Policy</a:t>
                      </a:r>
                      <a:endPar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r h="251976">
                <a:tc>
                  <a:txBody>
                    <a:bodyPr/>
                    <a:lstStyle/>
                    <a:p>
                      <a:pPr marL="0" algn="ctr" defTabSz="1219170" rtl="0" eaLnBrk="1" latinLnBrk="0" hangingPunct="1">
                        <a:spcAft>
                          <a:spcPts val="0"/>
                        </a:spcAft>
                      </a:pPr>
                      <a:r>
                        <a:rPr lang="en-US" altLang="zh-CN" sz="1050" kern="12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eCOSLA</a:t>
                      </a:r>
                      <a:endParaRPr lang="en-US" alt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05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Enhanced Closed loop SLS Assurance</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10%-&gt;30%</a:t>
                      </a:r>
                      <a:endParaRPr lang="sv-SE" sz="105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a:solidFill>
                            <a:schemeClr val="dk1"/>
                          </a:solidFill>
                          <a:effectLst/>
                          <a:latin typeface="Arial" panose="020B0604020202020204" pitchFamily="34" charset="0"/>
                          <a:ea typeface="+mn-ea"/>
                          <a:cs typeface="Arial" panose="020B0604020202020204" pitchFamily="34" charset="0"/>
                        </a:rPr>
                        <a:t>TS28.535/28.536/28.533/28.541/28.546/28.552/28.553</a:t>
                      </a:r>
                      <a:endParaRPr lang="sv-SE" sz="105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b="0" kern="1200">
                          <a:solidFill>
                            <a:schemeClr val="dk1"/>
                          </a:solidFill>
                          <a:effectLst/>
                          <a:latin typeface="Arial" panose="020B0604020202020204" pitchFamily="34" charset="0"/>
                          <a:ea typeface="+mn-ea"/>
                          <a:cs typeface="Arial" panose="020B0604020202020204" pitchFamily="34" charset="0"/>
                        </a:rPr>
                        <a:t>SP-200196</a:t>
                      </a:r>
                      <a:endParaRPr lang="sv-SE" sz="105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Arial" panose="020B0604020202020204" pitchFamily="34" charset="0"/>
                          <a:ea typeface="+mn-ea"/>
                          <a:cs typeface="Arial" panose="020B0604020202020204" pitchFamily="34" charset="0"/>
                        </a:rPr>
                        <a:t>SA#93 (Sep. 2021)</a:t>
                      </a:r>
                      <a:endParaRPr lang="sv-SE" altLang="zh-CN" sz="1050" kern="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b="0" kern="1200" dirty="0">
                          <a:solidFill>
                            <a:schemeClr val="dk1"/>
                          </a:solidFill>
                          <a:effectLst/>
                          <a:latin typeface="Arial" panose="020B0604020202020204" pitchFamily="34" charset="0"/>
                          <a:ea typeface="+mn-ea"/>
                          <a:cs typeface="Arial" panose="020B0604020202020204" pitchFamily="34" charset="0"/>
                        </a:rPr>
                        <a:t>Ericsson</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tx1"/>
                          </a:solidFill>
                          <a:effectLst/>
                          <a:latin typeface="Arial" panose="020B0604020202020204" pitchFamily="34" charset="0"/>
                          <a:ea typeface="+mn-ea"/>
                          <a:cs typeface="Arial" panose="020B0604020202020204" pitchFamily="34" charset="0"/>
                        </a:rPr>
                        <a:t>ZSM/SA2/RAN3</a:t>
                      </a:r>
                      <a:endParaRPr lang="sv-SE" sz="105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050" b="0" kern="1200" dirty="0">
                          <a:solidFill>
                            <a:schemeClr val="dk1"/>
                          </a:solidFill>
                          <a:effectLst/>
                          <a:latin typeface="Arial" panose="020B0604020202020204" pitchFamily="34" charset="0"/>
                          <a:ea typeface="+mn-ea"/>
                          <a:cs typeface="Arial" panose="020B0604020202020204" pitchFamily="34" charset="0"/>
                        </a:rPr>
                        <a:t>Close loop interaction</a:t>
                      </a:r>
                    </a:p>
                  </a:txBody>
                  <a:tcPr marL="68580" marR="68580" marT="0" marB="0" anchor="ctr">
                    <a:solidFill>
                      <a:schemeClr val="tx2">
                        <a:lumMod val="20000"/>
                        <a:lumOff val="80000"/>
                      </a:schemeClr>
                    </a:solidFill>
                  </a:tcPr>
                </a:tc>
                <a:extLst>
                  <a:ext uri="{0D108BD9-81ED-4DB2-BD59-A6C34878D82A}">
                    <a16:rowId xmlns:a16="http://schemas.microsoft.com/office/drawing/2014/main" val="10004"/>
                  </a:ext>
                </a:extLst>
              </a:tr>
            </a:tbl>
          </a:graphicData>
        </a:graphic>
      </p:graphicFrame>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Rel-17 WI ANL/</a:t>
            </a:r>
            <a:r>
              <a:rPr lang="en-GB" altLang="zh-CN" sz="3200" dirty="0"/>
              <a:t>IDMS_MN</a:t>
            </a:r>
            <a:r>
              <a:rPr lang="en-US" altLang="zh-CN" sz="3200" kern="0" dirty="0"/>
              <a:t>/</a:t>
            </a:r>
            <a:r>
              <a:rPr lang="en-GB" altLang="zh-CN" sz="3200" dirty="0"/>
              <a:t>NPM</a:t>
            </a:r>
            <a:r>
              <a:rPr lang="en-US" altLang="zh-CN" sz="3200" dirty="0"/>
              <a:t>/</a:t>
            </a:r>
            <a:r>
              <a:rPr lang="en-US" altLang="zh-CN" sz="3200" dirty="0" err="1"/>
              <a:t>eCOSLA</a:t>
            </a:r>
            <a:endParaRPr lang="sv-SE" sz="3200" kern="0" dirty="0"/>
          </a:p>
        </p:txBody>
      </p:sp>
      <p:sp>
        <p:nvSpPr>
          <p:cNvPr id="9" name="矩形 6">
            <a:extLst>
              <a:ext uri="{FF2B5EF4-FFF2-40B4-BE49-F238E27FC236}">
                <a16:creationId xmlns:a16="http://schemas.microsoft.com/office/drawing/2014/main" id="{5A7AE718-47EE-495C-91C9-F37F40A472E2}"/>
              </a:ext>
            </a:extLst>
          </p:cNvPr>
          <p:cNvSpPr/>
          <p:nvPr/>
        </p:nvSpPr>
        <p:spPr>
          <a:xfrm>
            <a:off x="6456065" y="2872253"/>
            <a:ext cx="5312425" cy="3493264"/>
          </a:xfrm>
          <a:prstGeom prst="rect">
            <a:avLst/>
          </a:prstGeom>
          <a:ln>
            <a:noFill/>
          </a:ln>
        </p:spPr>
        <p:txBody>
          <a:bodyPr wrap="square">
            <a:spAutoFit/>
          </a:bodyPr>
          <a:lstStyle/>
          <a:p>
            <a:r>
              <a:rPr lang="en-US" altLang="zh-CN" b="1" dirty="0">
                <a:cs typeface="Arial" charset="0"/>
              </a:rPr>
              <a:t>NPM: </a:t>
            </a:r>
            <a:r>
              <a:rPr lang="en-US" altLang="zh-CN" dirty="0">
                <a:latin typeface="Calibri" pitchFamily="34" charset="0"/>
                <a:cs typeface="Arial" charset="0"/>
              </a:rPr>
              <a:t>The following CR topics are discussed and agreed.</a:t>
            </a:r>
            <a:r>
              <a:rPr lang="en-US" altLang="zh-CN" dirty="0">
                <a:cs typeface="Arial" charset="0"/>
              </a:rPr>
              <a:t> </a:t>
            </a:r>
          </a:p>
          <a:p>
            <a:pPr marL="171450" indent="-171450" defTabSz="1219170" eaLnBrk="1" fontAlgn="auto" hangingPunct="1">
              <a:spcBef>
                <a:spcPts val="0"/>
              </a:spcBef>
              <a:spcAft>
                <a:spcPts val="0"/>
              </a:spcAft>
              <a:buFont typeface="Wingdings" panose="05000000000000000000" pitchFamily="2" charset="2"/>
              <a:buChar char="Ø"/>
              <a:defRPr/>
            </a:pPr>
            <a:r>
              <a:rPr lang="en-US" dirty="0">
                <a:latin typeface="Calibri" pitchFamily="34" charset="0"/>
                <a:cs typeface="Arial" charset="0"/>
              </a:rPr>
              <a:t>add specification level use cases-policy deletion</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dirty="0">
                <a:latin typeface="Calibri" pitchFamily="34" charset="0"/>
                <a:cs typeface="Arial" charset="0"/>
              </a:rPr>
              <a:t>add specification level use cases-policy update</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dirty="0">
                <a:latin typeface="Calibri" pitchFamily="34" charset="0"/>
                <a:cs typeface="Arial" charset="0"/>
              </a:rPr>
              <a:t>add specification level use cases-policy activation</a:t>
            </a:r>
            <a:endParaRPr lang="en-US" altLang="zh-CN" b="1" dirty="0">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US" altLang="zh-CN" dirty="0">
                <a:latin typeface="Calibri" pitchFamily="34" charset="0"/>
                <a:cs typeface="Arial" charset="0"/>
              </a:rPr>
              <a:t>add specification level use cases-policy deactivation</a:t>
            </a:r>
            <a:endParaRPr lang="en-US" dirty="0">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US" dirty="0">
                <a:latin typeface="Calibri" pitchFamily="34" charset="0"/>
                <a:cs typeface="Arial" charset="0"/>
              </a:rPr>
              <a:t>add specification level use cases-policy query</a:t>
            </a:r>
          </a:p>
          <a:p>
            <a:pPr marL="171450" indent="-171450" defTabSz="1219170" eaLnBrk="1" fontAlgn="auto" hangingPunct="1">
              <a:spcBef>
                <a:spcPts val="0"/>
              </a:spcBef>
              <a:spcAft>
                <a:spcPts val="0"/>
              </a:spcAft>
              <a:buFont typeface="Wingdings" panose="05000000000000000000" pitchFamily="2" charset="2"/>
              <a:buChar char="Ø"/>
              <a:defRPr/>
            </a:pPr>
            <a:r>
              <a:rPr lang="en-US" dirty="0">
                <a:latin typeface="Calibri" pitchFamily="34" charset="0"/>
                <a:cs typeface="Arial" charset="0"/>
              </a:rPr>
              <a:t>add specification level use cases-policy conflicts notification</a:t>
            </a:r>
            <a:endParaRPr lang="en-US" altLang="zh-CN" dirty="0">
              <a:cs typeface="Arial" charset="0"/>
            </a:endParaRPr>
          </a:p>
          <a:p>
            <a:endParaRPr lang="en-US" altLang="zh-CN" b="1" dirty="0">
              <a:latin typeface="Calibri" pitchFamily="34" charset="0"/>
              <a:cs typeface="Arial" charset="0"/>
            </a:endParaRPr>
          </a:p>
          <a:p>
            <a:r>
              <a:rPr lang="en-US" altLang="zh-CN" b="1" dirty="0" err="1">
                <a:latin typeface="Calibri" pitchFamily="34" charset="0"/>
                <a:cs typeface="Arial" charset="0"/>
              </a:rPr>
              <a:t>eCOSLA</a:t>
            </a:r>
            <a:r>
              <a:rPr lang="en-US" altLang="zh-CN" b="1" dirty="0">
                <a:latin typeface="Calibri" pitchFamily="34" charset="0"/>
                <a:cs typeface="Arial" charset="0"/>
              </a:rPr>
              <a:t>:</a:t>
            </a:r>
            <a:r>
              <a:rPr lang="en-US" altLang="zh-CN" dirty="0">
                <a:latin typeface="Calibri" pitchFamily="34" charset="0"/>
                <a:cs typeface="Arial" charset="0"/>
              </a:rPr>
              <a:t> The following CR topics are discussed and agreed as input to </a:t>
            </a:r>
            <a:r>
              <a:rPr lang="en-US" altLang="zh-CN" dirty="0" err="1">
                <a:latin typeface="Calibri" pitchFamily="34" charset="0"/>
                <a:cs typeface="Arial" charset="0"/>
              </a:rPr>
              <a:t>draftCR</a:t>
            </a:r>
            <a:r>
              <a:rPr lang="en-US" altLang="zh-CN" dirty="0">
                <a:latin typeface="Calibri" pitchFamily="34" charset="0"/>
                <a:cs typeface="Arial" charset="0"/>
              </a:rPr>
              <a:t>.</a:t>
            </a:r>
          </a:p>
          <a:p>
            <a:pPr marL="171450" indent="-171450" defTabSz="1219170" eaLnBrk="1" fontAlgn="auto" hangingPunct="1">
              <a:spcBef>
                <a:spcPts val="0"/>
              </a:spcBef>
              <a:spcAft>
                <a:spcPts val="0"/>
              </a:spcAft>
              <a:buFont typeface="Wingdings" panose="05000000000000000000" pitchFamily="2" charset="2"/>
              <a:buChar char="Ø"/>
              <a:defRPr/>
            </a:pPr>
            <a:r>
              <a:rPr lang="en-GB" dirty="0">
                <a:latin typeface="Calibri" pitchFamily="34" charset="0"/>
                <a:cs typeface="Arial" charset="0"/>
              </a:rPr>
              <a:t>Rel-17 Input to </a:t>
            </a:r>
            <a:r>
              <a:rPr lang="en-GB" dirty="0" err="1">
                <a:latin typeface="Calibri" pitchFamily="34" charset="0"/>
                <a:cs typeface="Arial" charset="0"/>
              </a:rPr>
              <a:t>draftCR</a:t>
            </a:r>
            <a:r>
              <a:rPr lang="en-GB" dirty="0">
                <a:latin typeface="Calibri" pitchFamily="34" charset="0"/>
                <a:cs typeface="Arial" charset="0"/>
              </a:rPr>
              <a:t> TS 28.535 Configure policies for closed control loop</a:t>
            </a:r>
            <a:endParaRPr lang="en-US" dirty="0">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US" dirty="0">
                <a:latin typeface="Calibri" pitchFamily="34" charset="0"/>
                <a:cs typeface="Arial" charset="0"/>
              </a:rPr>
              <a:t>Input to </a:t>
            </a:r>
            <a:r>
              <a:rPr lang="en-US" dirty="0" err="1">
                <a:latin typeface="Calibri" pitchFamily="34" charset="0"/>
                <a:cs typeface="Arial" charset="0"/>
              </a:rPr>
              <a:t>eCOSLA</a:t>
            </a:r>
            <a:r>
              <a:rPr lang="en-US" dirty="0">
                <a:latin typeface="Calibri" pitchFamily="34" charset="0"/>
                <a:cs typeface="Arial" charset="0"/>
              </a:rPr>
              <a:t> draft CR S5-211358</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dirty="0">
                <a:latin typeface="Calibri" pitchFamily="34" charset="0"/>
                <a:cs typeface="Arial" charset="0"/>
              </a:rPr>
              <a:t>Add requirements of closed loop SLS assurance</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dirty="0">
                <a:latin typeface="Calibri" pitchFamily="34" charset="0"/>
                <a:cs typeface="Arial" charset="0"/>
              </a:rPr>
              <a:t>Discussion on how to document solutions for ACCL use cases</a:t>
            </a:r>
          </a:p>
          <a:p>
            <a:pPr marL="171450" indent="-171450" defTabSz="1219170" eaLnBrk="1" fontAlgn="auto" hangingPunct="1">
              <a:spcBef>
                <a:spcPts val="0"/>
              </a:spcBef>
              <a:spcAft>
                <a:spcPts val="0"/>
              </a:spcAft>
              <a:buFont typeface="Wingdings" panose="05000000000000000000" pitchFamily="2" charset="2"/>
              <a:buChar char="Ø"/>
              <a:defRPr/>
            </a:pPr>
            <a:endParaRPr lang="en-US" altLang="zh-CN" dirty="0">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endParaRPr lang="en-US" altLang="zh-CN" dirty="0">
              <a:latin typeface="Calibri" pitchFamily="34" charset="0"/>
              <a:cs typeface="Arial" charset="0"/>
            </a:endParaRPr>
          </a:p>
        </p:txBody>
      </p:sp>
      <p:sp>
        <p:nvSpPr>
          <p:cNvPr id="11" name="矩形 7">
            <a:extLst>
              <a:ext uri="{FF2B5EF4-FFF2-40B4-BE49-F238E27FC236}">
                <a16:creationId xmlns:a16="http://schemas.microsoft.com/office/drawing/2014/main" id="{583ED485-0D8E-4193-9DD8-CFD6E958F4CF}"/>
              </a:ext>
            </a:extLst>
          </p:cNvPr>
          <p:cNvSpPr/>
          <p:nvPr/>
        </p:nvSpPr>
        <p:spPr>
          <a:xfrm>
            <a:off x="140258" y="2872253"/>
            <a:ext cx="6190204" cy="3493264"/>
          </a:xfrm>
          <a:prstGeom prst="rect">
            <a:avLst/>
          </a:prstGeom>
        </p:spPr>
        <p:txBody>
          <a:bodyPr wrap="square">
            <a:spAutoFit/>
          </a:bodyPr>
          <a:lstStyle/>
          <a:p>
            <a:pPr lvl="0" defTabSz="1219170" eaLnBrk="1" fontAlgn="auto" hangingPunct="1">
              <a:spcBef>
                <a:spcPts val="0"/>
              </a:spcBef>
              <a:spcAft>
                <a:spcPts val="0"/>
              </a:spcAft>
              <a:defRPr/>
            </a:pPr>
            <a:r>
              <a:rPr lang="en-US" altLang="zh-CN" b="1" dirty="0">
                <a:latin typeface="+mj-lt"/>
                <a:cs typeface="Arial" charset="0"/>
              </a:rPr>
              <a:t>ANL: </a:t>
            </a:r>
            <a:r>
              <a:rPr lang="en-US" altLang="zh-CN" dirty="0">
                <a:latin typeface="+mj-lt"/>
                <a:cs typeface="Arial" charset="0"/>
              </a:rPr>
              <a:t>The following topics for normative phase are discussed and agreed in the meeting.</a:t>
            </a:r>
            <a:endParaRPr lang="en-GB" altLang="zh-CN" dirty="0">
              <a:latin typeface="+mj-lt"/>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US" altLang="zh-CN" dirty="0">
                <a:latin typeface="+mj-lt"/>
                <a:cs typeface="Arial" charset="0"/>
              </a:rPr>
              <a:t>Add autonomous network level for RAN NE deployment</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dirty="0">
                <a:latin typeface="+mj-lt"/>
                <a:cs typeface="Arial" charset="0"/>
              </a:rPr>
              <a:t>Add autonomous network level for RAN UE throughput optimization</a:t>
            </a:r>
          </a:p>
          <a:p>
            <a:pPr marL="171450" indent="-171450" defTabSz="1219170" eaLnBrk="1" fontAlgn="auto" hangingPunct="1">
              <a:spcBef>
                <a:spcPts val="0"/>
              </a:spcBef>
              <a:spcAft>
                <a:spcPts val="0"/>
              </a:spcAft>
              <a:buFont typeface="Wingdings" panose="05000000000000000000" pitchFamily="2" charset="2"/>
              <a:buChar char="Ø"/>
              <a:defRPr/>
            </a:pPr>
            <a:r>
              <a:rPr lang="en-GB" altLang="zh-CN" dirty="0">
                <a:latin typeface="+mj-lt"/>
              </a:rPr>
              <a:t>Update Clause 4.1 Autonomous network concept</a:t>
            </a:r>
          </a:p>
          <a:p>
            <a:pPr marL="171450" indent="-171450" defTabSz="1219170" eaLnBrk="1" fontAlgn="auto" hangingPunct="1">
              <a:spcBef>
                <a:spcPts val="0"/>
              </a:spcBef>
              <a:spcAft>
                <a:spcPts val="0"/>
              </a:spcAft>
              <a:buFont typeface="Wingdings" panose="05000000000000000000" pitchFamily="2" charset="2"/>
              <a:buChar char="Ø"/>
              <a:defRPr/>
            </a:pPr>
            <a:r>
              <a:rPr lang="en-GB" dirty="0">
                <a:latin typeface="+mj-lt"/>
              </a:rPr>
              <a:t>Add generic classification of autonomous network level for network optimization</a:t>
            </a:r>
          </a:p>
          <a:p>
            <a:pPr marL="171450" indent="-171450" defTabSz="1219170" eaLnBrk="1" fontAlgn="auto" hangingPunct="1">
              <a:spcBef>
                <a:spcPts val="0"/>
              </a:spcBef>
              <a:spcAft>
                <a:spcPts val="0"/>
              </a:spcAft>
              <a:buFont typeface="Wingdings" panose="05000000000000000000" pitchFamily="2" charset="2"/>
              <a:buChar char="Ø"/>
              <a:defRPr/>
            </a:pPr>
            <a:r>
              <a:rPr lang="en-GB" dirty="0">
                <a:latin typeface="+mj-lt"/>
              </a:rPr>
              <a:t>LS to TM Forum on introduction of 3GPP Autonomous Network Levels</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dirty="0">
                <a:latin typeface="+mj-lt"/>
                <a:cs typeface="Arial" charset="0"/>
              </a:rPr>
              <a:t>Add use case and requirements for fault management</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dirty="0">
                <a:latin typeface="+mj-lt"/>
                <a:cs typeface="Arial" charset="0"/>
              </a:rPr>
              <a:t>Update use case for coverage optimization</a:t>
            </a:r>
            <a:endParaRPr lang="en-GB" dirty="0">
              <a:latin typeface="+mj-lt"/>
            </a:endParaRPr>
          </a:p>
          <a:p>
            <a:pPr lvl="0" defTabSz="1219170" eaLnBrk="1" fontAlgn="auto" hangingPunct="1">
              <a:spcBef>
                <a:spcPts val="0"/>
              </a:spcBef>
              <a:spcAft>
                <a:spcPts val="0"/>
              </a:spcAft>
              <a:defRPr/>
            </a:pPr>
            <a:r>
              <a:rPr lang="en-US" altLang="zh-CN" b="1" dirty="0">
                <a:latin typeface="+mj-lt"/>
                <a:cs typeface="Arial" charset="0"/>
              </a:rPr>
              <a:t>IDMS_MN: </a:t>
            </a:r>
            <a:r>
              <a:rPr lang="en-US" altLang="zh-CN" dirty="0">
                <a:latin typeface="+mj-lt"/>
                <a:cs typeface="Arial" charset="0"/>
              </a:rPr>
              <a:t>The following topics for normative work are discussed and agreed in the meeting.</a:t>
            </a:r>
            <a:endParaRPr lang="en-GB" altLang="zh-CN" dirty="0">
              <a:latin typeface="+mj-lt"/>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GB" dirty="0">
                <a:latin typeface="+mj-lt"/>
              </a:rPr>
              <a:t>Add conceptual description for intent </a:t>
            </a:r>
            <a:r>
              <a:rPr lang="en-GB" dirty="0" err="1">
                <a:latin typeface="+mj-lt"/>
              </a:rPr>
              <a:t>MnS</a:t>
            </a:r>
            <a:endParaRPr lang="en-GB" dirty="0">
              <a:latin typeface="+mj-lt"/>
            </a:endParaRPr>
          </a:p>
          <a:p>
            <a:pPr marL="171450" indent="-171450" defTabSz="1219170" eaLnBrk="1" fontAlgn="auto" hangingPunct="1">
              <a:spcBef>
                <a:spcPts val="0"/>
              </a:spcBef>
              <a:spcAft>
                <a:spcPts val="0"/>
              </a:spcAft>
              <a:buFont typeface="Wingdings" panose="05000000000000000000" pitchFamily="2" charset="2"/>
              <a:buChar char="Ø"/>
              <a:defRPr/>
            </a:pPr>
            <a:r>
              <a:rPr lang="en-GB" dirty="0">
                <a:latin typeface="+mj-lt"/>
              </a:rPr>
              <a:t>Add concept for intent lifecycle management</a:t>
            </a:r>
          </a:p>
          <a:p>
            <a:pPr marL="171450" indent="-171450" defTabSz="1219170" eaLnBrk="1" fontAlgn="auto" hangingPunct="1">
              <a:spcBef>
                <a:spcPts val="0"/>
              </a:spcBef>
              <a:spcAft>
                <a:spcPts val="0"/>
              </a:spcAft>
              <a:buFont typeface="Wingdings" panose="05000000000000000000" pitchFamily="2" charset="2"/>
              <a:buChar char="Ø"/>
              <a:defRPr/>
            </a:pPr>
            <a:r>
              <a:rPr lang="en-GB" dirty="0">
                <a:latin typeface="+mj-lt"/>
              </a:rPr>
              <a:t>Add stage 2 information model definition for intent</a:t>
            </a:r>
          </a:p>
          <a:p>
            <a:pPr marL="171450" indent="-171450" defTabSz="1219170" eaLnBrk="1" fontAlgn="auto" hangingPunct="1">
              <a:spcBef>
                <a:spcPts val="0"/>
              </a:spcBef>
              <a:spcAft>
                <a:spcPts val="0"/>
              </a:spcAft>
              <a:buFont typeface="Wingdings" panose="05000000000000000000" pitchFamily="2" charset="2"/>
              <a:buChar char="Ø"/>
              <a:defRPr/>
            </a:pPr>
            <a:r>
              <a:rPr lang="en-GB" dirty="0">
                <a:latin typeface="+mj-lt"/>
              </a:rPr>
              <a:t>Add stage 2 procedure for intent lifecycle management</a:t>
            </a:r>
          </a:p>
          <a:p>
            <a:pPr marL="171450" indent="-171450" defTabSz="1219170" eaLnBrk="1" fontAlgn="auto" hangingPunct="1">
              <a:spcBef>
                <a:spcPts val="0"/>
              </a:spcBef>
              <a:spcAft>
                <a:spcPts val="0"/>
              </a:spcAft>
              <a:buFont typeface="Wingdings" panose="05000000000000000000" pitchFamily="2" charset="2"/>
              <a:buChar char="Ø"/>
              <a:defRPr/>
            </a:pPr>
            <a:r>
              <a:rPr lang="en-GB" dirty="0">
                <a:latin typeface="+mj-lt"/>
              </a:rPr>
              <a:t>Add stage 2 management operation for intent</a:t>
            </a:r>
          </a:p>
          <a:p>
            <a:pPr marL="171450" indent="-171450" defTabSz="1219170" eaLnBrk="1" fontAlgn="auto" hangingPunct="1">
              <a:spcBef>
                <a:spcPts val="0"/>
              </a:spcBef>
              <a:spcAft>
                <a:spcPts val="0"/>
              </a:spcAft>
              <a:buFont typeface="Wingdings" panose="05000000000000000000" pitchFamily="2" charset="2"/>
              <a:buChar char="Ø"/>
              <a:defRPr/>
            </a:pPr>
            <a:r>
              <a:rPr lang="en-US" dirty="0">
                <a:latin typeface="+mj-lt"/>
              </a:rPr>
              <a:t>Requirement of Intent for service at edge</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dirty="0">
                <a:latin typeface="+mj-lt"/>
                <a:cs typeface="Arial" charset="0"/>
              </a:rPr>
              <a:t>Update the intent definition to align with concept</a:t>
            </a:r>
            <a:endParaRPr lang="en-GB" dirty="0">
              <a:latin typeface="+mj-lt"/>
            </a:endParaRPr>
          </a:p>
        </p:txBody>
      </p:sp>
    </p:spTree>
    <p:extLst>
      <p:ext uri="{BB962C8B-B14F-4D97-AF65-F5344CB8AC3E}">
        <p14:creationId xmlns:p14="http://schemas.microsoft.com/office/powerpoint/2010/main" val="30082470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05573" y="3369611"/>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2922481255"/>
              </p:ext>
            </p:extLst>
          </p:nvPr>
        </p:nvGraphicFramePr>
        <p:xfrm>
          <a:off x="205571" y="798102"/>
          <a:ext cx="11681825" cy="2481539"/>
        </p:xfrm>
        <a:graphic>
          <a:graphicData uri="http://schemas.openxmlformats.org/drawingml/2006/table">
            <a:tbl>
              <a:tblPr firstRow="1" bandRow="1">
                <a:tableStyleId>{5C22544A-7EE6-4342-B048-85BDC9FD1C3A}</a:tableStyleId>
              </a:tblPr>
              <a:tblGrid>
                <a:gridCol w="788313">
                  <a:extLst>
                    <a:ext uri="{9D8B030D-6E8A-4147-A177-3AD203B41FA5}">
                      <a16:colId xmlns:a16="http://schemas.microsoft.com/office/drawing/2014/main" val="20000"/>
                    </a:ext>
                  </a:extLst>
                </a:gridCol>
                <a:gridCol w="2216040">
                  <a:extLst>
                    <a:ext uri="{9D8B030D-6E8A-4147-A177-3AD203B41FA5}">
                      <a16:colId xmlns:a16="http://schemas.microsoft.com/office/drawing/2014/main" val="20001"/>
                    </a:ext>
                  </a:extLst>
                </a:gridCol>
                <a:gridCol w="1238250">
                  <a:extLst>
                    <a:ext uri="{9D8B030D-6E8A-4147-A177-3AD203B41FA5}">
                      <a16:colId xmlns:a16="http://schemas.microsoft.com/office/drawing/2014/main" val="20002"/>
                    </a:ext>
                  </a:extLst>
                </a:gridCol>
                <a:gridCol w="2174243">
                  <a:extLst>
                    <a:ext uri="{9D8B030D-6E8A-4147-A177-3AD203B41FA5}">
                      <a16:colId xmlns:a16="http://schemas.microsoft.com/office/drawing/2014/main" val="20003"/>
                    </a:ext>
                  </a:extLst>
                </a:gridCol>
                <a:gridCol w="1007795">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337665">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92D050"/>
                    </a:solidFill>
                  </a:tcPr>
                </a:tc>
                <a:tc>
                  <a:txBody>
                    <a:bodyPr/>
                    <a:lstStyle/>
                    <a:p>
                      <a:pPr algn="ctr"/>
                      <a:r>
                        <a:rPr lang="sv-SE" sz="1200" dirty="0"/>
                        <a:t>Target date</a:t>
                      </a:r>
                    </a:p>
                  </a:txBody>
                  <a:tcPr anchor="ctr">
                    <a:solidFill>
                      <a:srgbClr val="92D050"/>
                    </a:solidFill>
                  </a:tcPr>
                </a:tc>
                <a:tc>
                  <a:txBody>
                    <a:bodyPr/>
                    <a:lstStyle/>
                    <a:p>
                      <a:pPr algn="ctr"/>
                      <a:r>
                        <a:rPr lang="sv-SE" sz="1200" dirty="0"/>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92D050"/>
                    </a:solidFill>
                  </a:tcPr>
                </a:tc>
                <a:extLst>
                  <a:ext uri="{0D108BD9-81ED-4DB2-BD59-A6C34878D82A}">
                    <a16:rowId xmlns:a16="http://schemas.microsoft.com/office/drawing/2014/main" val="10000"/>
                  </a:ext>
                </a:extLst>
              </a:tr>
              <a:tr h="526224">
                <a:tc>
                  <a:txBody>
                    <a:bodyPr/>
                    <a:lstStyle/>
                    <a:p>
                      <a:pPr algn="ctr">
                        <a:spcAft>
                          <a:spcPts val="0"/>
                        </a:spcAft>
                      </a:pPr>
                      <a:r>
                        <a:rPr lang="en-GB" sz="1050" dirty="0">
                          <a:solidFill>
                            <a:srgbClr val="000000"/>
                          </a:solidFill>
                          <a:effectLst/>
                          <a:latin typeface="Arial" panose="020B0604020202020204" pitchFamily="34" charset="0"/>
                          <a:ea typeface="宋体" panose="02010600030101010101" pitchFamily="2" charset="-122"/>
                        </a:rPr>
                        <a:t>eSON_5G</a:t>
                      </a:r>
                      <a:endParaRPr lang="zh-CN" sz="1050" dirty="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US" altLang="zh-CN" sz="1050" dirty="0">
                          <a:solidFill>
                            <a:srgbClr val="000000"/>
                          </a:solidFill>
                          <a:effectLst/>
                          <a:latin typeface="Arial" panose="020B0604020202020204" pitchFamily="34" charset="0"/>
                          <a:ea typeface="+mn-ea"/>
                        </a:rPr>
                        <a:t>Enhancements of Self-Organizing Networks (SON) for 5G networks </a:t>
                      </a:r>
                      <a:endParaRPr lang="zh-CN" altLang="zh-CN" sz="1050" dirty="0">
                        <a:effectLst/>
                        <a:latin typeface="Calibri" panose="020F0502020204030204" pitchFamily="34" charset="0"/>
                        <a:ea typeface="+mn-ea"/>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5%-&gt;15%</a:t>
                      </a:r>
                      <a:endParaRPr lang="sv-SE" altLang="zh-CN"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a:solidFill>
                            <a:schemeClr val="dk1"/>
                          </a:solidFill>
                          <a:effectLst/>
                          <a:latin typeface="Arial" panose="020B0604020202020204" pitchFamily="34" charset="0"/>
                          <a:ea typeface="+mn-ea"/>
                          <a:cs typeface="+mn-cs"/>
                        </a:rPr>
                        <a:t>TS28.313/28.552/28.541/28.545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050" kern="1200">
                        <a:solidFill>
                          <a:schemeClr val="dk1"/>
                        </a:solidFill>
                        <a:effectLst/>
                        <a:latin typeface="Arial" panose="020B0604020202020204" pitchFamily="34" charset="0"/>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a:solidFill>
                            <a:schemeClr val="dk1"/>
                          </a:solidFill>
                          <a:effectLst/>
                          <a:latin typeface="Arial" panose="020B0604020202020204" pitchFamily="34" charset="0"/>
                          <a:ea typeface="+mn-ea"/>
                          <a:cs typeface="+mn-cs"/>
                        </a:rPr>
                        <a:t>SP-200194</a:t>
                      </a:r>
                    </a:p>
                  </a:txBody>
                  <a:tcPr marL="9525" marR="9525" marT="9525"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a:solidFill>
                            <a:schemeClr val="tx1"/>
                          </a:solidFill>
                          <a:effectLst/>
                          <a:latin typeface="Arial" panose="020B0604020202020204" pitchFamily="34" charset="0"/>
                          <a:ea typeface="+mn-ea"/>
                          <a:cs typeface="Arial" panose="020B0604020202020204" pitchFamily="34" charset="0"/>
                        </a:rPr>
                        <a:t>SA#92 (Jun. 2021)</a:t>
                      </a:r>
                      <a:endParaRPr lang="sv-SE" altLang="zh-CN"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a:solidFill>
                            <a:schemeClr val="tx1"/>
                          </a:solidFill>
                          <a:effectLst/>
                          <a:latin typeface="Arial" panose="020B0604020202020204" pitchFamily="34" charset="0"/>
                          <a:ea typeface="+mn-ea"/>
                          <a:cs typeface="Arial" panose="020B0604020202020204" pitchFamily="34" charset="0"/>
                        </a:rPr>
                        <a:t>Intel</a:t>
                      </a:r>
                      <a:endParaRPr lang="sv-SE"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a:solidFill>
                            <a:schemeClr val="tx1"/>
                          </a:solidFill>
                          <a:effectLst/>
                          <a:latin typeface="Arial" panose="020B0604020202020204" pitchFamily="34" charset="0"/>
                          <a:ea typeface="+mn-ea"/>
                          <a:cs typeface="Arial" panose="020B0604020202020204" pitchFamily="34" charset="0"/>
                        </a:rPr>
                        <a:t>RAN3</a:t>
                      </a:r>
                      <a:endParaRPr lang="sv-SE"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a:solidFill>
                            <a:schemeClr val="tx1"/>
                          </a:solidFill>
                          <a:effectLst/>
                          <a:latin typeface="Arial" panose="020B0604020202020204" pitchFamily="34" charset="0"/>
                          <a:ea typeface="+mn-ea"/>
                          <a:cs typeface="Arial" panose="020B0604020202020204" pitchFamily="34" charset="0"/>
                        </a:rPr>
                        <a:t>SON</a:t>
                      </a:r>
                      <a:endParaRPr lang="sv-SE"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515135">
                <a:tc>
                  <a:txBody>
                    <a:bodyPr/>
                    <a:lstStyle/>
                    <a:p>
                      <a:pPr algn="ctr">
                        <a:spcAft>
                          <a:spcPts val="0"/>
                        </a:spcAft>
                      </a:pPr>
                      <a:r>
                        <a:rPr lang="en-GB" sz="1050" dirty="0">
                          <a:solidFill>
                            <a:srgbClr val="000000"/>
                          </a:solidFill>
                          <a:effectLst/>
                          <a:latin typeface="Arial" panose="020B0604020202020204" pitchFamily="34" charset="0"/>
                          <a:ea typeface="宋体" panose="02010600030101010101" pitchFamily="2" charset="-122"/>
                        </a:rPr>
                        <a:t>E_HOO</a:t>
                      </a:r>
                      <a:endParaRPr lang="zh-CN" sz="1050" dirty="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US" sz="1050" dirty="0">
                          <a:solidFill>
                            <a:srgbClr val="000000"/>
                          </a:solidFill>
                          <a:effectLst/>
                          <a:latin typeface="Arial" panose="020B0604020202020204" pitchFamily="34" charset="0"/>
                          <a:ea typeface="宋体" panose="02010600030101010101" pitchFamily="2" charset="-122"/>
                        </a:rPr>
                        <a:t>Enhancement of Handover Optimization</a:t>
                      </a:r>
                      <a:endParaRPr lang="zh-CN" sz="1050" dirty="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5%-&gt;10%</a:t>
                      </a:r>
                      <a:endParaRPr lang="sv-SE" altLang="zh-CN" sz="1050" b="0" kern="1200" dirty="0">
                        <a:solidFill>
                          <a:schemeClr val="tx1"/>
                        </a:solidFill>
                        <a:effectLst/>
                        <a:latin typeface="Arial" panose="020B0604020202020204" pitchFamily="34" charset="0"/>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mn-ea"/>
                          <a:cs typeface="+mn-cs"/>
                        </a:rPr>
                        <a:t>TS28.552/28.313/28.541</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mn-ea"/>
                          <a:cs typeface="+mn-cs"/>
                        </a:rPr>
                        <a:t>SP-200466</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r>
                        <a:rPr lang="en-GB" altLang="zh-CN" sz="1050" b="0" kern="1200" dirty="0">
                          <a:solidFill>
                            <a:schemeClr val="tx1"/>
                          </a:solidFill>
                          <a:effectLst/>
                          <a:latin typeface="Arial" panose="020B0604020202020204" pitchFamily="34" charset="0"/>
                          <a:ea typeface="+mn-ea"/>
                          <a:cs typeface="Arial" panose="020B0604020202020204" pitchFamily="34" charset="0"/>
                        </a:rPr>
                        <a:t>SA#92 (Jun. 2021) </a:t>
                      </a:r>
                      <a:r>
                        <a:rPr lang="en-US" sz="1050" b="1" kern="1200" dirty="0">
                          <a:solidFill>
                            <a:schemeClr val="tx1"/>
                          </a:solidFill>
                          <a:effectLst/>
                          <a:latin typeface="Arial" panose="020B0604020202020204" pitchFamily="34" charset="0"/>
                          <a:ea typeface="+mn-ea"/>
                          <a:cs typeface="Arial" panose="020B0604020202020204" pitchFamily="34" charset="0"/>
                        </a:rPr>
                        <a:t>-&gt;</a:t>
                      </a:r>
                      <a:endParaRPr lang="en-GB" sz="1050" b="1" kern="1200" dirty="0">
                        <a:solidFill>
                          <a:schemeClr val="tx1"/>
                        </a:solidFill>
                        <a:effectLst/>
                        <a:latin typeface="Arial" panose="020B0604020202020204" pitchFamily="34" charset="0"/>
                        <a:ea typeface="+mn-ea"/>
                        <a:cs typeface="Arial" panose="020B0604020202020204" pitchFamily="34" charset="0"/>
                      </a:endParaRPr>
                    </a:p>
                    <a:p>
                      <a:r>
                        <a:rPr lang="en-US" sz="1050" b="1" kern="1200" dirty="0">
                          <a:solidFill>
                            <a:schemeClr val="tx1"/>
                          </a:solidFill>
                          <a:effectLst/>
                          <a:latin typeface="Arial" panose="020B0604020202020204" pitchFamily="34" charset="0"/>
                          <a:ea typeface="+mn-ea"/>
                          <a:cs typeface="Arial" panose="020B0604020202020204" pitchFamily="34" charset="0"/>
                        </a:rPr>
                        <a:t>SA#95 (Mar. 2022)</a:t>
                      </a:r>
                      <a:endParaRPr lang="sv-SE" altLang="zh-CN" sz="1050" b="1"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mn-ea"/>
                          <a:cs typeface="+mn-cs"/>
                        </a:rPr>
                        <a:t>Ericsson</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a:solidFill>
                            <a:schemeClr val="tx1"/>
                          </a:solidFill>
                          <a:effectLst/>
                          <a:latin typeface="Arial" panose="020B0604020202020204" pitchFamily="34" charset="0"/>
                          <a:ea typeface="+mn-ea"/>
                          <a:cs typeface="Arial" panose="020B0604020202020204" pitchFamily="34" charset="0"/>
                        </a:rPr>
                        <a:t>RAN3</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mn-ea"/>
                          <a:cs typeface="+mn-cs"/>
                        </a:rPr>
                        <a:t>SON</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251976">
                <a:tc>
                  <a:txBody>
                    <a:bodyPr/>
                    <a:lstStyle/>
                    <a:p>
                      <a:pPr algn="ctr">
                        <a:spcAft>
                          <a:spcPts val="0"/>
                        </a:spcAft>
                      </a:pPr>
                      <a:r>
                        <a:rPr lang="en-GB" sz="1050" dirty="0">
                          <a:solidFill>
                            <a:srgbClr val="000000"/>
                          </a:solidFill>
                          <a:effectLst/>
                          <a:latin typeface="Arial" panose="020B0604020202020204" pitchFamily="34" charset="0"/>
                          <a:ea typeface="宋体" panose="02010600030101010101" pitchFamily="2" charset="-122"/>
                        </a:rPr>
                        <a:t>EE5GPLUS</a:t>
                      </a:r>
                      <a:endParaRPr lang="zh-CN" sz="1050" dirty="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GB" sz="1050" dirty="0">
                          <a:solidFill>
                            <a:srgbClr val="000000"/>
                          </a:solidFill>
                          <a:effectLst/>
                          <a:latin typeface="Arial" panose="020B0604020202020204" pitchFamily="34" charset="0"/>
                          <a:ea typeface="宋体" panose="02010600030101010101" pitchFamily="2" charset="-122"/>
                        </a:rPr>
                        <a:t>Enhancements on EE for 5G networks</a:t>
                      </a:r>
                      <a:endParaRPr lang="zh-CN" sz="1050" dirty="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10%-&gt;30%</a:t>
                      </a:r>
                      <a:endParaRPr lang="sv-SE"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a:solidFill>
                            <a:schemeClr val="dk1"/>
                          </a:solidFill>
                          <a:effectLst/>
                          <a:latin typeface="Arial" panose="020B0604020202020204" pitchFamily="34" charset="0"/>
                          <a:ea typeface="SimSun" panose="02010600030101010101" pitchFamily="2" charset="-122"/>
                          <a:cs typeface="+mn-cs"/>
                        </a:rPr>
                        <a:t>TS28.310/28.552/28.554/28.541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SimSun" panose="02010600030101010101" pitchFamily="2" charset="-122"/>
                          <a:cs typeface="+mn-cs"/>
                        </a:rPr>
                        <a:t>SP-200188</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Arial" panose="020B0604020202020204" pitchFamily="34" charset="0"/>
                          <a:ea typeface="+mn-ea"/>
                          <a:cs typeface="Arial" panose="020B0604020202020204" pitchFamily="34" charset="0"/>
                        </a:rPr>
                        <a:t>SA#93 (Sep. 2021)</a:t>
                      </a:r>
                      <a:endParaRPr lang="sv-SE" altLang="zh-CN" sz="105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SimSun" panose="02010600030101010101" pitchFamily="2" charset="-122"/>
                          <a:cs typeface="+mn-cs"/>
                        </a:rPr>
                        <a:t>Orange</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tx1"/>
                          </a:solidFill>
                          <a:effectLst/>
                          <a:latin typeface="Arial" panose="020B0604020202020204" pitchFamily="34" charset="0"/>
                          <a:ea typeface="+mn-ea"/>
                          <a:cs typeface="Arial" panose="020B0604020202020204" pitchFamily="34" charset="0"/>
                        </a:rPr>
                        <a:t>SA2/RAN2/RAN3/ETSI EE/ITU-T/GSMA</a:t>
                      </a:r>
                      <a:endParaRPr lang="sv-SE"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SimSun" panose="02010600030101010101" pitchFamily="2" charset="-122"/>
                          <a:cs typeface="+mn-cs"/>
                        </a:rPr>
                        <a:t>Energy saving</a:t>
                      </a: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r h="251976">
                <a:tc>
                  <a:txBody>
                    <a:bodyPr/>
                    <a:lstStyle/>
                    <a:p>
                      <a:pPr marL="0" algn="ctr" defTabSz="1219170" rtl="0" eaLnBrk="1" latinLnBrk="0" hangingPunct="1">
                        <a:spcBef>
                          <a:spcPts val="1200"/>
                        </a:spcBef>
                        <a:spcAft>
                          <a:spcPts val="0"/>
                        </a:spcAft>
                      </a:pPr>
                      <a:r>
                        <a:rPr lang="en-GB" sz="1050" b="0" kern="1200" dirty="0">
                          <a:solidFill>
                            <a:schemeClr val="tx1"/>
                          </a:solidFill>
                          <a:effectLst/>
                          <a:latin typeface="Arial" panose="020B0604020202020204" pitchFamily="34" charset="0"/>
                          <a:ea typeface="+mn-ea"/>
                          <a:cs typeface="Arial" panose="020B0604020202020204" pitchFamily="34" charset="0"/>
                        </a:rPr>
                        <a:t>5GD</a:t>
                      </a:r>
                      <a:r>
                        <a:rPr lang="en-US" altLang="zh-CN" sz="1050" b="0" kern="1200" dirty="0">
                          <a:solidFill>
                            <a:schemeClr val="tx1"/>
                          </a:solidFill>
                          <a:effectLst/>
                          <a:latin typeface="Arial" panose="020B0604020202020204" pitchFamily="34" charset="0"/>
                          <a:ea typeface="+mn-ea"/>
                          <a:cs typeface="Arial" panose="020B0604020202020204" pitchFamily="34" charset="0"/>
                        </a:rPr>
                        <a:t>MS</a:t>
                      </a:r>
                      <a:endParaRPr lang="zh-CN" sz="105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spcBef>
                          <a:spcPts val="1200"/>
                        </a:spcBef>
                        <a:spcAft>
                          <a:spcPts val="0"/>
                        </a:spcAft>
                      </a:pPr>
                      <a:r>
                        <a:rPr lang="en-GB" sz="1050" b="0" kern="1200" dirty="0">
                          <a:solidFill>
                            <a:schemeClr val="tx1"/>
                          </a:solidFill>
                          <a:effectLst/>
                          <a:latin typeface="Arial" panose="020B0604020202020204" pitchFamily="34" charset="0"/>
                          <a:ea typeface="+mn-ea"/>
                          <a:cs typeface="Arial" panose="020B0604020202020204" pitchFamily="34" charset="0"/>
                        </a:rPr>
                        <a:t>Discovery of management services in 5G  </a:t>
                      </a:r>
                      <a:endParaRPr lang="zh-CN" sz="105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sv-SE" altLang="zh-CN" sz="1050" b="0" kern="1200" dirty="0">
                          <a:solidFill>
                            <a:schemeClr val="tx1"/>
                          </a:solidFill>
                          <a:effectLst/>
                          <a:latin typeface="Arial" panose="020B0604020202020204" pitchFamily="34" charset="0"/>
                          <a:ea typeface="+mn-ea"/>
                          <a:cs typeface="Arial" panose="020B0604020202020204" pitchFamily="34" charset="0"/>
                        </a:rPr>
                        <a:t>50%-&gt;70%</a:t>
                      </a:r>
                    </a:p>
                  </a:txBody>
                  <a:tcPr marL="68580" marR="68580" marT="0" marB="0" anchor="ctr">
                    <a:solidFill>
                      <a:schemeClr val="tx2">
                        <a:lumMod val="20000"/>
                        <a:lumOff val="80000"/>
                      </a:schemeClr>
                    </a:solidFill>
                  </a:tcPr>
                </a:tc>
                <a:tc>
                  <a:txBody>
                    <a:bodyPr/>
                    <a:lstStyle/>
                    <a:p>
                      <a:pPr marL="0" algn="ctr" defTabSz="1219170" rtl="0" eaLnBrk="1" latinLnBrk="0" hangingPunct="1">
                        <a:spcBef>
                          <a:spcPts val="1200"/>
                        </a:spcBef>
                        <a:spcAft>
                          <a:spcPts val="0"/>
                        </a:spcAft>
                      </a:pPr>
                      <a:r>
                        <a:rPr lang="sv-SE" sz="1100" kern="1200" dirty="0">
                          <a:solidFill>
                            <a:schemeClr val="dk1"/>
                          </a:solidFill>
                          <a:effectLst/>
                          <a:latin typeface="Arial" panose="020B0604020202020204" pitchFamily="34" charset="0"/>
                          <a:ea typeface="+mn-ea"/>
                          <a:cs typeface="+mn-cs"/>
                        </a:rPr>
                        <a:t>TS 28.533/28.532/531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SimSun" panose="02010600030101010101" pitchFamily="2" charset="-122"/>
                          <a:cs typeface="+mn-cs"/>
                        </a:rPr>
                        <a:t>SP-181072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SA#93 (Sep. 2021)</a:t>
                      </a:r>
                      <a:endParaRPr lang="sv-SE" altLang="zh-CN" sz="11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Huawei</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Service based discovery</a:t>
                      </a:r>
                    </a:p>
                  </a:txBody>
                  <a:tcPr marL="68580" marR="68580" marT="0" marB="0" anchor="ctr">
                    <a:solidFill>
                      <a:schemeClr val="tx2">
                        <a:lumMod val="20000"/>
                        <a:lumOff val="80000"/>
                      </a:schemeClr>
                    </a:solidFill>
                  </a:tcPr>
                </a:tc>
                <a:extLst>
                  <a:ext uri="{0D108BD9-81ED-4DB2-BD59-A6C34878D82A}">
                    <a16:rowId xmlns:a16="http://schemas.microsoft.com/office/drawing/2014/main" val="10004"/>
                  </a:ext>
                </a:extLst>
              </a:tr>
            </a:tbl>
          </a:graphicData>
        </a:graphic>
      </p:graphicFrame>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Rel-17 WI eSON_5G/E_HOO/EE5GPLUS/5GDMS</a:t>
            </a:r>
            <a:endParaRPr lang="sv-SE" sz="3200" kern="0" dirty="0"/>
          </a:p>
        </p:txBody>
      </p:sp>
      <p:sp>
        <p:nvSpPr>
          <p:cNvPr id="7" name="矩形 5">
            <a:extLst>
              <a:ext uri="{FF2B5EF4-FFF2-40B4-BE49-F238E27FC236}">
                <a16:creationId xmlns:a16="http://schemas.microsoft.com/office/drawing/2014/main" id="{5D2CEB90-B5D7-405D-A81D-7667FCBC83E8}"/>
              </a:ext>
            </a:extLst>
          </p:cNvPr>
          <p:cNvSpPr/>
          <p:nvPr/>
        </p:nvSpPr>
        <p:spPr>
          <a:xfrm>
            <a:off x="205571" y="3661999"/>
            <a:ext cx="5475847" cy="2292935"/>
          </a:xfrm>
          <a:prstGeom prst="rect">
            <a:avLst/>
          </a:prstGeom>
        </p:spPr>
        <p:txBody>
          <a:bodyPr wrap="square">
            <a:spAutoFit/>
          </a:bodyPr>
          <a:lstStyle/>
          <a:p>
            <a:pPr lvl="0" defTabSz="1219170" eaLnBrk="1" fontAlgn="auto" hangingPunct="1">
              <a:spcBef>
                <a:spcPts val="0"/>
              </a:spcBef>
              <a:spcAft>
                <a:spcPts val="0"/>
              </a:spcAft>
              <a:defRPr/>
            </a:pPr>
            <a:r>
              <a:rPr lang="en-US" altLang="zh-CN" b="1" dirty="0">
                <a:latin typeface="Calibri" pitchFamily="34" charset="0"/>
                <a:cs typeface="Arial" charset="0"/>
              </a:rPr>
              <a:t>eSON_5G: </a:t>
            </a:r>
            <a:r>
              <a:rPr lang="en-US" altLang="zh-CN" dirty="0">
                <a:latin typeface="Calibri" pitchFamily="34" charset="0"/>
                <a:cs typeface="Arial" charset="0"/>
              </a:rPr>
              <a:t>The following topics need more discussion.</a:t>
            </a:r>
            <a:endParaRPr lang="en-GB" altLang="zh-CN" dirty="0">
              <a:latin typeface="Calibri" pitchFamily="34" charset="0"/>
              <a:cs typeface="Arial"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en-GB" dirty="0">
                <a:latin typeface="Calibri" pitchFamily="34" charset="0"/>
                <a:cs typeface="Arial" charset="0"/>
              </a:rPr>
              <a:t>Update of PCI configuration for D-SON and C-SON</a:t>
            </a:r>
            <a:endParaRPr lang="en-US" dirty="0">
              <a:latin typeface="Calibri" pitchFamily="34" charset="0"/>
              <a:cs typeface="Arial"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en-GB" dirty="0">
                <a:latin typeface="Calibri" pitchFamily="34" charset="0"/>
                <a:cs typeface="Arial" charset="0"/>
              </a:rPr>
              <a:t>Requirements, use cases and services for C-PCI</a:t>
            </a:r>
          </a:p>
          <a:p>
            <a:pPr marL="285750" indent="-285750" defTabSz="1219170" eaLnBrk="1" fontAlgn="auto" hangingPunct="1">
              <a:spcBef>
                <a:spcPts val="0"/>
              </a:spcBef>
              <a:spcAft>
                <a:spcPts val="0"/>
              </a:spcAft>
              <a:buFont typeface="Wingdings" panose="05000000000000000000" pitchFamily="2" charset="2"/>
              <a:buChar char="Ø"/>
              <a:defRPr/>
            </a:pPr>
            <a:r>
              <a:rPr lang="en-US" dirty="0">
                <a:latin typeface="Calibri" pitchFamily="34" charset="0"/>
                <a:cs typeface="Arial" charset="0"/>
              </a:rPr>
              <a:t>Add LBO use cases, requirements, and related information</a:t>
            </a:r>
          </a:p>
          <a:p>
            <a:pPr marL="285750" indent="-285750" defTabSz="1219170" eaLnBrk="1" fontAlgn="auto" hangingPunct="1">
              <a:spcBef>
                <a:spcPts val="0"/>
              </a:spcBef>
              <a:spcAft>
                <a:spcPts val="0"/>
              </a:spcAft>
              <a:buFont typeface="Wingdings" panose="05000000000000000000" pitchFamily="2" charset="2"/>
              <a:buChar char="Ø"/>
              <a:defRPr/>
            </a:pPr>
            <a:r>
              <a:rPr lang="en-US" dirty="0">
                <a:latin typeface="Calibri" pitchFamily="34" charset="0"/>
                <a:cs typeface="Arial" charset="0"/>
              </a:rPr>
              <a:t>LS on the clarification of HO and/or reselection parameters ranges required by MLB</a:t>
            </a:r>
          </a:p>
          <a:p>
            <a:pPr marL="285750" indent="-285750" defTabSz="1219170" eaLnBrk="1" fontAlgn="auto" hangingPunct="1">
              <a:spcBef>
                <a:spcPts val="0"/>
              </a:spcBef>
              <a:spcAft>
                <a:spcPts val="0"/>
              </a:spcAft>
              <a:buFont typeface="Wingdings" panose="05000000000000000000" pitchFamily="2" charset="2"/>
              <a:buChar char="Ø"/>
              <a:defRPr/>
            </a:pPr>
            <a:endParaRPr lang="en-US" dirty="0">
              <a:latin typeface="Calibri" pitchFamily="34" charset="0"/>
              <a:cs typeface="Arial" charset="0"/>
            </a:endParaRPr>
          </a:p>
          <a:p>
            <a:pPr defTabSz="1219170" eaLnBrk="1" fontAlgn="auto" hangingPunct="1">
              <a:spcBef>
                <a:spcPts val="0"/>
              </a:spcBef>
              <a:spcAft>
                <a:spcPts val="0"/>
              </a:spcAft>
              <a:defRPr/>
            </a:pPr>
            <a:r>
              <a:rPr lang="en-US" altLang="zh-CN" b="1" dirty="0">
                <a:latin typeface="Calibri" pitchFamily="34" charset="0"/>
                <a:cs typeface="Arial" charset="0"/>
              </a:rPr>
              <a:t>EE5GPLUS: </a:t>
            </a:r>
            <a:r>
              <a:rPr lang="en-US" altLang="zh-CN" dirty="0">
                <a:latin typeface="Calibri" pitchFamily="34" charset="0"/>
                <a:cs typeface="Arial" charset="0"/>
              </a:rPr>
              <a:t>The following topics are discussed and agreed:</a:t>
            </a:r>
          </a:p>
          <a:p>
            <a:pPr marL="285750" indent="-285750" defTabSz="1219170">
              <a:buFont typeface="Wingdings" panose="05000000000000000000" pitchFamily="2" charset="2"/>
              <a:buChar char="Ø"/>
              <a:defRPr/>
            </a:pPr>
            <a:r>
              <a:rPr lang="en-US" altLang="zh-CN" dirty="0">
                <a:latin typeface="Calibri" pitchFamily="34" charset="0"/>
                <a:cs typeface="Arial" charset="0"/>
              </a:rPr>
              <a:t>Rel-17 CR TS 28.310 Add use case and requirements for switching off edge UPFs</a:t>
            </a:r>
          </a:p>
          <a:p>
            <a:pPr marL="285750" indent="-285750" defTabSz="1219170">
              <a:buFont typeface="Wingdings" panose="05000000000000000000" pitchFamily="2" charset="2"/>
              <a:buChar char="Ø"/>
              <a:defRPr/>
            </a:pPr>
            <a:r>
              <a:rPr lang="en-US" altLang="zh-CN" dirty="0">
                <a:latin typeface="Calibri" pitchFamily="34" charset="0"/>
                <a:cs typeface="Arial" charset="0"/>
              </a:rPr>
              <a:t>Add introductory text to EE KPIs for network slices</a:t>
            </a:r>
          </a:p>
        </p:txBody>
      </p:sp>
      <p:sp>
        <p:nvSpPr>
          <p:cNvPr id="8" name="矩形 3">
            <a:extLst>
              <a:ext uri="{FF2B5EF4-FFF2-40B4-BE49-F238E27FC236}">
                <a16:creationId xmlns:a16="http://schemas.microsoft.com/office/drawing/2014/main" id="{9D9C2609-7C4C-44C7-B654-48A6D11B20E5}"/>
              </a:ext>
            </a:extLst>
          </p:cNvPr>
          <p:cNvSpPr/>
          <p:nvPr/>
        </p:nvSpPr>
        <p:spPr>
          <a:xfrm>
            <a:off x="6046484" y="3710503"/>
            <a:ext cx="6096000" cy="1892826"/>
          </a:xfrm>
          <a:prstGeom prst="rect">
            <a:avLst/>
          </a:prstGeom>
        </p:spPr>
        <p:txBody>
          <a:bodyPr>
            <a:spAutoFit/>
          </a:bodyPr>
          <a:lstStyle/>
          <a:p>
            <a:pPr lvl="0" defTabSz="1219170" eaLnBrk="1" fontAlgn="auto" hangingPunct="1">
              <a:spcBef>
                <a:spcPts val="0"/>
              </a:spcBef>
              <a:spcAft>
                <a:spcPts val="0"/>
              </a:spcAft>
              <a:defRPr/>
            </a:pPr>
            <a:r>
              <a:rPr lang="en-US" altLang="zh-CN" b="1" dirty="0">
                <a:latin typeface="Calibri" pitchFamily="34" charset="0"/>
                <a:cs typeface="Arial" charset="0"/>
              </a:rPr>
              <a:t>E_HOO:</a:t>
            </a:r>
            <a:r>
              <a:rPr lang="en-US" altLang="zh-CN" dirty="0">
                <a:latin typeface="Calibri" pitchFamily="34" charset="0"/>
                <a:cs typeface="Arial" charset="0"/>
              </a:rPr>
              <a:t> The following topics need more discussion.</a:t>
            </a:r>
          </a:p>
          <a:p>
            <a:pPr marL="285750" indent="-285750" defTabSz="1219170">
              <a:buFont typeface="Wingdings" panose="05000000000000000000" pitchFamily="2" charset="2"/>
              <a:buChar char="Ø"/>
              <a:defRPr/>
            </a:pPr>
            <a:r>
              <a:rPr lang="en-US" altLang="zh-CN" dirty="0">
                <a:latin typeface="+mn-lt"/>
              </a:rPr>
              <a:t>CHO measurements</a:t>
            </a:r>
          </a:p>
          <a:p>
            <a:pPr marL="285750" indent="-285750" defTabSz="1219170">
              <a:buFont typeface="Wingdings" panose="05000000000000000000" pitchFamily="2" charset="2"/>
              <a:buChar char="Ø"/>
              <a:defRPr/>
            </a:pPr>
            <a:r>
              <a:rPr lang="en-US" altLang="zh-CN" dirty="0">
                <a:latin typeface="+mn-lt"/>
              </a:rPr>
              <a:t>CHO measurements KPI</a:t>
            </a:r>
          </a:p>
          <a:p>
            <a:pPr marL="285750" indent="-285750" defTabSz="1219170">
              <a:buFont typeface="Wingdings" panose="05000000000000000000" pitchFamily="2" charset="2"/>
              <a:buChar char="Ø"/>
              <a:defRPr/>
            </a:pPr>
            <a:r>
              <a:rPr lang="en-US" altLang="zh-CN" dirty="0">
                <a:latin typeface="+mn-lt"/>
              </a:rPr>
              <a:t>LS on Handover terminology</a:t>
            </a:r>
          </a:p>
          <a:p>
            <a:pPr marL="285750" indent="-285750" defTabSz="1219170">
              <a:buFont typeface="Wingdings" panose="05000000000000000000" pitchFamily="2" charset="2"/>
              <a:buChar char="Ø"/>
              <a:defRPr/>
            </a:pPr>
            <a:endParaRPr lang="en-US" altLang="zh-CN" dirty="0">
              <a:latin typeface="Calibri" pitchFamily="34" charset="0"/>
              <a:cs typeface="Arial" charset="0"/>
            </a:endParaRPr>
          </a:p>
          <a:p>
            <a:pPr defTabSz="1219170" eaLnBrk="1" fontAlgn="auto" hangingPunct="1">
              <a:spcBef>
                <a:spcPts val="0"/>
              </a:spcBef>
              <a:spcAft>
                <a:spcPts val="0"/>
              </a:spcAft>
              <a:defRPr/>
            </a:pPr>
            <a:r>
              <a:rPr lang="en-US" altLang="zh-CN" b="1" dirty="0">
                <a:latin typeface="Calibri" pitchFamily="34" charset="0"/>
                <a:cs typeface="Arial" charset="0"/>
              </a:rPr>
              <a:t>5GDMS: </a:t>
            </a:r>
            <a:r>
              <a:rPr lang="en-US" altLang="zh-CN" dirty="0">
                <a:latin typeface="Calibri" pitchFamily="34" charset="0"/>
                <a:cs typeface="Arial" charset="0"/>
              </a:rPr>
              <a:t>The following topics are discussed and agreed</a:t>
            </a:r>
            <a:endParaRPr lang="en-US" altLang="zh-CN" b="1" dirty="0">
              <a:latin typeface="Calibri" pitchFamily="34" charset="0"/>
              <a:cs typeface="Arial" charset="0"/>
            </a:endParaRPr>
          </a:p>
          <a:p>
            <a:pPr marL="285750" indent="-285750" defTabSz="1219170">
              <a:buFont typeface="Wingdings" panose="05000000000000000000" pitchFamily="2" charset="2"/>
              <a:buChar char="Ø"/>
              <a:defRPr/>
            </a:pPr>
            <a:r>
              <a:rPr lang="en-GB" dirty="0">
                <a:latin typeface="+mn-lt"/>
              </a:rPr>
              <a:t>Revised WID on Discovery of management services in 5G</a:t>
            </a:r>
            <a:endParaRPr lang="en-US" altLang="zh-CN" dirty="0">
              <a:latin typeface="+mn-lt"/>
            </a:endParaRPr>
          </a:p>
          <a:p>
            <a:pPr marL="285750" indent="-285750" defTabSz="1219170">
              <a:buFont typeface="Wingdings" panose="05000000000000000000" pitchFamily="2" charset="2"/>
              <a:buChar char="Ø"/>
              <a:defRPr/>
            </a:pPr>
            <a:r>
              <a:rPr lang="en-US" altLang="zh-CN" dirty="0">
                <a:latin typeface="Calibri" pitchFamily="34" charset="0"/>
                <a:cs typeface="Arial" charset="0"/>
              </a:rPr>
              <a:t>28.537 Add DMS use cases and requirements</a:t>
            </a:r>
            <a:endParaRPr lang="en-US" altLang="zh-CN" b="1" dirty="0">
              <a:latin typeface="Calibri" pitchFamily="34" charset="0"/>
              <a:cs typeface="Arial" charset="0"/>
            </a:endParaRPr>
          </a:p>
          <a:p>
            <a:pPr marL="285750" indent="-285750" defTabSz="1219170">
              <a:buFont typeface="Wingdings" panose="05000000000000000000" pitchFamily="2" charset="2"/>
              <a:buChar char="Ø"/>
              <a:defRPr/>
            </a:pPr>
            <a:endParaRPr lang="en-US" dirty="0">
              <a:latin typeface="+mn-lt"/>
            </a:endParaRPr>
          </a:p>
        </p:txBody>
      </p:sp>
    </p:spTree>
    <p:extLst>
      <p:ext uri="{BB962C8B-B14F-4D97-AF65-F5344CB8AC3E}">
        <p14:creationId xmlns:p14="http://schemas.microsoft.com/office/powerpoint/2010/main" val="18982839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05573" y="3056728"/>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2775812788"/>
              </p:ext>
            </p:extLst>
          </p:nvPr>
        </p:nvGraphicFramePr>
        <p:xfrm>
          <a:off x="205572" y="1116969"/>
          <a:ext cx="11681825" cy="1718456"/>
        </p:xfrm>
        <a:graphic>
          <a:graphicData uri="http://schemas.openxmlformats.org/drawingml/2006/table">
            <a:tbl>
              <a:tblPr firstRow="1" bandRow="1">
                <a:tableStyleId>{5C22544A-7EE6-4342-B048-85BDC9FD1C3A}</a:tableStyleId>
              </a:tblPr>
              <a:tblGrid>
                <a:gridCol w="888236">
                  <a:extLst>
                    <a:ext uri="{9D8B030D-6E8A-4147-A177-3AD203B41FA5}">
                      <a16:colId xmlns:a16="http://schemas.microsoft.com/office/drawing/2014/main" val="20000"/>
                    </a:ext>
                  </a:extLst>
                </a:gridCol>
                <a:gridCol w="2116117">
                  <a:extLst>
                    <a:ext uri="{9D8B030D-6E8A-4147-A177-3AD203B41FA5}">
                      <a16:colId xmlns:a16="http://schemas.microsoft.com/office/drawing/2014/main" val="20001"/>
                    </a:ext>
                  </a:extLst>
                </a:gridCol>
                <a:gridCol w="1238250">
                  <a:extLst>
                    <a:ext uri="{9D8B030D-6E8A-4147-A177-3AD203B41FA5}">
                      <a16:colId xmlns:a16="http://schemas.microsoft.com/office/drawing/2014/main" val="20002"/>
                    </a:ext>
                  </a:extLst>
                </a:gridCol>
                <a:gridCol w="2174243">
                  <a:extLst>
                    <a:ext uri="{9D8B030D-6E8A-4147-A177-3AD203B41FA5}">
                      <a16:colId xmlns:a16="http://schemas.microsoft.com/office/drawing/2014/main" val="20003"/>
                    </a:ext>
                  </a:extLst>
                </a:gridCol>
                <a:gridCol w="1007795">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337665">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92D050"/>
                    </a:solidFill>
                  </a:tcPr>
                </a:tc>
                <a:tc>
                  <a:txBody>
                    <a:bodyPr/>
                    <a:lstStyle/>
                    <a:p>
                      <a:pPr algn="ctr"/>
                      <a:r>
                        <a:rPr lang="sv-SE" sz="1200" dirty="0"/>
                        <a:t>Target date</a:t>
                      </a:r>
                    </a:p>
                  </a:txBody>
                  <a:tcPr anchor="ctr">
                    <a:solidFill>
                      <a:srgbClr val="92D050"/>
                    </a:solidFill>
                  </a:tcPr>
                </a:tc>
                <a:tc>
                  <a:txBody>
                    <a:bodyPr/>
                    <a:lstStyle/>
                    <a:p>
                      <a:pPr algn="ctr"/>
                      <a:r>
                        <a:rPr lang="sv-SE" sz="1200" dirty="0"/>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92D050"/>
                    </a:solidFill>
                  </a:tcPr>
                </a:tc>
                <a:extLst>
                  <a:ext uri="{0D108BD9-81ED-4DB2-BD59-A6C34878D82A}">
                    <a16:rowId xmlns:a16="http://schemas.microsoft.com/office/drawing/2014/main" val="10000"/>
                  </a:ext>
                </a:extLst>
              </a:tr>
              <a:tr h="407031">
                <a:tc>
                  <a:txBody>
                    <a:bodyPr/>
                    <a:lstStyle/>
                    <a:p>
                      <a:pPr algn="ctr">
                        <a:spcAft>
                          <a:spcPts val="0"/>
                        </a:spcAft>
                      </a:pPr>
                      <a:r>
                        <a:rPr lang="en-GB" sz="1050" dirty="0">
                          <a:solidFill>
                            <a:srgbClr val="000000"/>
                          </a:solidFill>
                          <a:effectLst/>
                          <a:latin typeface="Arial" panose="020B0604020202020204" pitchFamily="34" charset="0"/>
                          <a:ea typeface="宋体" panose="02010600030101010101" pitchFamily="2" charset="-122"/>
                        </a:rPr>
                        <a:t>OAM_NPN</a:t>
                      </a:r>
                      <a:endParaRPr lang="zh-CN" sz="1050" dirty="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GB" sz="1050" dirty="0">
                          <a:solidFill>
                            <a:srgbClr val="000000"/>
                          </a:solidFill>
                          <a:effectLst/>
                          <a:latin typeface="Arial" panose="020B0604020202020204" pitchFamily="34" charset="0"/>
                          <a:ea typeface="宋体" panose="02010600030101010101" pitchFamily="2" charset="-122"/>
                        </a:rPr>
                        <a:t>Management of non-public networks</a:t>
                      </a:r>
                      <a:endParaRPr lang="zh-CN" sz="1050" dirty="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15%-&gt;35%</a:t>
                      </a:r>
                      <a:endParaRPr lang="sv-SE" altLang="zh-CN"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a:solidFill>
                            <a:schemeClr val="dk1"/>
                          </a:solidFill>
                          <a:effectLst/>
                          <a:latin typeface="Arial" panose="020B0604020202020204" pitchFamily="34" charset="0"/>
                          <a:ea typeface="+mn-ea"/>
                          <a:cs typeface="+mn-cs"/>
                        </a:rPr>
                        <a:t>TS28.557/</a:t>
                      </a:r>
                      <a:r>
                        <a:rPr lang="sv-SE" altLang="zh-CN" sz="1050" kern="1200">
                          <a:solidFill>
                            <a:schemeClr val="dk1"/>
                          </a:solidFill>
                          <a:effectLst/>
                          <a:latin typeface="Arial" panose="020B0604020202020204" pitchFamily="34" charset="0"/>
                          <a:ea typeface="+mn-ea"/>
                          <a:cs typeface="+mn-cs"/>
                        </a:rPr>
                        <a:t>28.541/28.531/28.533/28.552/28.554</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050" kern="1200" dirty="0">
                        <a:solidFill>
                          <a:schemeClr val="dk1"/>
                        </a:solidFill>
                        <a:effectLst/>
                        <a:latin typeface="Arial" panose="020B0604020202020204" pitchFamily="34" charset="0"/>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dk1"/>
                          </a:solidFill>
                          <a:effectLst/>
                          <a:latin typeface="Arial" panose="020B0604020202020204" pitchFamily="34" charset="0"/>
                          <a:ea typeface="+mn-ea"/>
                          <a:cs typeface="+mn-cs"/>
                        </a:rPr>
                        <a:t>SP-200189</a:t>
                      </a:r>
                    </a:p>
                  </a:txBody>
                  <a:tcPr marL="9525" marR="9525" marT="9525"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Arial" panose="020B0604020202020204" pitchFamily="34" charset="0"/>
                          <a:ea typeface="+mn-ea"/>
                          <a:cs typeface="Arial" panose="020B0604020202020204" pitchFamily="34" charset="0"/>
                        </a:rPr>
                        <a:t>SA#92 (Jun. 2021)</a:t>
                      </a:r>
                      <a:endParaRPr lang="sv-SE" altLang="zh-CN"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a:solidFill>
                            <a:schemeClr val="tx1"/>
                          </a:solidFill>
                          <a:effectLst/>
                          <a:latin typeface="Arial" panose="020B0604020202020204" pitchFamily="34" charset="0"/>
                          <a:ea typeface="+mn-ea"/>
                          <a:cs typeface="Arial" panose="020B0604020202020204" pitchFamily="34" charset="0"/>
                        </a:rPr>
                        <a:t>Huawei</a:t>
                      </a:r>
                      <a:endParaRPr lang="sv-SE"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a:solidFill>
                            <a:schemeClr val="tx1"/>
                          </a:solidFill>
                          <a:effectLst/>
                          <a:latin typeface="Arial" panose="020B0604020202020204" pitchFamily="34" charset="0"/>
                          <a:ea typeface="+mn-ea"/>
                          <a:cs typeface="Arial" panose="020B0604020202020204" pitchFamily="34" charset="0"/>
                        </a:rPr>
                        <a:t>SA2/RAN3</a:t>
                      </a:r>
                      <a:endParaRPr lang="sv-SE"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a:solidFill>
                            <a:schemeClr val="tx1"/>
                          </a:solidFill>
                          <a:effectLst/>
                          <a:latin typeface="Arial" panose="020B0604020202020204" pitchFamily="34" charset="0"/>
                          <a:ea typeface="+mn-ea"/>
                          <a:cs typeface="Arial" panose="020B0604020202020204" pitchFamily="34" charset="0"/>
                        </a:rPr>
                        <a:t>NPN</a:t>
                      </a:r>
                      <a:endParaRPr lang="sv-SE"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515135">
                <a:tc>
                  <a:txBody>
                    <a:bodyPr/>
                    <a:lstStyle/>
                    <a:p>
                      <a:pPr algn="ctr">
                        <a:spcAft>
                          <a:spcPts val="0"/>
                        </a:spcAft>
                      </a:pPr>
                      <a:r>
                        <a:rPr lang="en-GB" sz="1050" dirty="0">
                          <a:solidFill>
                            <a:srgbClr val="000000"/>
                          </a:solidFill>
                          <a:effectLst/>
                          <a:latin typeface="Arial" panose="020B0604020202020204" pitchFamily="34" charset="0"/>
                          <a:ea typeface="宋体" panose="02010600030101010101" pitchFamily="2" charset="-122"/>
                        </a:rPr>
                        <a:t>EMA5SLA</a:t>
                      </a:r>
                      <a:endParaRPr lang="zh-CN" sz="1050" dirty="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GB" sz="1050">
                          <a:solidFill>
                            <a:srgbClr val="000000"/>
                          </a:solidFill>
                          <a:effectLst/>
                          <a:latin typeface="Arial" panose="020B0604020202020204" pitchFamily="34" charset="0"/>
                          <a:ea typeface="宋体" panose="02010600030101010101" pitchFamily="2" charset="-122"/>
                        </a:rPr>
                        <a:t>Enhancement on Management Aspects of 5G Service-Level Agreement</a:t>
                      </a:r>
                      <a:endParaRPr lang="zh-CN" sz="105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40%-&gt;60%</a:t>
                      </a:r>
                      <a:endParaRPr lang="sv-SE" altLang="zh-CN" sz="1050" b="0" kern="1200" dirty="0">
                        <a:solidFill>
                          <a:schemeClr val="tx1"/>
                        </a:solidFill>
                        <a:effectLst/>
                        <a:latin typeface="Arial" panose="020B0604020202020204" pitchFamily="34" charset="0"/>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mn-cs"/>
                        </a:rPr>
                        <a:t>TS28.531/28.541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mn-cs"/>
                        </a:rPr>
                        <a:t>SP-200190</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Arial" panose="020B0604020202020204" pitchFamily="34" charset="0"/>
                          <a:ea typeface="+mn-ea"/>
                          <a:cs typeface="Arial" panose="020B0604020202020204" pitchFamily="34" charset="0"/>
                        </a:rPr>
                        <a:t>SA#9</a:t>
                      </a:r>
                      <a:r>
                        <a:rPr lang="en-US" altLang="zh-CN" sz="1050" b="0" kern="1200" dirty="0">
                          <a:solidFill>
                            <a:schemeClr val="tx1"/>
                          </a:solidFill>
                          <a:effectLst/>
                          <a:latin typeface="Arial" panose="020B0604020202020204" pitchFamily="34" charset="0"/>
                          <a:ea typeface="+mn-ea"/>
                          <a:cs typeface="Arial" panose="020B0604020202020204" pitchFamily="34" charset="0"/>
                        </a:rPr>
                        <a:t>1</a:t>
                      </a:r>
                      <a:r>
                        <a:rPr lang="en-GB" altLang="zh-CN" sz="1050" b="0" kern="1200" dirty="0">
                          <a:solidFill>
                            <a:schemeClr val="tx1"/>
                          </a:solidFill>
                          <a:effectLst/>
                          <a:latin typeface="Arial" panose="020B0604020202020204" pitchFamily="34" charset="0"/>
                          <a:ea typeface="+mn-ea"/>
                          <a:cs typeface="Arial" panose="020B0604020202020204" pitchFamily="34" charset="0"/>
                        </a:rPr>
                        <a:t> (</a:t>
                      </a:r>
                      <a:r>
                        <a:rPr lang="en-US" altLang="zh-CN" sz="1050" b="0" kern="1200" dirty="0">
                          <a:solidFill>
                            <a:schemeClr val="tx1"/>
                          </a:solidFill>
                          <a:effectLst/>
                          <a:latin typeface="Arial" panose="020B0604020202020204" pitchFamily="34" charset="0"/>
                          <a:ea typeface="+mn-ea"/>
                          <a:cs typeface="Arial" panose="020B0604020202020204" pitchFamily="34" charset="0"/>
                        </a:rPr>
                        <a:t>Mar</a:t>
                      </a:r>
                      <a:r>
                        <a:rPr lang="en-GB" altLang="zh-CN" sz="1050" b="0" kern="1200" dirty="0">
                          <a:solidFill>
                            <a:schemeClr val="tx1"/>
                          </a:solidFill>
                          <a:effectLst/>
                          <a:latin typeface="Arial" panose="020B0604020202020204" pitchFamily="34" charset="0"/>
                          <a:ea typeface="+mn-ea"/>
                          <a:cs typeface="Arial" panose="020B0604020202020204" pitchFamily="34" charset="0"/>
                        </a:rPr>
                        <a:t>. 2021) </a:t>
                      </a:r>
                      <a:r>
                        <a:rPr lang="en-GB" sz="1050" b="1" kern="1200" dirty="0">
                          <a:solidFill>
                            <a:schemeClr val="tx1"/>
                          </a:solidFill>
                          <a:effectLst/>
                          <a:latin typeface="Arial" panose="020B0604020202020204" pitchFamily="34" charset="0"/>
                          <a:ea typeface="+mn-ea"/>
                          <a:cs typeface="Arial" panose="020B0604020202020204" pitchFamily="34" charset="0"/>
                        </a:rPr>
                        <a:t>-&gt; SA#92 (Jun. 2021)</a:t>
                      </a:r>
                      <a:endParaRPr lang="sv-SE" altLang="zh-CN" sz="1050" b="1"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mn-cs"/>
                        </a:rPr>
                        <a:t>China Mobile</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a:solidFill>
                            <a:schemeClr val="tx1"/>
                          </a:solidFill>
                          <a:effectLst/>
                          <a:latin typeface="Arial" panose="020B0604020202020204" pitchFamily="34" charset="0"/>
                          <a:ea typeface="+mn-ea"/>
                          <a:cs typeface="Arial" panose="020B0604020202020204" pitchFamily="34" charset="0"/>
                        </a:rPr>
                        <a:t>SA2/RAN3</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mn-ea"/>
                          <a:cs typeface="+mn-cs"/>
                        </a:rPr>
                        <a:t>SLA</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251976">
                <a:tc>
                  <a:txBody>
                    <a:bodyPr/>
                    <a:lstStyle/>
                    <a:p>
                      <a:pPr algn="ctr">
                        <a:spcAft>
                          <a:spcPts val="0"/>
                        </a:spcAft>
                      </a:pPr>
                      <a:r>
                        <a:rPr lang="en-GB" sz="1050" dirty="0" err="1">
                          <a:solidFill>
                            <a:srgbClr val="000000"/>
                          </a:solidFill>
                          <a:effectLst/>
                          <a:latin typeface="Arial" panose="020B0604020202020204" pitchFamily="34" charset="0"/>
                          <a:ea typeface="宋体" panose="02010600030101010101" pitchFamily="2" charset="-122"/>
                        </a:rPr>
                        <a:t>eMEMTANE</a:t>
                      </a:r>
                      <a:endParaRPr lang="zh-CN" sz="1050" dirty="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US" sz="1050" dirty="0">
                          <a:solidFill>
                            <a:srgbClr val="000000"/>
                          </a:solidFill>
                          <a:effectLst/>
                          <a:latin typeface="Arial" panose="020B0604020202020204" pitchFamily="34" charset="0"/>
                          <a:ea typeface="宋体" panose="02010600030101010101" pitchFamily="2" charset="-122"/>
                        </a:rPr>
                        <a:t>Management of the enhanced tenant concept</a:t>
                      </a:r>
                      <a:endParaRPr lang="zh-CN" sz="1050" dirty="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5%-&gt;5%</a:t>
                      </a:r>
                      <a:endParaRPr lang="sv-SE"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Arial" panose="020B0604020202020204" pitchFamily="34" charset="0"/>
                          <a:ea typeface="SimSun" panose="02010600030101010101" pitchFamily="2" charset="-122"/>
                          <a:cs typeface="+mn-cs"/>
                        </a:rPr>
                        <a:t>TS28.531/28.532/28.533/28.541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SimSun" panose="02010600030101010101" pitchFamily="2" charset="-122"/>
                          <a:cs typeface="+mn-cs"/>
                        </a:rPr>
                        <a:t>SP-200463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Arial" panose="020B0604020202020204" pitchFamily="34" charset="0"/>
                          <a:ea typeface="+mn-ea"/>
                          <a:cs typeface="Arial" panose="020B0604020202020204" pitchFamily="34" charset="0"/>
                        </a:rPr>
                        <a:t>SA#94 (Dec. 2021)</a:t>
                      </a:r>
                      <a:endParaRPr lang="sv-SE" altLang="zh-CN"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SimSun" panose="02010600030101010101" pitchFamily="2" charset="-122"/>
                          <a:cs typeface="+mn-cs"/>
                        </a:rPr>
                        <a:t>Huawei</a:t>
                      </a:r>
                      <a:endParaRPr lang="sv-SE"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SimSun" panose="02010600030101010101" pitchFamily="2" charset="-122"/>
                          <a:cs typeface="+mn-cs"/>
                        </a:rPr>
                        <a:t>SA2</a:t>
                      </a:r>
                      <a:endParaRPr lang="sv-SE"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SimSun" panose="02010600030101010101" pitchFamily="2" charset="-122"/>
                          <a:cs typeface="+mn-cs"/>
                        </a:rPr>
                        <a:t>Tenant</a:t>
                      </a: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bl>
          </a:graphicData>
        </a:graphic>
      </p:graphicFrame>
      <p:sp>
        <p:nvSpPr>
          <p:cNvPr id="6" name="矩形 5"/>
          <p:cNvSpPr/>
          <p:nvPr/>
        </p:nvSpPr>
        <p:spPr>
          <a:xfrm>
            <a:off x="205572" y="3393057"/>
            <a:ext cx="5229223" cy="3231654"/>
          </a:xfrm>
          <a:prstGeom prst="rect">
            <a:avLst/>
          </a:prstGeom>
        </p:spPr>
        <p:txBody>
          <a:bodyPr wrap="square">
            <a:spAutoFit/>
          </a:bodyPr>
          <a:lstStyle/>
          <a:p>
            <a:pPr lvl="0" defTabSz="1219170" eaLnBrk="1" fontAlgn="auto" hangingPunct="1">
              <a:spcBef>
                <a:spcPts val="0"/>
              </a:spcBef>
              <a:spcAft>
                <a:spcPts val="0"/>
              </a:spcAft>
              <a:defRPr/>
            </a:pPr>
            <a:r>
              <a:rPr lang="en-US" altLang="zh-CN" sz="1200" b="1" dirty="0">
                <a:latin typeface="Calibri" pitchFamily="34" charset="0"/>
                <a:cs typeface="Arial" charset="0"/>
              </a:rPr>
              <a:t>OAM_NPN: </a:t>
            </a:r>
            <a:r>
              <a:rPr lang="en-US" altLang="zh-CN" sz="1200" dirty="0">
                <a:latin typeface="Calibri" pitchFamily="34" charset="0"/>
                <a:cs typeface="Arial" charset="0"/>
              </a:rPr>
              <a:t>The following topics are discussed and agreed</a:t>
            </a:r>
            <a:endParaRPr lang="en-GB" altLang="zh-CN" sz="1200" dirty="0">
              <a:latin typeface="Calibri" pitchFamily="34" charset="0"/>
              <a:cs typeface="Arial" charset="0"/>
            </a:endParaRPr>
          </a:p>
          <a:p>
            <a:pPr>
              <a:buFont typeface="Wingdings" panose="05000000000000000000" pitchFamily="2" charset="2"/>
              <a:buChar char="Ø"/>
            </a:pPr>
            <a:r>
              <a:rPr lang="en-US" altLang="zh-CN" sz="1200" dirty="0">
                <a:latin typeface="Calibri" pitchFamily="34" charset="0"/>
                <a:cs typeface="Arial" charset="0"/>
              </a:rPr>
              <a:t> 28.557 Add CAG management</a:t>
            </a:r>
          </a:p>
          <a:p>
            <a:pPr>
              <a:buFont typeface="Wingdings" panose="05000000000000000000" pitchFamily="2" charset="2"/>
              <a:buChar char="Ø"/>
            </a:pPr>
            <a:r>
              <a:rPr lang="en-US" altLang="zh-CN" sz="1200" dirty="0">
                <a:latin typeface="Calibri" pitchFamily="34" charset="0"/>
                <a:cs typeface="Arial" charset="0"/>
              </a:rPr>
              <a:t> 28.557 Management modes of NPN</a:t>
            </a:r>
          </a:p>
          <a:p>
            <a:pPr>
              <a:buFont typeface="Wingdings" panose="05000000000000000000" pitchFamily="2" charset="2"/>
              <a:buChar char="Ø"/>
            </a:pPr>
            <a:r>
              <a:rPr lang="en-US" altLang="zh-CN" sz="1200" dirty="0">
                <a:latin typeface="Calibri" pitchFamily="34" charset="0"/>
                <a:cs typeface="Arial" charset="0"/>
              </a:rPr>
              <a:t> 28.557 Roles related to 5G PLMN management and NPN management</a:t>
            </a:r>
          </a:p>
          <a:p>
            <a:pPr>
              <a:buFont typeface="Wingdings" panose="05000000000000000000" pitchFamily="2" charset="2"/>
              <a:buChar char="Ø"/>
            </a:pPr>
            <a:r>
              <a:rPr lang="en-US" altLang="zh-CN" sz="1200" dirty="0">
                <a:latin typeface="Calibri" pitchFamily="34" charset="0"/>
                <a:cs typeface="Arial" charset="0"/>
              </a:rPr>
              <a:t> 28.557 Update on NID for SNPN management</a:t>
            </a:r>
          </a:p>
          <a:p>
            <a:pPr>
              <a:buFont typeface="Wingdings" panose="05000000000000000000" pitchFamily="2" charset="2"/>
              <a:buChar char="Ø"/>
            </a:pPr>
            <a:r>
              <a:rPr lang="en-US" altLang="zh-CN" sz="1200" dirty="0">
                <a:latin typeface="Calibri" pitchFamily="34" charset="0"/>
                <a:cs typeface="Arial" charset="0"/>
              </a:rPr>
              <a:t> 28.557 Update on use case of SNPN</a:t>
            </a:r>
          </a:p>
          <a:p>
            <a:pPr>
              <a:buFont typeface="Wingdings" panose="05000000000000000000" pitchFamily="2" charset="2"/>
              <a:buChar char="Ø"/>
            </a:pPr>
            <a:r>
              <a:rPr lang="en-US" altLang="zh-CN" sz="1200" dirty="0">
                <a:latin typeface="Calibri" pitchFamily="34" charset="0"/>
                <a:cs typeface="Arial" charset="0"/>
              </a:rPr>
              <a:t> 28.557 Collecting UE related data and providing to authorized NPN service customer</a:t>
            </a:r>
          </a:p>
          <a:p>
            <a:pPr>
              <a:buFont typeface="Wingdings" panose="05000000000000000000" pitchFamily="2" charset="2"/>
              <a:buChar char="Ø"/>
            </a:pPr>
            <a:r>
              <a:rPr lang="en-US" altLang="zh-CN" sz="1200" dirty="0">
                <a:latin typeface="Calibri" pitchFamily="34" charset="0"/>
                <a:cs typeface="Arial" charset="0"/>
              </a:rPr>
              <a:t> 28.557 Add generic requirements for management of NPN</a:t>
            </a:r>
          </a:p>
          <a:p>
            <a:pPr>
              <a:buFont typeface="Wingdings" panose="05000000000000000000" pitchFamily="2" charset="2"/>
              <a:buChar char="Ø"/>
            </a:pPr>
            <a:r>
              <a:rPr lang="en-US" altLang="zh-CN" sz="1200" dirty="0">
                <a:latin typeface="Calibri" pitchFamily="34" charset="0"/>
                <a:cs typeface="Arial" charset="0"/>
              </a:rPr>
              <a:t> 28.557 Add 5GLAN group management in UE related management aspects </a:t>
            </a:r>
          </a:p>
          <a:p>
            <a:pPr>
              <a:buFont typeface="Wingdings" panose="05000000000000000000" pitchFamily="2" charset="2"/>
              <a:buChar char="Ø"/>
            </a:pPr>
            <a:r>
              <a:rPr lang="en-US" altLang="zh-CN" sz="1200" dirty="0">
                <a:latin typeface="Calibri" pitchFamily="34" charset="0"/>
                <a:cs typeface="Arial" charset="0"/>
              </a:rPr>
              <a:t> 28.557 Applicability of management modes considering the deployment options of individual NPN functions. </a:t>
            </a:r>
          </a:p>
          <a:p>
            <a:pPr>
              <a:buFont typeface="Wingdings" panose="05000000000000000000" pitchFamily="2" charset="2"/>
              <a:buChar char="Ø"/>
            </a:pPr>
            <a:r>
              <a:rPr lang="en-US" sz="1200" dirty="0">
                <a:latin typeface="Calibri" pitchFamily="34" charset="0"/>
                <a:cs typeface="Arial" charset="0"/>
              </a:rPr>
              <a:t> </a:t>
            </a:r>
            <a:r>
              <a:rPr lang="en-GB" sz="1200" dirty="0">
                <a:latin typeface="Calibri" pitchFamily="34" charset="0"/>
                <a:cs typeface="Arial" charset="0"/>
              </a:rPr>
              <a:t>28.557 Add requirements for management of PNI-NPN and SNPN</a:t>
            </a:r>
          </a:p>
          <a:p>
            <a:pPr defTabSz="1219170" eaLnBrk="1" fontAlgn="auto" hangingPunct="1">
              <a:spcBef>
                <a:spcPts val="0"/>
              </a:spcBef>
              <a:spcAft>
                <a:spcPts val="0"/>
              </a:spcAft>
              <a:defRPr/>
            </a:pPr>
            <a:r>
              <a:rPr lang="en-US" altLang="zh-CN" sz="1200" dirty="0">
                <a:latin typeface="Calibri" pitchFamily="34" charset="0"/>
                <a:cs typeface="Arial" charset="0"/>
              </a:rPr>
              <a:t>The following topics need more discussion.</a:t>
            </a:r>
          </a:p>
          <a:p>
            <a:pPr marL="285750" indent="-285750" defTabSz="1219170">
              <a:buFont typeface="Wingdings" panose="05000000000000000000" pitchFamily="2" charset="2"/>
              <a:buChar char="Ø"/>
              <a:defRPr/>
            </a:pPr>
            <a:r>
              <a:rPr lang="en-US" altLang="zh-CN" sz="1200" dirty="0">
                <a:latin typeface="Calibri" pitchFamily="34" charset="0"/>
                <a:cs typeface="Arial" charset="0"/>
              </a:rPr>
              <a:t>pCR 28.557 Exposure of management capabilities</a:t>
            </a:r>
          </a:p>
          <a:p>
            <a:pPr defTabSz="1219170" eaLnBrk="1" fontAlgn="auto" hangingPunct="1">
              <a:spcBef>
                <a:spcPts val="0"/>
              </a:spcBef>
              <a:spcAft>
                <a:spcPts val="0"/>
              </a:spcAft>
              <a:defRPr/>
            </a:pPr>
            <a:endParaRPr lang="en-US" altLang="zh-CN" sz="1200" b="1" dirty="0">
              <a:latin typeface="Calibri" pitchFamily="34" charset="0"/>
              <a:cs typeface="Arial" charset="0"/>
            </a:endParaRPr>
          </a:p>
          <a:p>
            <a:pPr defTabSz="1219170" eaLnBrk="1" fontAlgn="auto" hangingPunct="1">
              <a:spcBef>
                <a:spcPts val="0"/>
              </a:spcBef>
              <a:spcAft>
                <a:spcPts val="0"/>
              </a:spcAft>
              <a:defRPr/>
            </a:pPr>
            <a:endParaRPr lang="en-US" altLang="zh-CN" sz="1200" dirty="0">
              <a:latin typeface="+mn-lt"/>
            </a:endParaRPr>
          </a:p>
        </p:txBody>
      </p:sp>
      <p:sp>
        <p:nvSpPr>
          <p:cNvPr id="5" name="Title 1"/>
          <p:cNvSpPr txBox="1">
            <a:spLocks/>
          </p:cNvSpPr>
          <p:nvPr/>
        </p:nvSpPr>
        <p:spPr>
          <a:xfrm>
            <a:off x="304603" y="196281"/>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Rel-17 WI OAM_NPN/EMA5SLA/</a:t>
            </a:r>
            <a:r>
              <a:rPr lang="en-US" altLang="zh-CN" sz="3200" kern="0" dirty="0" err="1"/>
              <a:t>eMEMTANE</a:t>
            </a:r>
            <a:endParaRPr lang="sv-SE" sz="3200" kern="0" dirty="0"/>
          </a:p>
        </p:txBody>
      </p:sp>
      <p:sp>
        <p:nvSpPr>
          <p:cNvPr id="4" name="矩形 3"/>
          <p:cNvSpPr/>
          <p:nvPr/>
        </p:nvSpPr>
        <p:spPr>
          <a:xfrm>
            <a:off x="5643880" y="3377516"/>
            <a:ext cx="6096000" cy="2677656"/>
          </a:xfrm>
          <a:prstGeom prst="rect">
            <a:avLst/>
          </a:prstGeom>
        </p:spPr>
        <p:txBody>
          <a:bodyPr>
            <a:spAutoFit/>
          </a:bodyPr>
          <a:lstStyle/>
          <a:p>
            <a:pPr defTabSz="1219170" eaLnBrk="1" fontAlgn="auto" hangingPunct="1">
              <a:spcBef>
                <a:spcPts val="0"/>
              </a:spcBef>
              <a:spcAft>
                <a:spcPts val="0"/>
              </a:spcAft>
              <a:defRPr/>
            </a:pPr>
            <a:r>
              <a:rPr lang="en-US" altLang="zh-CN" sz="1200" b="1" dirty="0" err="1">
                <a:latin typeface="Calibri" pitchFamily="34" charset="0"/>
                <a:cs typeface="Arial" charset="0"/>
              </a:rPr>
              <a:t>eMEMTANE</a:t>
            </a:r>
            <a:r>
              <a:rPr lang="en-US" altLang="zh-CN" sz="1200" b="1" dirty="0">
                <a:latin typeface="Calibri" pitchFamily="34" charset="0"/>
                <a:cs typeface="Arial" charset="0"/>
              </a:rPr>
              <a:t>: </a:t>
            </a:r>
            <a:r>
              <a:rPr lang="en-US" altLang="zh-CN" sz="1200" dirty="0">
                <a:latin typeface="Calibri" pitchFamily="34" charset="0"/>
                <a:cs typeface="Arial" charset="0"/>
              </a:rPr>
              <a:t>The following topics are discussed and agreed</a:t>
            </a:r>
            <a:endParaRPr lang="en-US" altLang="zh-CN" sz="1200" b="1" dirty="0">
              <a:latin typeface="Calibri" pitchFamily="34" charset="0"/>
              <a:cs typeface="Arial" charset="0"/>
            </a:endParaRPr>
          </a:p>
          <a:p>
            <a:pPr marL="285750" lvl="0" indent="-285750" defTabSz="1219170">
              <a:buFont typeface="Wingdings" panose="05000000000000000000" pitchFamily="2" charset="2"/>
              <a:buChar char="Ø"/>
              <a:defRPr/>
            </a:pPr>
            <a:r>
              <a:rPr lang="en-US" altLang="zh-CN" sz="1200" dirty="0">
                <a:latin typeface="Calibri"/>
              </a:rPr>
              <a:t>add tenant information in NRM</a:t>
            </a:r>
            <a:endParaRPr lang="en-US" altLang="zh-CN" sz="1200" b="1" dirty="0">
              <a:latin typeface="Calibri" pitchFamily="34" charset="0"/>
              <a:cs typeface="Arial" charset="0"/>
            </a:endParaRPr>
          </a:p>
          <a:p>
            <a:pPr lvl="0" defTabSz="1219170" eaLnBrk="1" fontAlgn="auto" hangingPunct="1">
              <a:spcBef>
                <a:spcPts val="0"/>
              </a:spcBef>
              <a:spcAft>
                <a:spcPts val="0"/>
              </a:spcAft>
              <a:defRPr/>
            </a:pPr>
            <a:endParaRPr lang="en-US" altLang="zh-CN" sz="1200" b="1" dirty="0">
              <a:latin typeface="Calibri" pitchFamily="34" charset="0"/>
              <a:cs typeface="Arial" charset="0"/>
            </a:endParaRPr>
          </a:p>
          <a:p>
            <a:pPr lvl="0" defTabSz="1219170" eaLnBrk="1" fontAlgn="auto" hangingPunct="1">
              <a:spcBef>
                <a:spcPts val="0"/>
              </a:spcBef>
              <a:spcAft>
                <a:spcPts val="0"/>
              </a:spcAft>
              <a:defRPr/>
            </a:pPr>
            <a:endParaRPr lang="en-US" altLang="zh-CN" sz="1200" b="1" dirty="0">
              <a:latin typeface="Calibri" pitchFamily="34" charset="0"/>
              <a:cs typeface="Arial" charset="0"/>
            </a:endParaRPr>
          </a:p>
          <a:p>
            <a:pPr lvl="0" defTabSz="1219170" eaLnBrk="1" fontAlgn="auto" hangingPunct="1">
              <a:spcBef>
                <a:spcPts val="0"/>
              </a:spcBef>
              <a:spcAft>
                <a:spcPts val="0"/>
              </a:spcAft>
              <a:defRPr/>
            </a:pPr>
            <a:r>
              <a:rPr lang="en-US" altLang="zh-CN" sz="1200" b="1" dirty="0">
                <a:latin typeface="Calibri" pitchFamily="34" charset="0"/>
                <a:cs typeface="Arial" charset="0"/>
              </a:rPr>
              <a:t>EMA5SLA: </a:t>
            </a:r>
            <a:r>
              <a:rPr lang="en-US" altLang="zh-CN" sz="1200" dirty="0">
                <a:latin typeface="Calibri" pitchFamily="34" charset="0"/>
                <a:cs typeface="Arial" charset="0"/>
              </a:rPr>
              <a:t>The following topics are discussed and agreed; the living draftCR was updated and converted to a CR.</a:t>
            </a:r>
            <a:endParaRPr lang="en-US" altLang="zh-CN" sz="1200" b="1" dirty="0">
              <a:latin typeface="Calibri" pitchFamily="34" charset="0"/>
              <a:cs typeface="Arial" charset="0"/>
            </a:endParaRPr>
          </a:p>
          <a:p>
            <a:pPr marL="285750" lvl="0" indent="-285750" defTabSz="1219170">
              <a:buFont typeface="Wingdings" panose="05000000000000000000" pitchFamily="2" charset="2"/>
              <a:buChar char="Ø"/>
              <a:defRPr/>
            </a:pPr>
            <a:r>
              <a:rPr lang="en-US" altLang="zh-CN" sz="1200" dirty="0">
                <a:latin typeface="+mn-lt"/>
              </a:rPr>
              <a:t>Input to draftCR 28.541 update CN </a:t>
            </a:r>
            <a:r>
              <a:rPr lang="en-US" altLang="zh-CN" sz="1200" dirty="0" err="1">
                <a:latin typeface="+mn-lt"/>
              </a:rPr>
              <a:t>sliceProfile</a:t>
            </a:r>
            <a:r>
              <a:rPr lang="en-US" altLang="zh-CN" sz="1200" dirty="0">
                <a:latin typeface="+mn-lt"/>
              </a:rPr>
              <a:t> and </a:t>
            </a:r>
            <a:r>
              <a:rPr lang="en-US" sz="1200" dirty="0">
                <a:latin typeface="+mn-lt"/>
              </a:rPr>
              <a:t>Input to draftCR 28.541 Add new attributes in </a:t>
            </a:r>
            <a:r>
              <a:rPr lang="en-US" sz="1200" dirty="0" err="1">
                <a:latin typeface="+mn-lt"/>
              </a:rPr>
              <a:t>CNSliceSubnetProfile</a:t>
            </a:r>
            <a:r>
              <a:rPr lang="en-US" sz="1200" dirty="0">
                <a:latin typeface="+mn-lt"/>
              </a:rPr>
              <a:t> and </a:t>
            </a:r>
            <a:r>
              <a:rPr lang="en-US" sz="1200" dirty="0" err="1">
                <a:latin typeface="+mn-lt"/>
              </a:rPr>
              <a:t>RANSliceSubnetProfile</a:t>
            </a:r>
            <a:endParaRPr lang="en-US" sz="1200" dirty="0">
              <a:latin typeface="+mn-lt"/>
            </a:endParaRPr>
          </a:p>
          <a:p>
            <a:pPr marL="285750" lvl="0" indent="-285750" defTabSz="1219170">
              <a:buFont typeface="Wingdings" panose="05000000000000000000" pitchFamily="2" charset="2"/>
              <a:buChar char="Ø"/>
              <a:defRPr/>
            </a:pPr>
            <a:r>
              <a:rPr lang="en-US" sz="1200" dirty="0">
                <a:latin typeface="+mn-lt"/>
              </a:rPr>
              <a:t>Input To draftCR for WI eMA5SLA Slice Profile</a:t>
            </a:r>
          </a:p>
          <a:p>
            <a:pPr marL="285750" lvl="0" indent="-285750" defTabSz="1219170">
              <a:buFont typeface="Wingdings" panose="05000000000000000000" pitchFamily="2" charset="2"/>
              <a:buChar char="Ø"/>
              <a:defRPr/>
            </a:pPr>
            <a:r>
              <a:rPr lang="en-US" sz="1200" dirty="0">
                <a:latin typeface="+mn-lt"/>
              </a:rPr>
              <a:t>Input To draftCR for WI eMA5SLA Configuration Parameters </a:t>
            </a:r>
          </a:p>
          <a:p>
            <a:pPr marL="285750" lvl="0" indent="-285750" defTabSz="1219170">
              <a:buFont typeface="Wingdings" panose="05000000000000000000" pitchFamily="2" charset="2"/>
              <a:buChar char="Ø"/>
              <a:defRPr/>
            </a:pPr>
            <a:r>
              <a:rPr lang="en-US" sz="1200" dirty="0">
                <a:latin typeface="+mn-lt"/>
              </a:rPr>
              <a:t>28.541 Input on </a:t>
            </a:r>
            <a:r>
              <a:rPr lang="en-US" sz="1200" dirty="0" err="1">
                <a:latin typeface="+mn-lt"/>
              </a:rPr>
              <a:t>ServiceProfile</a:t>
            </a:r>
            <a:r>
              <a:rPr lang="en-US" sz="1200" dirty="0">
                <a:latin typeface="+mn-lt"/>
              </a:rPr>
              <a:t> to DraftCR for WI eMA5SLA </a:t>
            </a:r>
          </a:p>
          <a:p>
            <a:pPr marL="285750" lvl="0" indent="-285750" defTabSz="1219170">
              <a:buFont typeface="Wingdings" panose="05000000000000000000" pitchFamily="2" charset="2"/>
              <a:buChar char="Ø"/>
              <a:defRPr/>
            </a:pPr>
            <a:r>
              <a:rPr lang="en-US" altLang="zh-CN" sz="1200" dirty="0">
                <a:latin typeface="+mn-lt"/>
              </a:rPr>
              <a:t>Updated WID Enhancement on Management Aspects of 5G Service-Level Agreement</a:t>
            </a:r>
          </a:p>
          <a:p>
            <a:pPr marL="285750" lvl="0" indent="-285750" defTabSz="1219170">
              <a:buFont typeface="Wingdings" panose="05000000000000000000" pitchFamily="2" charset="2"/>
              <a:buChar char="Ø"/>
              <a:defRPr/>
            </a:pPr>
            <a:r>
              <a:rPr lang="en-US" sz="1200" dirty="0">
                <a:latin typeface="+mn-lt"/>
              </a:rPr>
              <a:t>Handling of slice input data</a:t>
            </a:r>
          </a:p>
          <a:p>
            <a:pPr defTabSz="1219170">
              <a:defRPr/>
            </a:pPr>
            <a:endParaRPr lang="en-US" altLang="zh-CN" sz="1200" dirty="0">
              <a:latin typeface="+mn-lt"/>
            </a:endParaRPr>
          </a:p>
        </p:txBody>
      </p:sp>
    </p:spTree>
    <p:extLst>
      <p:ext uri="{BB962C8B-B14F-4D97-AF65-F5344CB8AC3E}">
        <p14:creationId xmlns:p14="http://schemas.microsoft.com/office/powerpoint/2010/main" val="37210720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30456" y="2382446"/>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2252829553"/>
              </p:ext>
            </p:extLst>
          </p:nvPr>
        </p:nvGraphicFramePr>
        <p:xfrm>
          <a:off x="230456" y="985772"/>
          <a:ext cx="11681825" cy="1396674"/>
        </p:xfrm>
        <a:graphic>
          <a:graphicData uri="http://schemas.openxmlformats.org/drawingml/2006/table">
            <a:tbl>
              <a:tblPr firstRow="1" bandRow="1">
                <a:tableStyleId>{5C22544A-7EE6-4342-B048-85BDC9FD1C3A}</a:tableStyleId>
              </a:tblPr>
              <a:tblGrid>
                <a:gridCol w="788313">
                  <a:extLst>
                    <a:ext uri="{9D8B030D-6E8A-4147-A177-3AD203B41FA5}">
                      <a16:colId xmlns:a16="http://schemas.microsoft.com/office/drawing/2014/main" val="20000"/>
                    </a:ext>
                  </a:extLst>
                </a:gridCol>
                <a:gridCol w="2216040">
                  <a:extLst>
                    <a:ext uri="{9D8B030D-6E8A-4147-A177-3AD203B41FA5}">
                      <a16:colId xmlns:a16="http://schemas.microsoft.com/office/drawing/2014/main" val="20001"/>
                    </a:ext>
                  </a:extLst>
                </a:gridCol>
                <a:gridCol w="1238250">
                  <a:extLst>
                    <a:ext uri="{9D8B030D-6E8A-4147-A177-3AD203B41FA5}">
                      <a16:colId xmlns:a16="http://schemas.microsoft.com/office/drawing/2014/main" val="20002"/>
                    </a:ext>
                  </a:extLst>
                </a:gridCol>
                <a:gridCol w="2174243">
                  <a:extLst>
                    <a:ext uri="{9D8B030D-6E8A-4147-A177-3AD203B41FA5}">
                      <a16:colId xmlns:a16="http://schemas.microsoft.com/office/drawing/2014/main" val="20003"/>
                    </a:ext>
                  </a:extLst>
                </a:gridCol>
                <a:gridCol w="1007795">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416907">
                <a:tc>
                  <a:txBody>
                    <a:bodyPr/>
                    <a:lstStyle/>
                    <a:p>
                      <a:pPr algn="ctr">
                        <a:spcAft>
                          <a:spcPts val="0"/>
                        </a:spcAft>
                      </a:pPr>
                      <a:r>
                        <a:rPr lang="en-GB" sz="1200" b="1" kern="1200" dirty="0">
                          <a:solidFill>
                            <a:schemeClr val="lt1"/>
                          </a:solidFill>
                          <a:latin typeface="Arial" panose="020B0604020202020204" pitchFamily="34" charset="0"/>
                          <a:ea typeface="+mn-ea"/>
                          <a:cs typeface="Arial" panose="020B0604020202020204" pitchFamily="34" charset="0"/>
                        </a:rPr>
                        <a:t>WI code</a:t>
                      </a:r>
                      <a:endParaRPr lang="sv-SE" sz="1200" b="1" kern="1200" dirty="0">
                        <a:solidFill>
                          <a:schemeClr val="lt1"/>
                        </a:solidFill>
                        <a:latin typeface="Arial" panose="020B0604020202020204" pitchFamily="34" charset="0"/>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Arial" panose="020B0604020202020204" pitchFamily="34" charset="0"/>
                          <a:ea typeface="+mn-ea"/>
                          <a:cs typeface="Arial" panose="020B0604020202020204" pitchFamily="34" charset="0"/>
                        </a:rPr>
                        <a:t>WI Title</a:t>
                      </a:r>
                      <a:endParaRPr lang="sv-SE" sz="1200" b="1" kern="1200" dirty="0">
                        <a:solidFill>
                          <a:schemeClr val="lt1"/>
                        </a:solidFill>
                        <a:latin typeface="Arial" panose="020B0604020202020204" pitchFamily="34" charset="0"/>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Arial" panose="020B0604020202020204" pitchFamily="34" charset="0"/>
                          <a:cs typeface="Arial" panose="020B0604020202020204" pitchFamily="34" charset="0"/>
                        </a:rPr>
                        <a:t>Completion</a:t>
                      </a:r>
                      <a:r>
                        <a:rPr lang="sv-SE" sz="1200" dirty="0">
                          <a:latin typeface="Arial" panose="020B0604020202020204" pitchFamily="34" charset="0"/>
                          <a:cs typeface="Arial" panose="020B0604020202020204" pitchFamily="34" charset="0"/>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latin typeface="Arial" panose="020B0604020202020204" pitchFamily="34" charset="0"/>
                          <a:cs typeface="Arial" panose="020B0604020202020204" pitchFamily="34" charset="0"/>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latin typeface="Arial" panose="020B0604020202020204" pitchFamily="34" charset="0"/>
                          <a:cs typeface="Arial" panose="020B0604020202020204" pitchFamily="34" charset="0"/>
                        </a:rPr>
                        <a:t>Tdoc</a:t>
                      </a:r>
                      <a:r>
                        <a:rPr lang="en-US" altLang="zh-CN" sz="1200" dirty="0">
                          <a:latin typeface="Arial" panose="020B0604020202020204" pitchFamily="34" charset="0"/>
                          <a:cs typeface="Arial" panose="020B0604020202020204" pitchFamily="34" charset="0"/>
                        </a:rPr>
                        <a:t> reference</a:t>
                      </a:r>
                      <a:endParaRPr lang="sv-SE" sz="1200" dirty="0">
                        <a:latin typeface="Arial" panose="020B0604020202020204" pitchFamily="34" charset="0"/>
                        <a:cs typeface="Arial" panose="020B0604020202020204" pitchFamily="34" charset="0"/>
                      </a:endParaRPr>
                    </a:p>
                  </a:txBody>
                  <a:tcPr anchor="ctr">
                    <a:solidFill>
                      <a:srgbClr val="92D050"/>
                    </a:solidFill>
                  </a:tcPr>
                </a:tc>
                <a:tc>
                  <a:txBody>
                    <a:bodyPr/>
                    <a:lstStyle/>
                    <a:p>
                      <a:pPr algn="ctr"/>
                      <a:r>
                        <a:rPr lang="sv-SE" sz="1200" dirty="0">
                          <a:latin typeface="Arial" panose="020B0604020202020204" pitchFamily="34" charset="0"/>
                          <a:cs typeface="Arial" panose="020B0604020202020204" pitchFamily="34" charset="0"/>
                        </a:rPr>
                        <a:t>Target date</a:t>
                      </a:r>
                    </a:p>
                  </a:txBody>
                  <a:tcPr anchor="ctr">
                    <a:solidFill>
                      <a:srgbClr val="92D050"/>
                    </a:solidFill>
                  </a:tcPr>
                </a:tc>
                <a:tc>
                  <a:txBody>
                    <a:bodyPr/>
                    <a:lstStyle/>
                    <a:p>
                      <a:pPr algn="ctr"/>
                      <a:r>
                        <a:rPr lang="sv-SE" sz="1200" dirty="0">
                          <a:latin typeface="Arial" panose="020B0604020202020204" pitchFamily="34" charset="0"/>
                          <a:cs typeface="Arial" panose="020B0604020202020204" pitchFamily="34" charset="0"/>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Arial" panose="020B0604020202020204" pitchFamily="34" charset="0"/>
                          <a:cs typeface="Arial" panose="020B0604020202020204" pitchFamily="34" charset="0"/>
                        </a:rPr>
                        <a:t>Related</a:t>
                      </a:r>
                      <a:r>
                        <a:rPr lang="sv-SE" altLang="zh-CN" sz="1200" baseline="0" dirty="0">
                          <a:latin typeface="Arial" panose="020B0604020202020204" pitchFamily="34" charset="0"/>
                          <a:cs typeface="Arial" panose="020B0604020202020204" pitchFamily="34" charset="0"/>
                        </a:rPr>
                        <a:t> groups</a:t>
                      </a:r>
                      <a:endParaRPr lang="sv-SE" sz="1200" dirty="0">
                        <a:latin typeface="Arial" panose="020B0604020202020204" pitchFamily="34" charset="0"/>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Arial" panose="020B0604020202020204" pitchFamily="34" charset="0"/>
                          <a:cs typeface="Arial" panose="020B0604020202020204" pitchFamily="34" charset="0"/>
                        </a:rPr>
                        <a:t>Related</a:t>
                      </a:r>
                      <a:r>
                        <a:rPr lang="sv-SE" sz="1200" baseline="0" dirty="0">
                          <a:latin typeface="Arial" panose="020B0604020202020204" pitchFamily="34" charset="0"/>
                          <a:cs typeface="Arial" panose="020B0604020202020204" pitchFamily="34" charset="0"/>
                        </a:rPr>
                        <a:t> </a:t>
                      </a:r>
                      <a:r>
                        <a:rPr lang="en-US" altLang="zh-CN" sz="1200" dirty="0">
                          <a:latin typeface="Arial" panose="020B0604020202020204" pitchFamily="34" charset="0"/>
                          <a:cs typeface="Arial" panose="020B0604020202020204" pitchFamily="34" charset="0"/>
                        </a:rPr>
                        <a:t>topic</a:t>
                      </a:r>
                      <a:endParaRPr lang="sv-SE" sz="1200" dirty="0">
                        <a:latin typeface="Arial" panose="020B0604020202020204" pitchFamily="34" charset="0"/>
                        <a:cs typeface="Arial" panose="020B0604020202020204" pitchFamily="34" charset="0"/>
                      </a:endParaRPr>
                    </a:p>
                  </a:txBody>
                  <a:tcPr anchor="ctr">
                    <a:solidFill>
                      <a:srgbClr val="92D050"/>
                    </a:solidFill>
                  </a:tcPr>
                </a:tc>
                <a:extLst>
                  <a:ext uri="{0D108BD9-81ED-4DB2-BD59-A6C34878D82A}">
                    <a16:rowId xmlns:a16="http://schemas.microsoft.com/office/drawing/2014/main" val="10000"/>
                  </a:ext>
                </a:extLst>
              </a:tr>
              <a:tr h="469737">
                <a:tc>
                  <a:txBody>
                    <a:bodyPr/>
                    <a:lstStyle/>
                    <a:p>
                      <a:pPr algn="l">
                        <a:spcAft>
                          <a:spcPts val="0"/>
                        </a:spcAft>
                      </a:pPr>
                      <a:r>
                        <a:rPr lang="en-US" sz="105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FS_eMDAS</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050">
                          <a:solidFill>
                            <a:srgbClr val="000000"/>
                          </a:solidFill>
                          <a:effectLst/>
                          <a:latin typeface="Arial" panose="020B0604020202020204" pitchFamily="34" charset="0"/>
                          <a:ea typeface="宋体" panose="02010600030101010101" pitchFamily="2" charset="-122"/>
                          <a:cs typeface="Arial" panose="020B0604020202020204" pitchFamily="34" charset="0"/>
                        </a:rPr>
                        <a:t>Study on enhancement of Management Data Analytics Service</a:t>
                      </a:r>
                      <a:endParaRPr lang="zh-CN"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90%-&gt;</a:t>
                      </a:r>
                      <a:r>
                        <a:rPr lang="en-US" altLang="zh-CN" sz="1050" b="0" kern="1200" dirty="0">
                          <a:solidFill>
                            <a:schemeClr val="tx1"/>
                          </a:solidFill>
                          <a:effectLst/>
                          <a:highlight>
                            <a:srgbClr val="00FF00"/>
                          </a:highlight>
                          <a:latin typeface="Arial" panose="020B0604020202020204" pitchFamily="34" charset="0"/>
                          <a:ea typeface="+mn-ea"/>
                          <a:cs typeface="Arial" panose="020B0604020202020204" pitchFamily="34" charset="0"/>
                        </a:rPr>
                        <a:t>100%</a:t>
                      </a:r>
                      <a:endParaRPr lang="sv-SE" altLang="zh-CN" sz="1050" b="0" kern="1200" dirty="0">
                        <a:solidFill>
                          <a:schemeClr val="tx1"/>
                        </a:solidFill>
                        <a:effectLst/>
                        <a:highlight>
                          <a:srgbClr val="00FF00"/>
                        </a:highlight>
                        <a:latin typeface="Arial" panose="020B0604020202020204" pitchFamily="34" charset="0"/>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Arial" panose="020B0604020202020204" pitchFamily="34" charset="0"/>
                          <a:ea typeface="+mn-ea"/>
                          <a:cs typeface="Arial" panose="020B0604020202020204" pitchFamily="34" charset="0"/>
                        </a:rPr>
                        <a:t>TR 28.809</a:t>
                      </a: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Arial" panose="020B0604020202020204" pitchFamily="34" charset="0"/>
                        </a:rPr>
                        <a:t>SP-190930</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Arial" panose="020B0604020202020204" pitchFamily="34" charset="0"/>
                          <a:ea typeface="+mn-ea"/>
                          <a:cs typeface="Arial" panose="020B0604020202020204" pitchFamily="34" charset="0"/>
                        </a:rPr>
                        <a:t>SA#91 (Mar.2021)</a:t>
                      </a:r>
                      <a:endParaRPr lang="sv-SE" altLang="zh-CN" sz="1050" kern="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Arial" panose="020B0604020202020204" pitchFamily="34" charset="0"/>
                        </a:rPr>
                        <a:t>Intel</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a:solidFill>
                            <a:schemeClr val="tx1"/>
                          </a:solidFill>
                          <a:effectLst/>
                          <a:latin typeface="Arial" panose="020B0604020202020204" pitchFamily="34" charset="0"/>
                          <a:ea typeface="+mn-ea"/>
                          <a:cs typeface="Arial" panose="020B0604020202020204" pitchFamily="34" charset="0"/>
                        </a:rPr>
                        <a:t>SA2/RAN3</a:t>
                      </a: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Arial" panose="020B0604020202020204" pitchFamily="34" charset="0"/>
                        </a:rPr>
                        <a:t>Data analytics</a:t>
                      </a: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469737">
                <a:tc>
                  <a:txBody>
                    <a:bodyPr/>
                    <a:lstStyle/>
                    <a:p>
                      <a:pPr algn="l">
                        <a:spcAft>
                          <a:spcPts val="0"/>
                        </a:spcAft>
                      </a:pPr>
                      <a:r>
                        <a:rPr lang="en-US" sz="1050" dirty="0">
                          <a:solidFill>
                            <a:srgbClr val="000000"/>
                          </a:solidFill>
                          <a:effectLst/>
                          <a:latin typeface="Arial" panose="020B0604020202020204" pitchFamily="34" charset="0"/>
                          <a:ea typeface="宋体" panose="02010600030101010101" pitchFamily="2" charset="-122"/>
                          <a:cs typeface="Arial" panose="020B0604020202020204" pitchFamily="34" charset="0"/>
                        </a:rPr>
                        <a:t>FS_EE5G</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050">
                          <a:solidFill>
                            <a:srgbClr val="000000"/>
                          </a:solidFill>
                          <a:effectLst/>
                          <a:latin typeface="Arial" panose="020B0604020202020204" pitchFamily="34" charset="0"/>
                          <a:ea typeface="宋体" panose="02010600030101010101" pitchFamily="2" charset="-122"/>
                          <a:cs typeface="Arial" panose="020B0604020202020204" pitchFamily="34" charset="0"/>
                        </a:rPr>
                        <a:t>Study on new aspects of EE for 5G networks</a:t>
                      </a:r>
                      <a:endParaRPr lang="zh-CN"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45%-&gt;70%</a:t>
                      </a:r>
                      <a:endPar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rPr>
                        <a:t>TR 28.813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SimSun" panose="02010600030101010101" pitchFamily="2" charset="-122"/>
                          <a:cs typeface="Arial" panose="020B0604020202020204" pitchFamily="34" charset="0"/>
                        </a:rPr>
                        <a:t>SP-200188</a:t>
                      </a:r>
                      <a:endPar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Arial" panose="020B0604020202020204" pitchFamily="34" charset="0"/>
                          <a:ea typeface="+mn-ea"/>
                          <a:cs typeface="Arial" panose="020B0604020202020204" pitchFamily="34" charset="0"/>
                        </a:rPr>
                        <a:t>SA#93 (Sep. 2021)</a:t>
                      </a:r>
                      <a:endParaRPr lang="sv-SE" altLang="zh-CN" sz="1050" kern="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rPr>
                        <a:t>Orange</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rPr>
                        <a:t>SA2/EE</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rPr>
                        <a:t>Energy saving</a:t>
                      </a: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bl>
          </a:graphicData>
        </a:graphic>
      </p:graphicFrame>
      <p:sp>
        <p:nvSpPr>
          <p:cNvPr id="5" name="Title 1"/>
          <p:cNvSpPr txBox="1">
            <a:spLocks/>
          </p:cNvSpPr>
          <p:nvPr/>
        </p:nvSpPr>
        <p:spPr>
          <a:xfrm>
            <a:off x="207493" y="183392"/>
            <a:ext cx="10344778"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Rel-17 SI </a:t>
            </a:r>
            <a:r>
              <a:rPr lang="en-US" altLang="zh-CN" sz="3200" kern="0" dirty="0" err="1"/>
              <a:t>FS_eMDAS</a:t>
            </a:r>
            <a:r>
              <a:rPr lang="en-US" altLang="zh-CN" sz="3200" kern="0" dirty="0"/>
              <a:t>/FS_EE5G</a:t>
            </a:r>
          </a:p>
          <a:p>
            <a:endParaRPr lang="sv-SE" sz="3200" kern="0" dirty="0"/>
          </a:p>
        </p:txBody>
      </p:sp>
      <p:sp>
        <p:nvSpPr>
          <p:cNvPr id="7" name="矩形 3">
            <a:extLst>
              <a:ext uri="{FF2B5EF4-FFF2-40B4-BE49-F238E27FC236}">
                <a16:creationId xmlns:a16="http://schemas.microsoft.com/office/drawing/2014/main" id="{1D02206B-B717-45D8-9AA2-E2767D55D21A}"/>
              </a:ext>
            </a:extLst>
          </p:cNvPr>
          <p:cNvSpPr/>
          <p:nvPr/>
        </p:nvSpPr>
        <p:spPr>
          <a:xfrm>
            <a:off x="230455" y="2674834"/>
            <a:ext cx="5359107" cy="3785652"/>
          </a:xfrm>
          <a:prstGeom prst="rect">
            <a:avLst/>
          </a:prstGeom>
        </p:spPr>
        <p:txBody>
          <a:bodyPr wrap="square">
            <a:spAutoFit/>
          </a:bodyPr>
          <a:lstStyle/>
          <a:p>
            <a:pPr defTabSz="1219170" eaLnBrk="1" fontAlgn="auto" hangingPunct="1">
              <a:spcBef>
                <a:spcPts val="0"/>
              </a:spcBef>
              <a:spcAft>
                <a:spcPts val="0"/>
              </a:spcAft>
              <a:defRPr/>
            </a:pPr>
            <a:r>
              <a:rPr lang="en-US" altLang="zh-CN" sz="1200" b="1" dirty="0" err="1">
                <a:latin typeface="Calibri" pitchFamily="34" charset="0"/>
                <a:cs typeface="Arial" charset="0"/>
              </a:rPr>
              <a:t>FS_eMDAS</a:t>
            </a:r>
            <a:r>
              <a:rPr lang="en-US" altLang="zh-CN" sz="1200" b="1" dirty="0">
                <a:latin typeface="Calibri" pitchFamily="34" charset="0"/>
                <a:cs typeface="Arial" charset="0"/>
              </a:rPr>
              <a:t>: </a:t>
            </a:r>
            <a:r>
              <a:rPr lang="en-US" altLang="zh-CN" sz="1200" dirty="0">
                <a:latin typeface="Calibri" pitchFamily="34" charset="0"/>
                <a:cs typeface="Arial" charset="0"/>
              </a:rPr>
              <a:t>The following topics are discussed and agreed. The group agreed to claim completion of the study.</a:t>
            </a:r>
            <a:endParaRPr lang="en-US" altLang="zh-CN" sz="1200" b="1" dirty="0">
              <a:latin typeface="Calibri" pitchFamily="34" charset="0"/>
              <a:cs typeface="Arial" charset="0"/>
            </a:endParaRP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a:latin typeface="Calibri" pitchFamily="34" charset="0"/>
                <a:cs typeface="Arial" charset="0"/>
              </a:rPr>
              <a:t>re-arranging paging UC</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a:latin typeface="Calibri" pitchFamily="34" charset="0"/>
                <a:cs typeface="Arial" charset="0"/>
              </a:rPr>
              <a:t>re-arranging traffic projection UC</a:t>
            </a:r>
          </a:p>
          <a:p>
            <a:pPr marL="171450" indent="-171450" defTabSz="1219170" eaLnBrk="1" fontAlgn="auto" hangingPunct="1">
              <a:spcBef>
                <a:spcPts val="0"/>
              </a:spcBef>
              <a:spcAft>
                <a:spcPts val="0"/>
              </a:spcAft>
              <a:buFont typeface="Wingdings" panose="05000000000000000000" pitchFamily="2" charset="2"/>
              <a:buChar char="Ø"/>
              <a:defRPr/>
            </a:pPr>
            <a:r>
              <a:rPr lang="en-GB" sz="1200" dirty="0">
                <a:latin typeface="Calibri" pitchFamily="34" charset="0"/>
                <a:cs typeface="Arial" charset="0"/>
              </a:rPr>
              <a:t>Report Validation </a:t>
            </a:r>
            <a:endParaRPr lang="en-US" sz="1200" dirty="0">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GB" sz="1200" dirty="0" err="1">
                <a:latin typeface="Calibri" pitchFamily="34" charset="0"/>
                <a:cs typeface="Arial" charset="0"/>
              </a:rPr>
              <a:t>Enahancing</a:t>
            </a:r>
            <a:r>
              <a:rPr lang="en-GB" sz="1200" dirty="0">
                <a:latin typeface="Calibri" pitchFamily="34" charset="0"/>
                <a:cs typeface="Arial" charset="0"/>
              </a:rPr>
              <a:t> analytics request and reporting use case</a:t>
            </a:r>
            <a:endParaRPr lang="en-US" sz="1200" dirty="0">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GB" sz="1200" dirty="0">
                <a:latin typeface="Calibri" pitchFamily="34" charset="0"/>
                <a:cs typeface="Arial" charset="0"/>
              </a:rPr>
              <a:t>Add evaluation for cross-slice resource optimization</a:t>
            </a:r>
          </a:p>
          <a:p>
            <a:pPr marL="171450" indent="-171450" defTabSz="1219170" eaLnBrk="1" fontAlgn="auto" hangingPunct="1">
              <a:spcBef>
                <a:spcPts val="0"/>
              </a:spcBef>
              <a:spcAft>
                <a:spcPts val="0"/>
              </a:spcAft>
              <a:buFont typeface="Wingdings" panose="05000000000000000000" pitchFamily="2" charset="2"/>
              <a:buChar char="Ø"/>
              <a:defRPr/>
            </a:pPr>
            <a:r>
              <a:rPr lang="en-GB" sz="1200" dirty="0">
                <a:latin typeface="Calibri" pitchFamily="34" charset="0"/>
                <a:cs typeface="Arial" charset="0"/>
              </a:rPr>
              <a:t>Add evaluation for RAN user plane congestion analysis</a:t>
            </a:r>
          </a:p>
          <a:p>
            <a:pPr marL="171450" indent="-171450" defTabSz="1219170" eaLnBrk="1" fontAlgn="auto" hangingPunct="1">
              <a:spcBef>
                <a:spcPts val="0"/>
              </a:spcBef>
              <a:spcAft>
                <a:spcPts val="0"/>
              </a:spcAft>
              <a:buFont typeface="Wingdings" panose="05000000000000000000" pitchFamily="2" charset="2"/>
              <a:buChar char="Ø"/>
              <a:defRPr/>
            </a:pPr>
            <a:r>
              <a:rPr lang="en-GB" sz="1200" dirty="0">
                <a:latin typeface="Calibri" pitchFamily="34" charset="0"/>
                <a:cs typeface="Arial" charset="0"/>
              </a:rPr>
              <a:t>Add evaluation for UE throughput in network slice analysis</a:t>
            </a:r>
          </a:p>
          <a:p>
            <a:pPr marL="171450" indent="-171450" defTabSz="1219170" eaLnBrk="1" fontAlgn="auto" hangingPunct="1">
              <a:spcBef>
                <a:spcPts val="0"/>
              </a:spcBef>
              <a:spcAft>
                <a:spcPts val="0"/>
              </a:spcAft>
              <a:buFont typeface="Wingdings" panose="05000000000000000000" pitchFamily="2" charset="2"/>
              <a:buChar char="Ø"/>
              <a:defRPr/>
            </a:pPr>
            <a:r>
              <a:rPr lang="en-GB" sz="1200" dirty="0">
                <a:latin typeface="Calibri" pitchFamily="34" charset="0"/>
                <a:cs typeface="Arial" charset="0"/>
              </a:rPr>
              <a:t>Update and evaluate the solution for jitter analysis</a:t>
            </a:r>
          </a:p>
          <a:p>
            <a:pPr marL="171450" indent="-171450" defTabSz="1219170" eaLnBrk="1" fontAlgn="auto" hangingPunct="1">
              <a:spcBef>
                <a:spcPts val="0"/>
              </a:spcBef>
              <a:spcAft>
                <a:spcPts val="0"/>
              </a:spcAft>
              <a:buFont typeface="Wingdings" panose="05000000000000000000" pitchFamily="2" charset="2"/>
              <a:buChar char="Ø"/>
              <a:defRPr/>
            </a:pPr>
            <a:r>
              <a:rPr lang="en-GB" sz="1200" dirty="0">
                <a:latin typeface="Calibri" pitchFamily="34" charset="0"/>
                <a:cs typeface="Arial" charset="0"/>
              </a:rPr>
              <a:t>Update and evaluate the mobility performance analysis</a:t>
            </a:r>
          </a:p>
          <a:p>
            <a:pPr marL="171450" indent="-171450" defTabSz="1219170" eaLnBrk="1" fontAlgn="auto" hangingPunct="1">
              <a:spcBef>
                <a:spcPts val="0"/>
              </a:spcBef>
              <a:spcAft>
                <a:spcPts val="0"/>
              </a:spcAft>
              <a:buFont typeface="Wingdings" panose="05000000000000000000" pitchFamily="2" charset="2"/>
              <a:buChar char="Ø"/>
              <a:defRPr/>
            </a:pPr>
            <a:r>
              <a:rPr lang="en-GB" sz="1200" dirty="0">
                <a:latin typeface="Calibri" pitchFamily="34" charset="0"/>
                <a:cs typeface="Arial" charset="0"/>
              </a:rPr>
              <a:t>Presentation of TR 28.809 for approval</a:t>
            </a:r>
            <a:endParaRPr lang="en-US" sz="1200" dirty="0">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GB" sz="1200" dirty="0">
                <a:latin typeface="Calibri" pitchFamily="34" charset="0"/>
                <a:cs typeface="Arial" charset="0"/>
              </a:rPr>
              <a:t>Add general conclusions and recommendations</a:t>
            </a: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a:latin typeface="Calibri" pitchFamily="34" charset="0"/>
                <a:cs typeface="Arial" charset="0"/>
              </a:rPr>
              <a:t>Summary of discussion on MDAS use cases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a:latin typeface="Calibri" pitchFamily="34" charset="0"/>
                <a:cs typeface="Arial" charset="0"/>
              </a:rPr>
              <a:t>Update solution on MDA assisted energy saving</a:t>
            </a: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a:latin typeface="Calibri" pitchFamily="34" charset="0"/>
                <a:cs typeface="Arial" charset="0"/>
              </a:rPr>
              <a:t>Update the use case of traffic projection</a:t>
            </a: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a:latin typeface="Calibri" pitchFamily="34" charset="0"/>
                <a:cs typeface="Arial" charset="0"/>
              </a:rPr>
              <a:t>Update diagram of MDA process</a:t>
            </a: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a:latin typeface="Calibri" pitchFamily="34" charset="0"/>
                <a:cs typeface="Arial" charset="0"/>
              </a:rPr>
              <a:t>TD network slice coverage area mapping</a:t>
            </a: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a:latin typeface="Calibri" pitchFamily="34" charset="0"/>
                <a:cs typeface="Arial" charset="0"/>
              </a:rPr>
              <a:t>Slice coverage optimization: Use case and solution enhancements</a:t>
            </a: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err="1">
                <a:latin typeface="Calibri" pitchFamily="34" charset="0"/>
                <a:cs typeface="Arial" charset="0"/>
              </a:rPr>
              <a:t>Rapporture</a:t>
            </a:r>
            <a:r>
              <a:rPr lang="en-US" sz="1200" dirty="0">
                <a:latin typeface="Calibri" pitchFamily="34" charset="0"/>
                <a:cs typeface="Arial" charset="0"/>
              </a:rPr>
              <a:t> clean-up</a:t>
            </a:r>
          </a:p>
        </p:txBody>
      </p:sp>
      <p:sp>
        <p:nvSpPr>
          <p:cNvPr id="8" name="矩形 2">
            <a:extLst>
              <a:ext uri="{FF2B5EF4-FFF2-40B4-BE49-F238E27FC236}">
                <a16:creationId xmlns:a16="http://schemas.microsoft.com/office/drawing/2014/main" id="{607B0468-EBAD-4986-9890-7B5E1424AAF0}"/>
              </a:ext>
            </a:extLst>
          </p:cNvPr>
          <p:cNvSpPr/>
          <p:nvPr/>
        </p:nvSpPr>
        <p:spPr>
          <a:xfrm>
            <a:off x="5653733" y="2688571"/>
            <a:ext cx="6096000" cy="3785652"/>
          </a:xfrm>
          <a:prstGeom prst="rect">
            <a:avLst/>
          </a:prstGeom>
        </p:spPr>
        <p:txBody>
          <a:bodyPr>
            <a:spAutoFit/>
          </a:bodyPr>
          <a:lstStyle/>
          <a:p>
            <a:pPr marL="171450" indent="-171450" defTabSz="1219170" eaLnBrk="1" fontAlgn="auto" hangingPunct="1">
              <a:spcBef>
                <a:spcPts val="0"/>
              </a:spcBef>
              <a:spcAft>
                <a:spcPts val="0"/>
              </a:spcAft>
              <a:buFont typeface="Wingdings" panose="05000000000000000000" pitchFamily="2" charset="2"/>
              <a:buChar char="Ø"/>
              <a:defRPr/>
            </a:pPr>
            <a:r>
              <a:rPr lang="en-US" sz="1200" dirty="0">
                <a:latin typeface="Calibri" pitchFamily="34" charset="0"/>
                <a:cs typeface="Arial" charset="0"/>
              </a:rPr>
              <a:t>Alignment of internal references</a:t>
            </a: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a:latin typeface="Calibri" pitchFamily="34" charset="0"/>
                <a:cs typeface="Arial" charset="0"/>
              </a:rPr>
              <a:t>Update alarm malfunction analytics</a:t>
            </a: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a:latin typeface="Calibri" pitchFamily="34" charset="0"/>
                <a:cs typeface="Arial" charset="0"/>
              </a:rPr>
              <a:t>Add scope</a:t>
            </a: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a:latin typeface="Calibri" pitchFamily="34" charset="0"/>
                <a:cs typeface="Arial" charset="0"/>
              </a:rPr>
              <a:t>Update the analytics report for alarm incident analysis</a:t>
            </a: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a:latin typeface="Calibri" pitchFamily="34" charset="0"/>
                <a:cs typeface="Arial" charset="0"/>
              </a:rPr>
              <a:t>RAN node software upgrade Evaluation</a:t>
            </a: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a:latin typeface="Calibri" pitchFamily="34" charset="0"/>
                <a:cs typeface="Arial" charset="0"/>
              </a:rPr>
              <a:t>Paging Optimization Evaluation</a:t>
            </a: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a:latin typeface="Calibri" pitchFamily="34" charset="0"/>
                <a:cs typeface="Arial" charset="0"/>
              </a:rPr>
              <a:t>HO Optimization based on UE Load Evaluation</a:t>
            </a:r>
          </a:p>
          <a:p>
            <a:pPr defTabSz="1219170" eaLnBrk="1" fontAlgn="auto" hangingPunct="1">
              <a:spcBef>
                <a:spcPts val="0"/>
              </a:spcBef>
              <a:spcAft>
                <a:spcPts val="0"/>
              </a:spcAft>
              <a:defRPr/>
            </a:pPr>
            <a:r>
              <a:rPr lang="en-US" altLang="zh-CN" sz="1200" dirty="0">
                <a:latin typeface="Calibri" pitchFamily="34" charset="0"/>
                <a:cs typeface="Arial" charset="0"/>
              </a:rPr>
              <a:t>The following topic is endorsed</a:t>
            </a:r>
            <a:endParaRPr lang="en-US" sz="1200" dirty="0">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a:latin typeface="Calibri" pitchFamily="34" charset="0"/>
                <a:cs typeface="Arial" charset="0"/>
              </a:rPr>
              <a:t>Discussion paper on UPF load prediction for MDAS services</a:t>
            </a:r>
          </a:p>
          <a:p>
            <a:pPr lvl="0" defTabSz="1219170" eaLnBrk="1" fontAlgn="auto" hangingPunct="1">
              <a:spcBef>
                <a:spcPts val="0"/>
              </a:spcBef>
              <a:spcAft>
                <a:spcPts val="0"/>
              </a:spcAft>
              <a:defRPr/>
            </a:pPr>
            <a:endParaRPr lang="en-US" altLang="zh-CN" sz="1200" dirty="0">
              <a:latin typeface="Calibri" pitchFamily="34" charset="0"/>
              <a:cs typeface="Arial" charset="0"/>
            </a:endParaRPr>
          </a:p>
          <a:p>
            <a:pPr defTabSz="1219170" eaLnBrk="1" fontAlgn="auto" hangingPunct="1">
              <a:spcBef>
                <a:spcPts val="0"/>
              </a:spcBef>
              <a:spcAft>
                <a:spcPts val="0"/>
              </a:spcAft>
              <a:defRPr/>
            </a:pPr>
            <a:r>
              <a:rPr lang="en-US" altLang="zh-CN" sz="1200" b="1" dirty="0">
                <a:latin typeface="Calibri" pitchFamily="34" charset="0"/>
                <a:cs typeface="Arial" charset="0"/>
              </a:rPr>
              <a:t>FS_EE5G: </a:t>
            </a:r>
            <a:r>
              <a:rPr lang="en-US" altLang="zh-CN" sz="1200" dirty="0">
                <a:latin typeface="Calibri" pitchFamily="34" charset="0"/>
                <a:cs typeface="Arial" charset="0"/>
              </a:rPr>
              <a:t>The following topics are discussed and agreed: </a:t>
            </a:r>
          </a:p>
          <a:p>
            <a:pPr marL="171450" indent="-171450" defTabSz="1219170" eaLnBrk="1" fontAlgn="auto" hangingPunct="1">
              <a:spcBef>
                <a:spcPts val="0"/>
              </a:spcBef>
              <a:spcAft>
                <a:spcPts val="0"/>
              </a:spcAft>
              <a:buFont typeface="Wingdings" panose="05000000000000000000" pitchFamily="2" charset="2"/>
              <a:buChar char="Ø"/>
              <a:defRPr/>
            </a:pPr>
            <a:r>
              <a:rPr lang="en-GB" sz="1200" dirty="0">
                <a:latin typeface="Calibri" pitchFamily="34" charset="0"/>
                <a:cs typeface="Arial" charset="0"/>
              </a:rPr>
              <a:t>28.813: Update Resource Consumption Estimation Methods</a:t>
            </a:r>
          </a:p>
          <a:p>
            <a:pPr marL="171450" indent="-171450" defTabSz="1219170" eaLnBrk="1" fontAlgn="auto" hangingPunct="1">
              <a:spcBef>
                <a:spcPts val="0"/>
              </a:spcBef>
              <a:spcAft>
                <a:spcPts val="0"/>
              </a:spcAft>
              <a:buFont typeface="Wingdings" panose="05000000000000000000" pitchFamily="2" charset="2"/>
              <a:buChar char="Ø"/>
              <a:defRPr/>
            </a:pPr>
            <a:r>
              <a:rPr lang="en-GB" sz="1200" dirty="0">
                <a:latin typeface="Calibri" pitchFamily="34" charset="0"/>
                <a:cs typeface="Arial" charset="0"/>
              </a:rPr>
              <a:t>TR 28.813 EE KPI definition for RAN-only </a:t>
            </a:r>
            <a:r>
              <a:rPr lang="en-GB" sz="1200" dirty="0" err="1">
                <a:latin typeface="Calibri" pitchFamily="34" charset="0"/>
                <a:cs typeface="Arial" charset="0"/>
              </a:rPr>
              <a:t>eMBB</a:t>
            </a:r>
            <a:r>
              <a:rPr lang="en-GB" sz="1200" dirty="0">
                <a:latin typeface="Calibri" pitchFamily="34" charset="0"/>
                <a:cs typeface="Arial" charset="0"/>
              </a:rPr>
              <a:t> network slice</a:t>
            </a:r>
          </a:p>
          <a:p>
            <a:pPr marL="171450" indent="-171450" defTabSz="1219170" eaLnBrk="1" fontAlgn="auto" hangingPunct="1">
              <a:spcBef>
                <a:spcPts val="0"/>
              </a:spcBef>
              <a:spcAft>
                <a:spcPts val="0"/>
              </a:spcAft>
              <a:buFont typeface="Wingdings" panose="05000000000000000000" pitchFamily="2" charset="2"/>
              <a:buChar char="Ø"/>
              <a:defRPr/>
            </a:pPr>
            <a:r>
              <a:rPr lang="en-GB" sz="1200" dirty="0">
                <a:latin typeface="Calibri" pitchFamily="34" charset="0"/>
                <a:cs typeface="Arial" charset="0"/>
              </a:rPr>
              <a:t>TR 28.813 Potential solution for KI#5 (5GC NF Energy Consumption)</a:t>
            </a:r>
            <a:endParaRPr lang="en-US" sz="1200" dirty="0">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GB" sz="1200" dirty="0">
                <a:latin typeface="Calibri" pitchFamily="34" charset="0"/>
                <a:cs typeface="Arial" charset="0"/>
              </a:rPr>
              <a:t>28.813 Update on EE KPI for URLLC type of network slice</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latin typeface="Calibri" pitchFamily="34" charset="0"/>
                <a:cs typeface="Arial" charset="0"/>
              </a:rPr>
              <a:t>TR 28.813 New Key Issue: 5GC Energy Consumption</a:t>
            </a: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a:latin typeface="Calibri" pitchFamily="34" charset="0"/>
                <a:cs typeface="Arial" charset="0"/>
              </a:rPr>
              <a:t>LS on providing cell </a:t>
            </a:r>
            <a:r>
              <a:rPr lang="en-US" sz="1200" dirty="0" err="1">
                <a:latin typeface="Calibri" pitchFamily="34" charset="0"/>
                <a:cs typeface="Arial" charset="0"/>
              </a:rPr>
              <a:t>energySaving</a:t>
            </a:r>
            <a:r>
              <a:rPr lang="en-US" sz="1200" dirty="0">
                <a:latin typeface="Calibri" pitchFamily="34" charset="0"/>
                <a:cs typeface="Arial" charset="0"/>
              </a:rPr>
              <a:t> Status information to NWDAF</a:t>
            </a: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a:latin typeface="Calibri" pitchFamily="34" charset="0"/>
                <a:cs typeface="Arial" charset="0"/>
              </a:rPr>
              <a:t>28.813 Update clause 4.4 to align with already approved CR</a:t>
            </a: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a:latin typeface="Calibri" pitchFamily="34" charset="0"/>
                <a:cs typeface="Arial" charset="0"/>
              </a:rPr>
              <a:t>28.813 Remove Introduction and add Scope</a:t>
            </a: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a:latin typeface="Calibri" pitchFamily="34" charset="0"/>
                <a:cs typeface="Arial" charset="0"/>
              </a:rPr>
              <a:t>28.813 New Key Issue: TR 21.866 EE control framework</a:t>
            </a:r>
            <a:endParaRPr lang="en-GB" altLang="zh-CN" sz="1200" dirty="0">
              <a:latin typeface="Calibri" pitchFamily="34" charset="0"/>
              <a:cs typeface="Arial" charset="0"/>
            </a:endParaRPr>
          </a:p>
        </p:txBody>
      </p:sp>
    </p:spTree>
    <p:extLst>
      <p:ext uri="{BB962C8B-B14F-4D97-AF65-F5344CB8AC3E}">
        <p14:creationId xmlns:p14="http://schemas.microsoft.com/office/powerpoint/2010/main" val="15727833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05573" y="2642111"/>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3484267897"/>
              </p:ext>
            </p:extLst>
          </p:nvPr>
        </p:nvGraphicFramePr>
        <p:xfrm>
          <a:off x="205572" y="1174447"/>
          <a:ext cx="11681825" cy="1455420"/>
        </p:xfrm>
        <a:graphic>
          <a:graphicData uri="http://schemas.openxmlformats.org/drawingml/2006/table">
            <a:tbl>
              <a:tblPr firstRow="1" bandRow="1">
                <a:tableStyleId>{5C22544A-7EE6-4342-B048-85BDC9FD1C3A}</a:tableStyleId>
              </a:tblPr>
              <a:tblGrid>
                <a:gridCol w="788313">
                  <a:extLst>
                    <a:ext uri="{9D8B030D-6E8A-4147-A177-3AD203B41FA5}">
                      <a16:colId xmlns:a16="http://schemas.microsoft.com/office/drawing/2014/main" val="20000"/>
                    </a:ext>
                  </a:extLst>
                </a:gridCol>
                <a:gridCol w="2216040">
                  <a:extLst>
                    <a:ext uri="{9D8B030D-6E8A-4147-A177-3AD203B41FA5}">
                      <a16:colId xmlns:a16="http://schemas.microsoft.com/office/drawing/2014/main" val="20001"/>
                    </a:ext>
                  </a:extLst>
                </a:gridCol>
                <a:gridCol w="1238250">
                  <a:extLst>
                    <a:ext uri="{9D8B030D-6E8A-4147-A177-3AD203B41FA5}">
                      <a16:colId xmlns:a16="http://schemas.microsoft.com/office/drawing/2014/main" val="20002"/>
                    </a:ext>
                  </a:extLst>
                </a:gridCol>
                <a:gridCol w="2174243">
                  <a:extLst>
                    <a:ext uri="{9D8B030D-6E8A-4147-A177-3AD203B41FA5}">
                      <a16:colId xmlns:a16="http://schemas.microsoft.com/office/drawing/2014/main" val="20003"/>
                    </a:ext>
                  </a:extLst>
                </a:gridCol>
                <a:gridCol w="1007795">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337665">
                <a:tc>
                  <a:txBody>
                    <a:bodyPr/>
                    <a:lstStyle/>
                    <a:p>
                      <a:pPr algn="ctr">
                        <a:spcAft>
                          <a:spcPts val="0"/>
                        </a:spcAft>
                      </a:pPr>
                      <a:r>
                        <a:rPr lang="en-GB" sz="1200" b="1" kern="1200" dirty="0">
                          <a:solidFill>
                            <a:schemeClr val="lt1"/>
                          </a:solidFill>
                          <a:latin typeface="Arial" panose="020B0604020202020204" pitchFamily="34" charset="0"/>
                          <a:ea typeface="+mn-ea"/>
                          <a:cs typeface="Arial" panose="020B0604020202020204" pitchFamily="34" charset="0"/>
                        </a:rPr>
                        <a:t>WI code</a:t>
                      </a:r>
                      <a:endParaRPr lang="sv-SE" sz="1200" b="1" kern="1200" dirty="0">
                        <a:solidFill>
                          <a:schemeClr val="lt1"/>
                        </a:solidFill>
                        <a:latin typeface="Arial" panose="020B0604020202020204" pitchFamily="34" charset="0"/>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Arial" panose="020B0604020202020204" pitchFamily="34" charset="0"/>
                          <a:ea typeface="+mn-ea"/>
                          <a:cs typeface="Arial" panose="020B0604020202020204" pitchFamily="34" charset="0"/>
                        </a:rPr>
                        <a:t>WI Title</a:t>
                      </a:r>
                      <a:endParaRPr lang="sv-SE" sz="1200" b="1" kern="1200" dirty="0">
                        <a:solidFill>
                          <a:schemeClr val="lt1"/>
                        </a:solidFill>
                        <a:latin typeface="Arial" panose="020B0604020202020204" pitchFamily="34" charset="0"/>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Arial" panose="020B0604020202020204" pitchFamily="34" charset="0"/>
                          <a:cs typeface="Arial" panose="020B0604020202020204" pitchFamily="34" charset="0"/>
                        </a:rPr>
                        <a:t>Completion</a:t>
                      </a:r>
                      <a:r>
                        <a:rPr lang="sv-SE" sz="1200" dirty="0">
                          <a:latin typeface="Arial" panose="020B0604020202020204" pitchFamily="34" charset="0"/>
                          <a:cs typeface="Arial" panose="020B0604020202020204" pitchFamily="34" charset="0"/>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latin typeface="Arial" panose="020B0604020202020204" pitchFamily="34" charset="0"/>
                          <a:cs typeface="Arial" panose="020B0604020202020204" pitchFamily="34" charset="0"/>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latin typeface="Arial" panose="020B0604020202020204" pitchFamily="34" charset="0"/>
                          <a:cs typeface="Arial" panose="020B0604020202020204" pitchFamily="34" charset="0"/>
                        </a:rPr>
                        <a:t>Tdoc</a:t>
                      </a:r>
                      <a:r>
                        <a:rPr lang="en-US" altLang="zh-CN" sz="1200" dirty="0">
                          <a:latin typeface="Arial" panose="020B0604020202020204" pitchFamily="34" charset="0"/>
                          <a:cs typeface="Arial" panose="020B0604020202020204" pitchFamily="34" charset="0"/>
                        </a:rPr>
                        <a:t> reference</a:t>
                      </a:r>
                      <a:endParaRPr lang="sv-SE" sz="1200" dirty="0">
                        <a:latin typeface="Arial" panose="020B0604020202020204" pitchFamily="34" charset="0"/>
                        <a:cs typeface="Arial" panose="020B0604020202020204" pitchFamily="34" charset="0"/>
                      </a:endParaRPr>
                    </a:p>
                  </a:txBody>
                  <a:tcPr anchor="ctr">
                    <a:solidFill>
                      <a:srgbClr val="92D050"/>
                    </a:solidFill>
                  </a:tcPr>
                </a:tc>
                <a:tc>
                  <a:txBody>
                    <a:bodyPr/>
                    <a:lstStyle/>
                    <a:p>
                      <a:pPr algn="ctr"/>
                      <a:r>
                        <a:rPr lang="sv-SE" sz="1200" dirty="0">
                          <a:latin typeface="Arial" panose="020B0604020202020204" pitchFamily="34" charset="0"/>
                          <a:cs typeface="Arial" panose="020B0604020202020204" pitchFamily="34" charset="0"/>
                        </a:rPr>
                        <a:t>Target date</a:t>
                      </a:r>
                    </a:p>
                  </a:txBody>
                  <a:tcPr anchor="ctr">
                    <a:solidFill>
                      <a:srgbClr val="92D050"/>
                    </a:solidFill>
                  </a:tcPr>
                </a:tc>
                <a:tc>
                  <a:txBody>
                    <a:bodyPr/>
                    <a:lstStyle/>
                    <a:p>
                      <a:pPr algn="ctr"/>
                      <a:r>
                        <a:rPr lang="sv-SE" sz="1200" dirty="0">
                          <a:latin typeface="Arial" panose="020B0604020202020204" pitchFamily="34" charset="0"/>
                          <a:cs typeface="Arial" panose="020B0604020202020204" pitchFamily="34" charset="0"/>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Arial" panose="020B0604020202020204" pitchFamily="34" charset="0"/>
                          <a:cs typeface="Arial" panose="020B0604020202020204" pitchFamily="34" charset="0"/>
                        </a:rPr>
                        <a:t>Related</a:t>
                      </a:r>
                      <a:r>
                        <a:rPr lang="sv-SE" altLang="zh-CN" sz="1200" baseline="0" dirty="0">
                          <a:latin typeface="Arial" panose="020B0604020202020204" pitchFamily="34" charset="0"/>
                          <a:cs typeface="Arial" panose="020B0604020202020204" pitchFamily="34" charset="0"/>
                        </a:rPr>
                        <a:t> groups</a:t>
                      </a:r>
                      <a:endParaRPr lang="sv-SE" sz="1200" dirty="0">
                        <a:latin typeface="Arial" panose="020B0604020202020204" pitchFamily="34" charset="0"/>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Arial" panose="020B0604020202020204" pitchFamily="34" charset="0"/>
                          <a:cs typeface="Arial" panose="020B0604020202020204" pitchFamily="34" charset="0"/>
                        </a:rPr>
                        <a:t>Related</a:t>
                      </a:r>
                      <a:r>
                        <a:rPr lang="sv-SE" sz="1200" baseline="0" dirty="0">
                          <a:latin typeface="Arial" panose="020B0604020202020204" pitchFamily="34" charset="0"/>
                          <a:cs typeface="Arial" panose="020B0604020202020204" pitchFamily="34" charset="0"/>
                        </a:rPr>
                        <a:t> </a:t>
                      </a:r>
                      <a:r>
                        <a:rPr lang="en-US" altLang="zh-CN" sz="1200" dirty="0">
                          <a:latin typeface="Arial" panose="020B0604020202020204" pitchFamily="34" charset="0"/>
                          <a:cs typeface="Arial" panose="020B0604020202020204" pitchFamily="34" charset="0"/>
                        </a:rPr>
                        <a:t>topic</a:t>
                      </a:r>
                      <a:endParaRPr lang="sv-SE" sz="1200" dirty="0">
                        <a:latin typeface="Arial" panose="020B0604020202020204" pitchFamily="34" charset="0"/>
                        <a:cs typeface="Arial" panose="020B0604020202020204" pitchFamily="34" charset="0"/>
                      </a:endParaRPr>
                    </a:p>
                  </a:txBody>
                  <a:tcPr anchor="ctr">
                    <a:solidFill>
                      <a:srgbClr val="92D050"/>
                    </a:solidFill>
                  </a:tcPr>
                </a:tc>
                <a:extLst>
                  <a:ext uri="{0D108BD9-81ED-4DB2-BD59-A6C34878D82A}">
                    <a16:rowId xmlns:a16="http://schemas.microsoft.com/office/drawing/2014/main" val="10000"/>
                  </a:ext>
                </a:extLst>
              </a:tr>
              <a:tr h="407031">
                <a:tc>
                  <a:txBody>
                    <a:bodyPr/>
                    <a:lstStyle/>
                    <a:p>
                      <a:pPr algn="ctr">
                        <a:spcAft>
                          <a:spcPts val="0"/>
                        </a:spcAft>
                      </a:pPr>
                      <a:r>
                        <a:rPr lang="en-US" altLang="zh-CN" sz="1050" dirty="0">
                          <a:solidFill>
                            <a:srgbClr val="000000"/>
                          </a:solidFill>
                          <a:effectLst/>
                          <a:latin typeface="Arial" panose="020B0604020202020204" pitchFamily="34" charset="0"/>
                          <a:ea typeface="+mn-ea"/>
                          <a:cs typeface="Arial" panose="020B0604020202020204" pitchFamily="34" charset="0"/>
                        </a:rPr>
                        <a:t>FS_5GSAT_MO</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altLang="zh-CN" sz="1050" dirty="0">
                          <a:solidFill>
                            <a:srgbClr val="000000"/>
                          </a:solidFill>
                          <a:effectLst/>
                          <a:latin typeface="Arial" panose="020B0604020202020204" pitchFamily="34" charset="0"/>
                          <a:ea typeface="+mn-ea"/>
                          <a:cs typeface="Arial" panose="020B0604020202020204" pitchFamily="34" charset="0"/>
                        </a:rPr>
                        <a:t>Study on management and orchestration aspects with integrated satellite components in a 5G network</a:t>
                      </a:r>
                      <a:endParaRPr lang="zh-CN" altLang="zh-CN" sz="1050" dirty="0">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90%-&gt;</a:t>
                      </a:r>
                      <a:r>
                        <a:rPr lang="en-US" altLang="zh-CN" sz="1050" b="0" kern="1200" dirty="0">
                          <a:solidFill>
                            <a:schemeClr val="tx1"/>
                          </a:solidFill>
                          <a:effectLst/>
                          <a:highlight>
                            <a:srgbClr val="00FF00"/>
                          </a:highlight>
                          <a:latin typeface="Arial" panose="020B0604020202020204" pitchFamily="34" charset="0"/>
                          <a:ea typeface="+mn-ea"/>
                          <a:cs typeface="Arial" panose="020B0604020202020204" pitchFamily="34" charset="0"/>
                        </a:rPr>
                        <a:t>100%</a:t>
                      </a:r>
                      <a:endParaRPr lang="sv-SE" altLang="zh-CN" sz="1050" b="0" kern="1200" dirty="0">
                        <a:solidFill>
                          <a:schemeClr val="tx1"/>
                        </a:solidFill>
                        <a:effectLst/>
                        <a:highlight>
                          <a:srgbClr val="00FF00"/>
                        </a:highligh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a:solidFill>
                            <a:schemeClr val="dk1"/>
                          </a:solidFill>
                          <a:effectLst/>
                          <a:latin typeface="Arial" panose="020B0604020202020204" pitchFamily="34" charset="0"/>
                          <a:ea typeface="+mn-ea"/>
                          <a:cs typeface="Arial" panose="020B0604020202020204" pitchFamily="34" charset="0"/>
                        </a:rPr>
                        <a:t>TR 28.808</a:t>
                      </a:r>
                      <a:endParaRPr lang="sv-SE" altLang="zh-CN" sz="1050" kern="120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050" kern="1200" dirty="0">
                        <a:solidFill>
                          <a:schemeClr val="dk1"/>
                        </a:solidFill>
                        <a:effectLst/>
                        <a:latin typeface="Arial" panose="020B0604020202020204" pitchFamily="34" charset="0"/>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dk1"/>
                          </a:solidFill>
                          <a:effectLst/>
                          <a:latin typeface="Arial" panose="020B0604020202020204" pitchFamily="34" charset="0"/>
                          <a:ea typeface="+mn-ea"/>
                          <a:cs typeface="Arial" panose="020B0604020202020204" pitchFamily="34" charset="0"/>
                        </a:rPr>
                        <a:t>SP-190138</a:t>
                      </a:r>
                    </a:p>
                  </a:txBody>
                  <a:tcPr marL="9525" marR="9525" marT="9525"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0" kern="1200" dirty="0">
                          <a:solidFill>
                            <a:schemeClr val="tx1"/>
                          </a:solidFill>
                          <a:effectLst/>
                          <a:latin typeface="Arial" panose="020B0604020202020204" pitchFamily="34" charset="0"/>
                          <a:ea typeface="+mn-ea"/>
                          <a:cs typeface="Arial" panose="020B0604020202020204" pitchFamily="34" charset="0"/>
                        </a:rPr>
                        <a:t>SA#91 (Mar. 2021)</a:t>
                      </a:r>
                      <a:endParaRPr lang="sv-SE" altLang="zh-CN"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dirty="0">
                          <a:solidFill>
                            <a:schemeClr val="tx1"/>
                          </a:solidFill>
                          <a:effectLst/>
                          <a:latin typeface="Arial" panose="020B0604020202020204" pitchFamily="34" charset="0"/>
                          <a:ea typeface="+mn-ea"/>
                          <a:cs typeface="Arial" panose="020B0604020202020204" pitchFamily="34" charset="0"/>
                        </a:rPr>
                        <a:t>TNO</a:t>
                      </a:r>
                    </a:p>
                  </a:txBody>
                  <a:tcPr marL="68580" marR="68580" marT="0" marB="0" anchor="ctr">
                    <a:solidFill>
                      <a:schemeClr val="tx2">
                        <a:lumMod val="20000"/>
                        <a:lumOff val="80000"/>
                      </a:schemeClr>
                    </a:solidFill>
                  </a:tcPr>
                </a:tc>
                <a:tc>
                  <a:txBody>
                    <a:bodyPr/>
                    <a:lstStyle/>
                    <a:p>
                      <a:pPr algn="ctr">
                        <a:spcAft>
                          <a:spcPts val="0"/>
                        </a:spcAft>
                      </a:pPr>
                      <a:r>
                        <a:rPr lang="sv-SE" sz="1050" b="0" kern="1200">
                          <a:solidFill>
                            <a:schemeClr val="tx1"/>
                          </a:solidFill>
                          <a:effectLst/>
                          <a:latin typeface="Arial" panose="020B0604020202020204" pitchFamily="34" charset="0"/>
                          <a:ea typeface="+mn-ea"/>
                          <a:cs typeface="Arial" panose="020B0604020202020204" pitchFamily="34" charset="0"/>
                        </a:rPr>
                        <a:t>SA2/RAN3</a:t>
                      </a:r>
                      <a:endParaRPr lang="sv-SE"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a:solidFill>
                            <a:schemeClr val="tx1"/>
                          </a:solidFill>
                          <a:effectLst/>
                          <a:latin typeface="Arial" panose="020B0604020202020204" pitchFamily="34" charset="0"/>
                          <a:ea typeface="+mn-ea"/>
                          <a:cs typeface="Arial" panose="020B0604020202020204" pitchFamily="34" charset="0"/>
                        </a:rPr>
                        <a:t>NPN</a:t>
                      </a:r>
                      <a:endParaRPr lang="sv-SE"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25197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dirty="0" err="1">
                          <a:effectLst/>
                          <a:latin typeface="Arial" panose="020B0604020202020204" pitchFamily="34" charset="0"/>
                          <a:ea typeface="+mn-ea"/>
                          <a:cs typeface="Arial" panose="020B0604020202020204" pitchFamily="34" charset="0"/>
                        </a:rPr>
                        <a:t>FS_eEDGE_Mgt</a:t>
                      </a:r>
                      <a:endParaRPr lang="zh-CN" altLang="zh-CN" sz="1050" dirty="0">
                        <a:effectLst/>
                        <a:latin typeface="Arial" panose="020B0604020202020204" pitchFamily="34" charset="0"/>
                        <a:ea typeface="+mn-ea"/>
                        <a:cs typeface="Arial" panose="020B0604020202020204" pitchFamily="34" charset="0"/>
                      </a:endParaRPr>
                    </a:p>
                    <a:p>
                      <a:pPr algn="ctr">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dirty="0">
                          <a:effectLst/>
                          <a:latin typeface="Arial" panose="020B0604020202020204" pitchFamily="34" charset="0"/>
                          <a:ea typeface="+mn-ea"/>
                          <a:cs typeface="Arial" panose="020B0604020202020204" pitchFamily="34" charset="0"/>
                        </a:rPr>
                        <a:t>Study on management aspects of edge computing</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25%-&gt;75%</a:t>
                      </a:r>
                      <a:endPar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a:solidFill>
                            <a:schemeClr val="dk1"/>
                          </a:solidFill>
                          <a:effectLst/>
                          <a:latin typeface="Arial" panose="020B0604020202020204" pitchFamily="34" charset="0"/>
                          <a:ea typeface="+mn-ea"/>
                          <a:cs typeface="Arial" panose="020B0604020202020204" pitchFamily="34" charset="0"/>
                        </a:rPr>
                        <a:t>TR 28.814</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en-US" altLang="zh-CN" sz="1050" kern="120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rPr>
                        <a:t>SP-200195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0" kern="1200" dirty="0">
                          <a:solidFill>
                            <a:schemeClr val="tx1"/>
                          </a:solidFill>
                          <a:effectLst/>
                          <a:latin typeface="Arial" panose="020B0604020202020204" pitchFamily="34" charset="0"/>
                          <a:ea typeface="+mn-ea"/>
                          <a:cs typeface="Arial" panose="020B0604020202020204" pitchFamily="34" charset="0"/>
                        </a:rPr>
                        <a:t>SA#92 (Jun. 2021)</a:t>
                      </a:r>
                      <a:endParaRPr lang="en-GB" altLang="zh-CN"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SimSun" panose="02010600030101010101" pitchFamily="2" charset="-122"/>
                          <a:cs typeface="Arial" panose="020B0604020202020204" pitchFamily="34" charset="0"/>
                        </a:rPr>
                        <a:t>Intel</a:t>
                      </a:r>
                      <a:endPar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SimSun" panose="02010600030101010101" pitchFamily="2" charset="-122"/>
                          <a:cs typeface="Arial" panose="020B0604020202020204" pitchFamily="34" charset="0"/>
                        </a:rPr>
                        <a:t>SA6</a:t>
                      </a:r>
                      <a:endPar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rPr>
                        <a:t>edge</a:t>
                      </a: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bl>
          </a:graphicData>
        </a:graphic>
      </p:graphicFrame>
      <p:sp>
        <p:nvSpPr>
          <p:cNvPr id="5" name="Title 1"/>
          <p:cNvSpPr txBox="1">
            <a:spLocks/>
          </p:cNvSpPr>
          <p:nvPr/>
        </p:nvSpPr>
        <p:spPr>
          <a:xfrm>
            <a:off x="0" y="200349"/>
            <a:ext cx="10344778"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Rel-17 SI FS_5GSAT_MO/</a:t>
            </a:r>
            <a:r>
              <a:rPr lang="en-US" altLang="zh-CN" sz="3200" kern="0" dirty="0" err="1"/>
              <a:t>FS_eEDGE_Mgt</a:t>
            </a:r>
            <a:endParaRPr lang="sv-SE" sz="3200" kern="0" dirty="0"/>
          </a:p>
        </p:txBody>
      </p:sp>
      <p:sp>
        <p:nvSpPr>
          <p:cNvPr id="7" name="矩形 5">
            <a:extLst>
              <a:ext uri="{FF2B5EF4-FFF2-40B4-BE49-F238E27FC236}">
                <a16:creationId xmlns:a16="http://schemas.microsoft.com/office/drawing/2014/main" id="{12B197AD-5C1B-4722-8F69-E1D1446B5B8A}"/>
              </a:ext>
            </a:extLst>
          </p:cNvPr>
          <p:cNvSpPr/>
          <p:nvPr/>
        </p:nvSpPr>
        <p:spPr>
          <a:xfrm>
            <a:off x="125185" y="3001766"/>
            <a:ext cx="5547109" cy="3600986"/>
          </a:xfrm>
          <a:prstGeom prst="rect">
            <a:avLst/>
          </a:prstGeom>
        </p:spPr>
        <p:txBody>
          <a:bodyPr wrap="square">
            <a:spAutoFit/>
          </a:bodyPr>
          <a:lstStyle/>
          <a:p>
            <a:pPr lvl="0" defTabSz="1219170" eaLnBrk="1" fontAlgn="auto" hangingPunct="1">
              <a:spcBef>
                <a:spcPts val="0"/>
              </a:spcBef>
              <a:spcAft>
                <a:spcPts val="0"/>
              </a:spcAft>
              <a:defRPr/>
            </a:pPr>
            <a:r>
              <a:rPr lang="en-US" altLang="zh-CN" sz="1200" b="1" dirty="0">
                <a:latin typeface="Calibri" pitchFamily="34" charset="0"/>
                <a:cs typeface="Arial" charset="0"/>
              </a:rPr>
              <a:t>FS_5GSAT_MO: </a:t>
            </a:r>
            <a:r>
              <a:rPr lang="en-US" altLang="zh-CN" sz="1200" dirty="0">
                <a:latin typeface="Calibri" pitchFamily="34" charset="0"/>
                <a:cs typeface="Arial" charset="0"/>
              </a:rPr>
              <a:t>The following topics are discussed and agreed</a:t>
            </a:r>
            <a:endParaRPr lang="en-GB" altLang="zh-CN" sz="1200" dirty="0">
              <a:latin typeface="Calibri" pitchFamily="34" charset="0"/>
              <a:cs typeface="Arial" charset="0"/>
            </a:endParaRPr>
          </a:p>
          <a:p>
            <a:pPr marL="285750" indent="-285750" defTabSz="1219170">
              <a:buFont typeface="Wingdings" panose="05000000000000000000" pitchFamily="2" charset="2"/>
              <a:buChar char="Ø"/>
              <a:defRPr/>
            </a:pPr>
            <a:r>
              <a:rPr lang="en-US" sz="1200" dirty="0">
                <a:latin typeface="+mn-lt"/>
              </a:rPr>
              <a:t>Reference architecture for the management of integrated satellite transport network for backhaul</a:t>
            </a:r>
          </a:p>
          <a:p>
            <a:pPr marL="285750" indent="-285750" defTabSz="1219170">
              <a:buFont typeface="Wingdings" panose="05000000000000000000" pitchFamily="2" charset="2"/>
              <a:buChar char="Ø"/>
              <a:defRPr/>
            </a:pPr>
            <a:r>
              <a:rPr lang="en-US" sz="1200" dirty="0">
                <a:latin typeface="+mn-lt"/>
              </a:rPr>
              <a:t>Two architecture scenarios for 5G networks with an integrated satellite transport network for backhaul</a:t>
            </a:r>
            <a:endParaRPr lang="en-GB" altLang="zh-CN" sz="1200" dirty="0">
              <a:latin typeface="+mn-lt"/>
            </a:endParaRPr>
          </a:p>
          <a:p>
            <a:pPr marL="285750" indent="-285750" defTabSz="1219170">
              <a:buFont typeface="Wingdings" panose="05000000000000000000" pitchFamily="2" charset="2"/>
              <a:buChar char="Ø"/>
              <a:defRPr/>
            </a:pPr>
            <a:r>
              <a:rPr lang="en-US" sz="1200" dirty="0">
                <a:latin typeface="+mn-lt"/>
              </a:rPr>
              <a:t>Presentation sheet for approval of TR28.808</a:t>
            </a:r>
          </a:p>
          <a:p>
            <a:pPr marL="285750" indent="-285750" defTabSz="1219170">
              <a:buFont typeface="Wingdings" panose="05000000000000000000" pitchFamily="2" charset="2"/>
              <a:buChar char="Ø"/>
              <a:defRPr/>
            </a:pPr>
            <a:r>
              <a:rPr lang="en-US" altLang="zh-CN" sz="1200" dirty="0">
                <a:latin typeface="+mn-lt"/>
              </a:rPr>
              <a:t>Align Terms clause with TR 21.801 based on comments received from ETSI </a:t>
            </a:r>
            <a:r>
              <a:rPr lang="en-US" altLang="zh-CN" sz="1200" dirty="0" err="1">
                <a:latin typeface="+mn-lt"/>
              </a:rPr>
              <a:t>EditHelp</a:t>
            </a:r>
            <a:endParaRPr lang="en-US" altLang="zh-CN" sz="1200" dirty="0">
              <a:latin typeface="+mn-lt"/>
            </a:endParaRPr>
          </a:p>
          <a:p>
            <a:pPr marL="285750" indent="-285750" defTabSz="1219170">
              <a:buFont typeface="Wingdings" panose="05000000000000000000" pitchFamily="2" charset="2"/>
              <a:buChar char="Ø"/>
              <a:defRPr/>
            </a:pPr>
            <a:r>
              <a:rPr lang="en-US" altLang="zh-CN" sz="1200" dirty="0">
                <a:latin typeface="+mn-lt"/>
              </a:rPr>
              <a:t>Clarify use of -shall- in potential requirements based on comments received from ETSI </a:t>
            </a:r>
            <a:r>
              <a:rPr lang="en-US" altLang="zh-CN" sz="1200" dirty="0" err="1">
                <a:latin typeface="+mn-lt"/>
              </a:rPr>
              <a:t>EditHelp</a:t>
            </a:r>
            <a:endParaRPr lang="en-US" altLang="zh-CN" sz="1200" dirty="0">
              <a:latin typeface="+mn-lt"/>
            </a:endParaRPr>
          </a:p>
          <a:p>
            <a:pPr marL="285750" indent="-285750" defTabSz="1219170">
              <a:buFont typeface="Wingdings" panose="05000000000000000000" pitchFamily="2" charset="2"/>
              <a:buChar char="Ø"/>
              <a:defRPr/>
            </a:pPr>
            <a:r>
              <a:rPr lang="en-US" altLang="zh-CN" sz="1200" dirty="0">
                <a:latin typeface="+mn-lt"/>
              </a:rPr>
              <a:t>Editorial corrections based on comments received from ETSI EditHelp</a:t>
            </a:r>
          </a:p>
          <a:p>
            <a:pPr defTabSz="1219170">
              <a:defRPr/>
            </a:pPr>
            <a:endParaRPr lang="en-US" altLang="zh-CN" sz="1200" dirty="0">
              <a:latin typeface="+mn-lt"/>
            </a:endParaRPr>
          </a:p>
          <a:p>
            <a:pPr lvl="0" defTabSz="1219170" eaLnBrk="1" fontAlgn="auto" hangingPunct="1">
              <a:spcBef>
                <a:spcPts val="0"/>
              </a:spcBef>
              <a:spcAft>
                <a:spcPts val="0"/>
              </a:spcAft>
              <a:defRPr/>
            </a:pPr>
            <a:r>
              <a:rPr lang="en-US" altLang="zh-CN" sz="1200" b="1" dirty="0" err="1">
                <a:latin typeface="Calibri"/>
                <a:cs typeface="Arial" charset="0"/>
              </a:rPr>
              <a:t>FS_eEDGE_Mgt</a:t>
            </a:r>
            <a:r>
              <a:rPr lang="en-US" altLang="zh-CN" sz="1200" b="1" dirty="0">
                <a:latin typeface="Calibri"/>
                <a:cs typeface="Arial" charset="0"/>
              </a:rPr>
              <a:t>: </a:t>
            </a:r>
            <a:r>
              <a:rPr lang="en-US" altLang="zh-CN" sz="1200" dirty="0">
                <a:latin typeface="Calibri"/>
                <a:cs typeface="Arial" charset="0"/>
              </a:rPr>
              <a:t>The following topics are discussed and agreed.</a:t>
            </a:r>
            <a:endParaRPr lang="en-US" altLang="zh-CN" sz="1200" b="1" dirty="0">
              <a:latin typeface="Calibri"/>
              <a:cs typeface="Arial" charset="0"/>
            </a:endParaRPr>
          </a:p>
          <a:p>
            <a:pPr marL="285750" lvl="0" indent="-285750" defTabSz="1219170">
              <a:buFont typeface="Wingdings" panose="05000000000000000000" pitchFamily="2" charset="2"/>
              <a:buChar char="Ø"/>
              <a:defRPr/>
            </a:pPr>
            <a:r>
              <a:rPr lang="en-US" sz="1200" dirty="0">
                <a:latin typeface="Calibri"/>
              </a:rPr>
              <a:t>28.814 UC of UPF selection to support EAS deployment</a:t>
            </a:r>
          </a:p>
          <a:p>
            <a:pPr marL="285750" lvl="0" indent="-285750" defTabSz="1219170">
              <a:buFont typeface="Wingdings" panose="05000000000000000000" pitchFamily="2" charset="2"/>
              <a:buChar char="Ø"/>
              <a:defRPr/>
            </a:pPr>
            <a:r>
              <a:rPr lang="en-US" sz="1200" dirty="0">
                <a:latin typeface="Calibri"/>
              </a:rPr>
              <a:t>28.814 add solutions for UPF selection to assist EAS deployment</a:t>
            </a:r>
            <a:endParaRPr lang="en-US" altLang="zh-CN" sz="1200" dirty="0">
              <a:latin typeface="Calibri"/>
            </a:endParaRPr>
          </a:p>
          <a:p>
            <a:pPr marL="285750" lvl="0" indent="-285750" defTabSz="1219170">
              <a:buFont typeface="Wingdings" panose="05000000000000000000" pitchFamily="2" charset="2"/>
              <a:buChar char="Ø"/>
              <a:defRPr/>
            </a:pPr>
            <a:r>
              <a:rPr lang="en-US" sz="1200" dirty="0">
                <a:latin typeface="Calibri"/>
              </a:rPr>
              <a:t>28.814 5GC NF performance assurance use case</a:t>
            </a:r>
          </a:p>
          <a:p>
            <a:pPr marL="285750" lvl="0" indent="-285750" defTabSz="1219170">
              <a:buFont typeface="Wingdings" panose="05000000000000000000" pitchFamily="2" charset="2"/>
              <a:buChar char="Ø"/>
              <a:defRPr/>
            </a:pPr>
            <a:r>
              <a:rPr lang="en-US" sz="1200" dirty="0">
                <a:latin typeface="Calibri"/>
              </a:rPr>
              <a:t>28.814 5GC NF performance assurance solution</a:t>
            </a:r>
          </a:p>
          <a:p>
            <a:pPr defTabSz="1219170">
              <a:defRPr/>
            </a:pPr>
            <a:endParaRPr lang="en-US" altLang="zh-CN" sz="1200" dirty="0">
              <a:latin typeface="+mn-lt"/>
            </a:endParaRPr>
          </a:p>
          <a:p>
            <a:pPr defTabSz="1219170" eaLnBrk="1" fontAlgn="auto" hangingPunct="1">
              <a:spcBef>
                <a:spcPts val="0"/>
              </a:spcBef>
              <a:spcAft>
                <a:spcPts val="0"/>
              </a:spcAft>
              <a:defRPr/>
            </a:pPr>
            <a:endParaRPr lang="en-US" altLang="zh-CN" sz="1200" dirty="0">
              <a:latin typeface="Calibri" pitchFamily="34" charset="0"/>
              <a:cs typeface="Arial" charset="0"/>
            </a:endParaRPr>
          </a:p>
        </p:txBody>
      </p:sp>
      <p:sp>
        <p:nvSpPr>
          <p:cNvPr id="8" name="矩形 3">
            <a:extLst>
              <a:ext uri="{FF2B5EF4-FFF2-40B4-BE49-F238E27FC236}">
                <a16:creationId xmlns:a16="http://schemas.microsoft.com/office/drawing/2014/main" id="{B3AA07DE-3530-4CE3-B90B-99BDDA80E388}"/>
              </a:ext>
            </a:extLst>
          </p:cNvPr>
          <p:cNvSpPr/>
          <p:nvPr/>
        </p:nvSpPr>
        <p:spPr>
          <a:xfrm>
            <a:off x="5969921" y="3001766"/>
            <a:ext cx="5619848" cy="2862322"/>
          </a:xfrm>
          <a:prstGeom prst="rect">
            <a:avLst/>
          </a:prstGeom>
        </p:spPr>
        <p:txBody>
          <a:bodyPr wrap="square">
            <a:spAutoFit/>
          </a:bodyPr>
          <a:lstStyle/>
          <a:p>
            <a:pPr marL="285750" indent="-285750" defTabSz="1219170">
              <a:buFont typeface="Wingdings" panose="05000000000000000000" pitchFamily="2" charset="2"/>
              <a:buChar char="Ø"/>
              <a:defRPr/>
            </a:pPr>
            <a:r>
              <a:rPr lang="en-GB" sz="1200" dirty="0">
                <a:latin typeface="+mj-lt"/>
              </a:rPr>
              <a:t>28.814 5GC NF fault supervision use case</a:t>
            </a:r>
            <a:endParaRPr lang="en-US" sz="1200" dirty="0">
              <a:latin typeface="+mj-lt"/>
            </a:endParaRPr>
          </a:p>
          <a:p>
            <a:pPr marL="285750" indent="-285750" defTabSz="1219170">
              <a:buFont typeface="Wingdings" panose="05000000000000000000" pitchFamily="2" charset="2"/>
              <a:buChar char="Ø"/>
              <a:defRPr/>
            </a:pPr>
            <a:r>
              <a:rPr lang="en-GB" sz="1200" dirty="0">
                <a:latin typeface="+mj-lt"/>
              </a:rPr>
              <a:t>28.814 5GC NF fault supervision solution</a:t>
            </a:r>
          </a:p>
          <a:p>
            <a:pPr marL="285750" indent="-285750" defTabSz="1219170">
              <a:buFont typeface="Wingdings" panose="05000000000000000000" pitchFamily="2" charset="2"/>
              <a:buChar char="Ø"/>
              <a:defRPr/>
            </a:pPr>
            <a:r>
              <a:rPr lang="en-GB" sz="1200" dirty="0">
                <a:latin typeface="+mj-lt"/>
              </a:rPr>
              <a:t>28.814 correct EAS deployment UC</a:t>
            </a:r>
          </a:p>
          <a:p>
            <a:pPr marL="285750" indent="-285750" defTabSz="1219170">
              <a:buFont typeface="Wingdings" panose="05000000000000000000" pitchFamily="2" charset="2"/>
              <a:buChar char="Ø"/>
              <a:defRPr/>
            </a:pPr>
            <a:r>
              <a:rPr lang="en-US" sz="1200" dirty="0">
                <a:latin typeface="+mj-lt"/>
              </a:rPr>
              <a:t>28.814 clarification of 3GPP management system</a:t>
            </a:r>
          </a:p>
          <a:p>
            <a:pPr marL="285750" indent="-285750" defTabSz="1219170">
              <a:buFont typeface="Wingdings" panose="05000000000000000000" pitchFamily="2" charset="2"/>
              <a:buChar char="Ø"/>
              <a:defRPr/>
            </a:pPr>
            <a:r>
              <a:rPr lang="en-US" sz="1200" dirty="0">
                <a:latin typeface="+mj-lt"/>
              </a:rPr>
              <a:t>28.814 correct EES and ECS deployment requirement</a:t>
            </a:r>
          </a:p>
          <a:p>
            <a:pPr marL="285750" lvl="0" indent="-285750" defTabSz="1219170">
              <a:buFont typeface="Wingdings" panose="05000000000000000000" pitchFamily="2" charset="2"/>
              <a:buChar char="Ø"/>
              <a:defRPr/>
            </a:pPr>
            <a:r>
              <a:rPr lang="en-US" sz="1200" dirty="0">
                <a:latin typeface="+mj-lt"/>
              </a:rPr>
              <a:t>28.814 add solutions for EES deployment</a:t>
            </a:r>
          </a:p>
          <a:p>
            <a:pPr marL="285750" lvl="0" indent="-285750" defTabSz="1219170">
              <a:buFont typeface="Wingdings" panose="05000000000000000000" pitchFamily="2" charset="2"/>
              <a:buChar char="Ø"/>
              <a:defRPr/>
            </a:pPr>
            <a:r>
              <a:rPr lang="en-US" sz="1200" dirty="0">
                <a:latin typeface="+mj-lt"/>
              </a:rPr>
              <a:t>28.814 Solution for EES deployment</a:t>
            </a:r>
          </a:p>
          <a:p>
            <a:pPr marL="285750" lvl="0" indent="-285750" defTabSz="1219170">
              <a:buFont typeface="Wingdings" panose="05000000000000000000" pitchFamily="2" charset="2"/>
              <a:buChar char="Ø"/>
              <a:defRPr/>
            </a:pPr>
            <a:r>
              <a:rPr lang="en-US" sz="1200" dirty="0">
                <a:latin typeface="+mj-lt"/>
              </a:rPr>
              <a:t>28.814 solution for ECS deployment</a:t>
            </a:r>
          </a:p>
          <a:p>
            <a:pPr marL="285750" lvl="0" indent="-285750" defTabSz="1219170">
              <a:buFont typeface="Wingdings" panose="05000000000000000000" pitchFamily="2" charset="2"/>
              <a:buChar char="Ø"/>
              <a:defRPr/>
            </a:pPr>
            <a:r>
              <a:rPr lang="en-US" sz="1200" dirty="0">
                <a:latin typeface="+mj-lt"/>
              </a:rPr>
              <a:t>28.814 add solutions for ECS deployment</a:t>
            </a:r>
          </a:p>
          <a:p>
            <a:pPr marL="285750" lvl="0" indent="-285750" defTabSz="1219170">
              <a:buFont typeface="Wingdings" panose="05000000000000000000" pitchFamily="2" charset="2"/>
              <a:buChar char="Ø"/>
              <a:defRPr/>
            </a:pPr>
            <a:r>
              <a:rPr lang="en-US" sz="1200" dirty="0">
                <a:latin typeface="+mj-lt"/>
              </a:rPr>
              <a:t>28.814 EAS performance assurance use case</a:t>
            </a:r>
          </a:p>
          <a:p>
            <a:pPr marL="285750" lvl="0" indent="-285750" defTabSz="1219170">
              <a:buFont typeface="Wingdings" panose="05000000000000000000" pitchFamily="2" charset="2"/>
              <a:buChar char="Ø"/>
              <a:defRPr/>
            </a:pPr>
            <a:r>
              <a:rPr lang="en-US" sz="1200" dirty="0">
                <a:latin typeface="+mj-lt"/>
              </a:rPr>
              <a:t>28.814 EAS performance assurance solution</a:t>
            </a:r>
          </a:p>
          <a:p>
            <a:pPr marL="285750" lvl="0" indent="-285750" defTabSz="1219170">
              <a:buFont typeface="Wingdings" panose="05000000000000000000" pitchFamily="2" charset="2"/>
              <a:buChar char="Ø"/>
              <a:defRPr/>
            </a:pPr>
            <a:r>
              <a:rPr lang="en-US" sz="1200" dirty="0">
                <a:latin typeface="+mj-lt"/>
              </a:rPr>
              <a:t>28.814 Solution for Edge Performance Assurance</a:t>
            </a:r>
          </a:p>
          <a:p>
            <a:pPr marL="285750" lvl="0" indent="-285750" defTabSz="1219170">
              <a:buFont typeface="Wingdings" panose="05000000000000000000" pitchFamily="2" charset="2"/>
              <a:buChar char="Ø"/>
              <a:defRPr/>
            </a:pPr>
            <a:r>
              <a:rPr lang="en-US" sz="1200" dirty="0">
                <a:latin typeface="+mj-lt"/>
              </a:rPr>
              <a:t>28.814 add solutions for connection Information to enable access to 5GC functions</a:t>
            </a:r>
          </a:p>
          <a:p>
            <a:pPr marL="285750" lvl="0" indent="-285750" defTabSz="1219170">
              <a:buFont typeface="Wingdings" panose="05000000000000000000" pitchFamily="2" charset="2"/>
              <a:buChar char="Ø"/>
              <a:defRPr/>
            </a:pPr>
            <a:r>
              <a:rPr lang="en-US" sz="1200" dirty="0">
                <a:latin typeface="+mj-lt"/>
              </a:rPr>
              <a:t>28.814 UC of access to 5GC functions</a:t>
            </a:r>
          </a:p>
          <a:p>
            <a:pPr marL="285750" lvl="0" indent="-285750" defTabSz="1219170">
              <a:buFont typeface="Wingdings" panose="05000000000000000000" pitchFamily="2" charset="2"/>
              <a:buChar char="Ø"/>
              <a:defRPr/>
            </a:pPr>
            <a:r>
              <a:rPr lang="en-US" sz="1200" dirty="0">
                <a:latin typeface="+mj-lt"/>
              </a:rPr>
              <a:t>28.814 add editorial changes to restructure EAS </a:t>
            </a:r>
            <a:endParaRPr lang="en-US" altLang="zh-CN" sz="1200" dirty="0">
              <a:latin typeface="+mj-lt"/>
              <a:cs typeface="Arial" charset="0"/>
            </a:endParaRPr>
          </a:p>
        </p:txBody>
      </p:sp>
    </p:spTree>
    <p:extLst>
      <p:ext uri="{BB962C8B-B14F-4D97-AF65-F5344CB8AC3E}">
        <p14:creationId xmlns:p14="http://schemas.microsoft.com/office/powerpoint/2010/main" val="3949958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05573" y="3157109"/>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750445625"/>
              </p:ext>
            </p:extLst>
          </p:nvPr>
        </p:nvGraphicFramePr>
        <p:xfrm>
          <a:off x="205573" y="1353185"/>
          <a:ext cx="11681825" cy="1859426"/>
        </p:xfrm>
        <a:graphic>
          <a:graphicData uri="http://schemas.openxmlformats.org/drawingml/2006/table">
            <a:tbl>
              <a:tblPr firstRow="1" bandRow="1">
                <a:tableStyleId>{5C22544A-7EE6-4342-B048-85BDC9FD1C3A}</a:tableStyleId>
              </a:tblPr>
              <a:tblGrid>
                <a:gridCol w="928283">
                  <a:extLst>
                    <a:ext uri="{9D8B030D-6E8A-4147-A177-3AD203B41FA5}">
                      <a16:colId xmlns:a16="http://schemas.microsoft.com/office/drawing/2014/main" val="20000"/>
                    </a:ext>
                  </a:extLst>
                </a:gridCol>
                <a:gridCol w="2076070">
                  <a:extLst>
                    <a:ext uri="{9D8B030D-6E8A-4147-A177-3AD203B41FA5}">
                      <a16:colId xmlns:a16="http://schemas.microsoft.com/office/drawing/2014/main" val="20001"/>
                    </a:ext>
                  </a:extLst>
                </a:gridCol>
                <a:gridCol w="1238250">
                  <a:extLst>
                    <a:ext uri="{9D8B030D-6E8A-4147-A177-3AD203B41FA5}">
                      <a16:colId xmlns:a16="http://schemas.microsoft.com/office/drawing/2014/main" val="20002"/>
                    </a:ext>
                  </a:extLst>
                </a:gridCol>
                <a:gridCol w="2174243">
                  <a:extLst>
                    <a:ext uri="{9D8B030D-6E8A-4147-A177-3AD203B41FA5}">
                      <a16:colId xmlns:a16="http://schemas.microsoft.com/office/drawing/2014/main" val="20003"/>
                    </a:ext>
                  </a:extLst>
                </a:gridCol>
                <a:gridCol w="1007795">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337665">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92D050"/>
                    </a:solidFill>
                  </a:tcPr>
                </a:tc>
                <a:tc>
                  <a:txBody>
                    <a:bodyPr/>
                    <a:lstStyle/>
                    <a:p>
                      <a:pPr algn="ctr"/>
                      <a:r>
                        <a:rPr lang="sv-SE" sz="1200" dirty="0"/>
                        <a:t>Target date</a:t>
                      </a:r>
                    </a:p>
                  </a:txBody>
                  <a:tcPr anchor="ctr">
                    <a:solidFill>
                      <a:srgbClr val="92D050"/>
                    </a:solidFill>
                  </a:tcPr>
                </a:tc>
                <a:tc>
                  <a:txBody>
                    <a:bodyPr/>
                    <a:lstStyle/>
                    <a:p>
                      <a:pPr algn="ctr"/>
                      <a:r>
                        <a:rPr lang="sv-SE" sz="1200" dirty="0"/>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92D050"/>
                    </a:solidFill>
                  </a:tcPr>
                </a:tc>
                <a:extLst>
                  <a:ext uri="{0D108BD9-81ED-4DB2-BD59-A6C34878D82A}">
                    <a16:rowId xmlns:a16="http://schemas.microsoft.com/office/drawing/2014/main" val="10000"/>
                  </a:ext>
                </a:extLst>
              </a:tr>
              <a:tr h="407031">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dirty="0">
                          <a:solidFill>
                            <a:srgbClr val="000000"/>
                          </a:solidFill>
                          <a:effectLst/>
                          <a:latin typeface="Arial" panose="020B0604020202020204" pitchFamily="34" charset="0"/>
                          <a:ea typeface="+mn-ea"/>
                        </a:rPr>
                        <a:t>FS_NSMEN</a:t>
                      </a:r>
                      <a:endParaRPr lang="zh-CN" altLang="zh-CN" sz="1050" dirty="0">
                        <a:effectLst/>
                        <a:latin typeface="Calibri" panose="020F0502020204030204" pitchFamily="34" charset="0"/>
                        <a:ea typeface="+mn-ea"/>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dirty="0">
                          <a:solidFill>
                            <a:srgbClr val="000000"/>
                          </a:solidFill>
                          <a:effectLst/>
                          <a:latin typeface="Arial" panose="020B0604020202020204" pitchFamily="34" charset="0"/>
                          <a:ea typeface="+mn-ea"/>
                        </a:rPr>
                        <a:t>Study on network slice management enhancements </a:t>
                      </a:r>
                      <a:endParaRPr lang="zh-CN" altLang="zh-CN" sz="1050" dirty="0">
                        <a:effectLst/>
                        <a:latin typeface="Calibri" panose="020F0502020204030204" pitchFamily="34" charset="0"/>
                        <a:ea typeface="+mn-ea"/>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20%-&gt;40%</a:t>
                      </a:r>
                      <a:endParaRPr lang="sv-SE" altLang="zh-CN"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mn-cs"/>
                        </a:rPr>
                        <a:t>TR 28.811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mn-cs"/>
                        </a:rPr>
                        <a:t>SP-191192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Arial" panose="020B0604020202020204" pitchFamily="34" charset="0"/>
                          <a:ea typeface="+mn-ea"/>
                          <a:cs typeface="Arial" panose="020B0604020202020204" pitchFamily="34" charset="0"/>
                        </a:rPr>
                        <a:t>SA#92 (Jun. 2021)</a:t>
                      </a:r>
                      <a:endParaRPr lang="sv-SE" altLang="zh-CN"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mn-cs"/>
                        </a:rPr>
                        <a:t>Huawei</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tx1"/>
                          </a:solidFill>
                          <a:effectLst/>
                          <a:latin typeface="Arial" panose="020B0604020202020204" pitchFamily="34" charset="0"/>
                          <a:ea typeface="+mn-ea"/>
                          <a:cs typeface="Arial" panose="020B0604020202020204" pitchFamily="34" charset="0"/>
                        </a:rPr>
                        <a:t>SA2/RAN3</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mn-cs"/>
                        </a:rPr>
                        <a:t>SLA</a:t>
                      </a: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515135">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050" kern="1200" dirty="0">
                          <a:solidFill>
                            <a:srgbClr val="000000"/>
                          </a:solidFill>
                          <a:effectLst/>
                          <a:latin typeface="Arial" panose="020B0604020202020204" pitchFamily="34" charset="0"/>
                          <a:ea typeface="+mn-ea"/>
                          <a:cs typeface="+mn-cs"/>
                        </a:rPr>
                        <a:t>FS_YANG</a:t>
                      </a:r>
                      <a:endParaRPr lang="zh-CN" sz="1050" kern="1200" dirty="0">
                        <a:solidFill>
                          <a:srgbClr val="000000"/>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050" kern="1200" dirty="0">
                          <a:solidFill>
                            <a:srgbClr val="000000"/>
                          </a:solidFill>
                          <a:effectLst/>
                          <a:latin typeface="Arial" panose="020B0604020202020204" pitchFamily="34" charset="0"/>
                          <a:ea typeface="+mn-ea"/>
                          <a:cs typeface="+mn-cs"/>
                        </a:rPr>
                        <a:t>Study on YANG PUSH </a:t>
                      </a:r>
                      <a:endParaRPr lang="zh-CN" sz="1050" kern="1200" dirty="0">
                        <a:solidFill>
                          <a:srgbClr val="000000"/>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5%-&gt;10%</a:t>
                      </a:r>
                      <a:endParaRPr lang="sv-SE" altLang="zh-CN"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mn-cs"/>
                        </a:rPr>
                        <a:t>TR 28.818</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mn-cs"/>
                        </a:rPr>
                        <a:t>SP-200765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Arial" panose="020B0604020202020204" pitchFamily="34" charset="0"/>
                          <a:ea typeface="+mn-ea"/>
                          <a:cs typeface="Arial" panose="020B0604020202020204" pitchFamily="34" charset="0"/>
                        </a:rPr>
                        <a:t>SA#91 (Mar.2021) </a:t>
                      </a:r>
                      <a:r>
                        <a:rPr lang="en-GB" sz="1050" b="1" kern="1200" dirty="0">
                          <a:solidFill>
                            <a:schemeClr val="tx1"/>
                          </a:solidFill>
                          <a:effectLst/>
                          <a:latin typeface="Arial" panose="020B0604020202020204" pitchFamily="34" charset="0"/>
                          <a:ea typeface="+mn-ea"/>
                          <a:cs typeface="Arial" panose="020B0604020202020204" pitchFamily="34" charset="0"/>
                        </a:rPr>
                        <a:t>-&gt;  SA#93 (Sep. 2021)</a:t>
                      </a:r>
                      <a:endParaRPr lang="sv-SE" altLang="zh-CN" sz="1050" b="1"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mn-cs"/>
                        </a:rPr>
                        <a:t>Ericsson</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mn-cs"/>
                        </a:rPr>
                        <a:t>ONAP</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mn-cs"/>
                        </a:rPr>
                        <a:t>YANG</a:t>
                      </a: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251976">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050" kern="1200" dirty="0">
                          <a:solidFill>
                            <a:srgbClr val="000000"/>
                          </a:solidFill>
                          <a:effectLst/>
                          <a:latin typeface="Arial" panose="020B0604020202020204" pitchFamily="34" charset="0"/>
                          <a:ea typeface="+mn-ea"/>
                          <a:cs typeface="+mn-cs"/>
                        </a:rPr>
                        <a:t>FS_MNSAC</a:t>
                      </a:r>
                      <a:endParaRPr lang="zh-CN" sz="1050" kern="1200" dirty="0">
                        <a:solidFill>
                          <a:srgbClr val="000000"/>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050" kern="1200" dirty="0">
                          <a:solidFill>
                            <a:srgbClr val="000000"/>
                          </a:solidFill>
                          <a:effectLst/>
                          <a:latin typeface="Arial" panose="020B0604020202020204" pitchFamily="34" charset="0"/>
                          <a:ea typeface="+mn-ea"/>
                          <a:cs typeface="+mn-cs"/>
                        </a:rPr>
                        <a:t>Study on access control for management service</a:t>
                      </a:r>
                      <a:endParaRPr lang="zh-CN" sz="1050" kern="1200" dirty="0">
                        <a:solidFill>
                          <a:srgbClr val="000000"/>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5%-&gt;35%</a:t>
                      </a:r>
                      <a:endParaRPr lang="sv-SE"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Arial" panose="020B0604020202020204" pitchFamily="34" charset="0"/>
                          <a:ea typeface="SimSun" panose="02010600030101010101" pitchFamily="2" charset="-122"/>
                          <a:cs typeface="+mn-cs"/>
                        </a:rPr>
                        <a:t>TR 28.817</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SimSun" panose="02010600030101010101" pitchFamily="2" charset="-122"/>
                          <a:cs typeface="+mn-cs"/>
                        </a:rPr>
                        <a:t>SP-200853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Arial" panose="020B0604020202020204" pitchFamily="34" charset="0"/>
                          <a:ea typeface="+mn-ea"/>
                          <a:cs typeface="Arial" panose="020B0604020202020204" pitchFamily="34" charset="0"/>
                        </a:rPr>
                        <a:t>SA#91 (Mar.2021</a:t>
                      </a:r>
                      <a:r>
                        <a:rPr lang="en-GB" altLang="zh-CN" sz="1050" b="1" kern="1200" dirty="0">
                          <a:solidFill>
                            <a:schemeClr val="tx1"/>
                          </a:solidFill>
                          <a:effectLst/>
                          <a:latin typeface="Arial" panose="020B0604020202020204" pitchFamily="34" charset="0"/>
                          <a:ea typeface="+mn-ea"/>
                          <a:cs typeface="Arial" panose="020B0604020202020204" pitchFamily="34" charset="0"/>
                        </a:rPr>
                        <a:t>) </a:t>
                      </a:r>
                      <a:r>
                        <a:rPr lang="en-GB" sz="1050" b="1" kern="1200" dirty="0">
                          <a:solidFill>
                            <a:schemeClr val="tx1"/>
                          </a:solidFill>
                          <a:effectLst/>
                          <a:latin typeface="Arial" panose="020B0604020202020204" pitchFamily="34" charset="0"/>
                          <a:ea typeface="+mn-ea"/>
                          <a:cs typeface="Arial" panose="020B0604020202020204" pitchFamily="34" charset="0"/>
                        </a:rPr>
                        <a:t>-&gt;  SA#93 (Sep. 2021)</a:t>
                      </a:r>
                      <a:endParaRPr lang="sv-SE" altLang="zh-CN" sz="1050" b="1" kern="1200" dirty="0">
                        <a:solidFill>
                          <a:schemeClr val="tx1"/>
                        </a:solidFill>
                        <a:effectLst/>
                        <a:latin typeface="Arial" panose="020B0604020202020204" pitchFamily="34" charset="0"/>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en-GB" altLang="zh-CN"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SimSun" panose="02010600030101010101" pitchFamily="2" charset="-122"/>
                          <a:cs typeface="+mn-cs"/>
                        </a:rPr>
                        <a:t>Nokia</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SimSun" panose="02010600030101010101" pitchFamily="2" charset="-122"/>
                          <a:cs typeface="+mn-cs"/>
                        </a:rPr>
                        <a:t>SA3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SimSun" panose="02010600030101010101" pitchFamily="2" charset="-122"/>
                          <a:cs typeface="+mn-cs"/>
                        </a:rPr>
                        <a:t>security</a:t>
                      </a: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bl>
          </a:graphicData>
        </a:graphic>
      </p:graphicFrame>
      <p:sp>
        <p:nvSpPr>
          <p:cNvPr id="5" name="Title 1"/>
          <p:cNvSpPr txBox="1">
            <a:spLocks/>
          </p:cNvSpPr>
          <p:nvPr/>
        </p:nvSpPr>
        <p:spPr>
          <a:xfrm>
            <a:off x="0" y="336739"/>
            <a:ext cx="10344778"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Rel-17 SI FS_NSMEN/</a:t>
            </a:r>
            <a:r>
              <a:rPr lang="en-GB" altLang="zh-CN" sz="3200" dirty="0"/>
              <a:t>FS_YANG/FS_MNSAC</a:t>
            </a:r>
            <a:endParaRPr lang="sv-SE" sz="3200" kern="0" dirty="0"/>
          </a:p>
        </p:txBody>
      </p:sp>
      <p:sp>
        <p:nvSpPr>
          <p:cNvPr id="7" name="矩形 5">
            <a:extLst>
              <a:ext uri="{FF2B5EF4-FFF2-40B4-BE49-F238E27FC236}">
                <a16:creationId xmlns:a16="http://schemas.microsoft.com/office/drawing/2014/main" id="{46E61EB3-EAC0-4B2A-A402-9BED7688D07F}"/>
              </a:ext>
            </a:extLst>
          </p:cNvPr>
          <p:cNvSpPr/>
          <p:nvPr/>
        </p:nvSpPr>
        <p:spPr>
          <a:xfrm>
            <a:off x="205573" y="3545255"/>
            <a:ext cx="5595153" cy="2693045"/>
          </a:xfrm>
          <a:prstGeom prst="rect">
            <a:avLst/>
          </a:prstGeom>
        </p:spPr>
        <p:txBody>
          <a:bodyPr wrap="square">
            <a:spAutoFit/>
          </a:bodyPr>
          <a:lstStyle/>
          <a:p>
            <a:pPr defTabSz="1219170" eaLnBrk="1" fontAlgn="auto" hangingPunct="1">
              <a:spcBef>
                <a:spcPts val="0"/>
              </a:spcBef>
              <a:spcAft>
                <a:spcPts val="0"/>
              </a:spcAft>
              <a:defRPr/>
            </a:pPr>
            <a:r>
              <a:rPr lang="en-US" altLang="zh-CN" b="1" dirty="0">
                <a:latin typeface="+mn-lt"/>
                <a:cs typeface="Arial" charset="0"/>
              </a:rPr>
              <a:t>FS_NSMEN: </a:t>
            </a:r>
            <a:r>
              <a:rPr lang="en-US" altLang="zh-CN" dirty="0">
                <a:latin typeface="+mn-lt"/>
                <a:cs typeface="Arial" charset="0"/>
              </a:rPr>
              <a:t>The following topics are discussed and agreed</a:t>
            </a:r>
            <a:endParaRPr lang="en-GB" altLang="zh-CN" dirty="0">
              <a:latin typeface="+mn-lt"/>
              <a:cs typeface="Arial" charset="0"/>
            </a:endParaRPr>
          </a:p>
          <a:p>
            <a:pPr marL="285750" indent="-285750" defTabSz="1219170">
              <a:buFont typeface="Wingdings" panose="05000000000000000000" pitchFamily="2" charset="2"/>
              <a:buChar char="Ø"/>
              <a:defRPr/>
            </a:pPr>
            <a:r>
              <a:rPr lang="en-GB" dirty="0">
                <a:latin typeface="+mn-lt"/>
              </a:rPr>
              <a:t>28.811 Addition of national roaming scenario</a:t>
            </a:r>
          </a:p>
          <a:p>
            <a:pPr marL="285750" indent="-285750" defTabSz="1219170">
              <a:buFont typeface="Wingdings" panose="05000000000000000000" pitchFamily="2" charset="2"/>
              <a:buChar char="Ø"/>
              <a:defRPr/>
            </a:pPr>
            <a:r>
              <a:rPr lang="en-US" altLang="zh-CN" dirty="0">
                <a:latin typeface="+mn-lt"/>
              </a:rPr>
              <a:t>28.811 Add deployment of edge application service</a:t>
            </a:r>
          </a:p>
          <a:p>
            <a:pPr marL="285750" indent="-285750" defTabSz="1219170">
              <a:buFont typeface="Wingdings" panose="05000000000000000000" pitchFamily="2" charset="2"/>
              <a:buChar char="Ø"/>
              <a:defRPr/>
            </a:pPr>
            <a:r>
              <a:rPr lang="en-US" altLang="zh-CN" dirty="0">
                <a:latin typeface="+mn-lt"/>
              </a:rPr>
              <a:t>28.811 Add description of cross-operator management of network slice</a:t>
            </a:r>
          </a:p>
          <a:p>
            <a:pPr marL="285750" indent="-285750" defTabSz="1219170">
              <a:buFont typeface="Wingdings" panose="05000000000000000000" pitchFamily="2" charset="2"/>
              <a:buChar char="Ø"/>
              <a:defRPr/>
            </a:pPr>
            <a:r>
              <a:rPr lang="en-US" altLang="zh-CN" dirty="0">
                <a:latin typeface="+mn-lt"/>
              </a:rPr>
              <a:t>28.811 Update to end to end network slice concept</a:t>
            </a:r>
          </a:p>
          <a:p>
            <a:pPr marL="285750" indent="-285750" defTabSz="1219170">
              <a:buFont typeface="Wingdings" panose="05000000000000000000" pitchFamily="2" charset="2"/>
              <a:buChar char="Ø"/>
              <a:defRPr/>
            </a:pPr>
            <a:r>
              <a:rPr lang="en-US" altLang="zh-CN" dirty="0">
                <a:latin typeface="+mn-lt"/>
              </a:rPr>
              <a:t>28.811 Multi-operator concepts</a:t>
            </a:r>
          </a:p>
          <a:p>
            <a:pPr lvl="0" defTabSz="1219170" eaLnBrk="1" fontAlgn="auto" hangingPunct="1">
              <a:spcBef>
                <a:spcPts val="0"/>
              </a:spcBef>
              <a:spcAft>
                <a:spcPts val="0"/>
              </a:spcAft>
              <a:defRPr/>
            </a:pPr>
            <a:endParaRPr lang="en-US" altLang="zh-CN" b="1" dirty="0">
              <a:latin typeface="Calibri"/>
              <a:cs typeface="Arial" charset="0"/>
            </a:endParaRPr>
          </a:p>
          <a:p>
            <a:pPr lvl="0" defTabSz="1219170" eaLnBrk="1" fontAlgn="auto" hangingPunct="1">
              <a:spcBef>
                <a:spcPts val="0"/>
              </a:spcBef>
              <a:spcAft>
                <a:spcPts val="0"/>
              </a:spcAft>
              <a:defRPr/>
            </a:pPr>
            <a:r>
              <a:rPr lang="en-US" altLang="zh-CN" b="1" dirty="0">
                <a:latin typeface="Calibri"/>
                <a:cs typeface="Arial" charset="0"/>
              </a:rPr>
              <a:t>FS_YANG: </a:t>
            </a:r>
            <a:r>
              <a:rPr lang="en-US" altLang="zh-CN" dirty="0">
                <a:latin typeface="Calibri"/>
                <a:cs typeface="Arial" charset="0"/>
              </a:rPr>
              <a:t>The following topics need more discussion</a:t>
            </a:r>
          </a:p>
          <a:p>
            <a:pPr marL="285750" lvl="0" indent="-285750" defTabSz="1219170" eaLnBrk="1" fontAlgn="auto" hangingPunct="1">
              <a:spcBef>
                <a:spcPts val="0"/>
              </a:spcBef>
              <a:spcAft>
                <a:spcPts val="0"/>
              </a:spcAft>
              <a:buFont typeface="Wingdings" panose="05000000000000000000" pitchFamily="2" charset="2"/>
              <a:buChar char="Ø"/>
              <a:defRPr/>
            </a:pPr>
            <a:r>
              <a:rPr lang="en-US" dirty="0">
                <a:latin typeface="Calibri"/>
              </a:rPr>
              <a:t>Functionality of YANG-Push</a:t>
            </a:r>
          </a:p>
          <a:p>
            <a:pPr marL="285750" lvl="0" indent="-285750" defTabSz="1219170" eaLnBrk="1" fontAlgn="auto" hangingPunct="1">
              <a:spcBef>
                <a:spcPts val="0"/>
              </a:spcBef>
              <a:spcAft>
                <a:spcPts val="0"/>
              </a:spcAft>
              <a:buFont typeface="Wingdings" panose="05000000000000000000" pitchFamily="2" charset="2"/>
              <a:buChar char="Ø"/>
              <a:defRPr/>
            </a:pPr>
            <a:r>
              <a:rPr lang="en-US" dirty="0">
                <a:latin typeface="Calibri"/>
              </a:rPr>
              <a:t>Using YANG-Push</a:t>
            </a:r>
          </a:p>
          <a:p>
            <a:pPr marL="285750" lvl="0" indent="-285750" defTabSz="1219170" eaLnBrk="1" fontAlgn="auto" hangingPunct="1">
              <a:spcBef>
                <a:spcPts val="0"/>
              </a:spcBef>
              <a:spcAft>
                <a:spcPts val="0"/>
              </a:spcAft>
              <a:buFont typeface="Wingdings" panose="05000000000000000000" pitchFamily="2" charset="2"/>
              <a:buChar char="Ø"/>
              <a:defRPr/>
            </a:pPr>
            <a:r>
              <a:rPr lang="en-US" dirty="0">
                <a:latin typeface="Calibri"/>
              </a:rPr>
              <a:t>YANG-Push Impact on Specifications</a:t>
            </a:r>
          </a:p>
          <a:p>
            <a:pPr defTabSz="1219170">
              <a:defRPr/>
            </a:pPr>
            <a:endParaRPr lang="en-US" altLang="zh-CN" dirty="0">
              <a:latin typeface="+mn-lt"/>
            </a:endParaRPr>
          </a:p>
          <a:p>
            <a:pPr defTabSz="1219170">
              <a:defRPr/>
            </a:pPr>
            <a:endParaRPr lang="en-GB" altLang="zh-CN" dirty="0">
              <a:latin typeface="+mn-lt"/>
              <a:cs typeface="Arial" charset="0"/>
            </a:endParaRPr>
          </a:p>
        </p:txBody>
      </p:sp>
      <p:sp>
        <p:nvSpPr>
          <p:cNvPr id="8" name="矩形 3">
            <a:extLst>
              <a:ext uri="{FF2B5EF4-FFF2-40B4-BE49-F238E27FC236}">
                <a16:creationId xmlns:a16="http://schemas.microsoft.com/office/drawing/2014/main" id="{A72CAECA-5F7E-4AE0-BB36-116631F941A5}"/>
              </a:ext>
            </a:extLst>
          </p:cNvPr>
          <p:cNvSpPr/>
          <p:nvPr/>
        </p:nvSpPr>
        <p:spPr>
          <a:xfrm>
            <a:off x="5962469" y="3469892"/>
            <a:ext cx="5619848" cy="2292935"/>
          </a:xfrm>
          <a:prstGeom prst="rect">
            <a:avLst/>
          </a:prstGeom>
        </p:spPr>
        <p:txBody>
          <a:bodyPr wrap="square">
            <a:spAutoFit/>
          </a:bodyPr>
          <a:lstStyle/>
          <a:p>
            <a:pPr lvl="0" defTabSz="1219170" eaLnBrk="1" fontAlgn="auto" hangingPunct="1">
              <a:spcBef>
                <a:spcPts val="0"/>
              </a:spcBef>
              <a:spcAft>
                <a:spcPts val="0"/>
              </a:spcAft>
              <a:defRPr/>
            </a:pPr>
            <a:r>
              <a:rPr lang="en-US" altLang="zh-CN" b="1">
                <a:latin typeface="+mn-lt"/>
                <a:cs typeface="Arial" charset="0"/>
              </a:rPr>
              <a:t>FS_MNSAC</a:t>
            </a:r>
            <a:r>
              <a:rPr lang="en-US" altLang="zh-CN" b="1" dirty="0">
                <a:latin typeface="+mn-lt"/>
                <a:cs typeface="Arial" charset="0"/>
              </a:rPr>
              <a:t>: </a:t>
            </a:r>
            <a:r>
              <a:rPr lang="en-US" altLang="zh-CN" dirty="0">
                <a:latin typeface="+mn-lt"/>
                <a:cs typeface="Arial" charset="0"/>
              </a:rPr>
              <a:t>The following topics are discussed and agreed.</a:t>
            </a:r>
            <a:endParaRPr lang="en-US" altLang="zh-CN" b="1" dirty="0">
              <a:latin typeface="+mn-lt"/>
              <a:cs typeface="Arial"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en-US" dirty="0">
                <a:latin typeface="+mn-lt"/>
              </a:rPr>
              <a:t>28.817 use case - trust relationship between </a:t>
            </a:r>
            <a:r>
              <a:rPr lang="en-US" dirty="0" err="1">
                <a:latin typeface="+mn-lt"/>
              </a:rPr>
              <a:t>MnS</a:t>
            </a:r>
            <a:r>
              <a:rPr lang="en-US" dirty="0">
                <a:latin typeface="+mn-lt"/>
              </a:rPr>
              <a:t> producer and consumer</a:t>
            </a:r>
          </a:p>
          <a:p>
            <a:pPr marL="285750" lvl="0" indent="-285750">
              <a:buFont typeface="Wingdings" panose="05000000000000000000" pitchFamily="2" charset="2"/>
              <a:buChar char="Ø"/>
            </a:pPr>
            <a:r>
              <a:rPr lang="en-US" dirty="0">
                <a:latin typeface="Calibri"/>
              </a:rPr>
              <a:t>28.817 access control overview</a:t>
            </a:r>
          </a:p>
          <a:p>
            <a:pPr marL="285750" lvl="0" indent="-285750" defTabSz="1219170" eaLnBrk="1" fontAlgn="auto" hangingPunct="1">
              <a:spcBef>
                <a:spcPts val="0"/>
              </a:spcBef>
              <a:spcAft>
                <a:spcPts val="0"/>
              </a:spcAft>
              <a:buFont typeface="Wingdings" panose="05000000000000000000" pitchFamily="2" charset="2"/>
              <a:buChar char="Ø"/>
              <a:defRPr/>
            </a:pPr>
            <a:r>
              <a:rPr lang="en-US" dirty="0">
                <a:latin typeface="Calibri"/>
              </a:rPr>
              <a:t>28.817 access control concept</a:t>
            </a:r>
          </a:p>
          <a:p>
            <a:pPr marL="285750" lvl="0" indent="-285750" defTabSz="1219170" eaLnBrk="1" fontAlgn="auto" hangingPunct="1">
              <a:spcBef>
                <a:spcPts val="0"/>
              </a:spcBef>
              <a:spcAft>
                <a:spcPts val="0"/>
              </a:spcAft>
              <a:buFont typeface="Wingdings" panose="05000000000000000000" pitchFamily="2" charset="2"/>
              <a:buChar char="Ø"/>
              <a:defRPr/>
            </a:pPr>
            <a:r>
              <a:rPr lang="en-US" dirty="0">
                <a:latin typeface="Calibri"/>
              </a:rPr>
              <a:t>28.817 use case - </a:t>
            </a:r>
            <a:r>
              <a:rPr lang="en-US" dirty="0" err="1">
                <a:latin typeface="Calibri"/>
              </a:rPr>
              <a:t>MnS</a:t>
            </a:r>
            <a:r>
              <a:rPr lang="en-US" dirty="0">
                <a:latin typeface="Calibri"/>
              </a:rPr>
              <a:t> is accessed by a digital portal of the operator</a:t>
            </a:r>
          </a:p>
          <a:p>
            <a:pPr marL="285750" lvl="0" indent="-285750" defTabSz="1219170" eaLnBrk="1" fontAlgn="auto" hangingPunct="1">
              <a:spcBef>
                <a:spcPts val="0"/>
              </a:spcBef>
              <a:spcAft>
                <a:spcPts val="0"/>
              </a:spcAft>
              <a:buFont typeface="Wingdings" panose="05000000000000000000" pitchFamily="2" charset="2"/>
              <a:buChar char="Ø"/>
              <a:defRPr/>
            </a:pPr>
            <a:r>
              <a:rPr lang="en-US" dirty="0">
                <a:latin typeface="Calibri"/>
              </a:rPr>
              <a:t>28.817 use case - </a:t>
            </a:r>
            <a:r>
              <a:rPr lang="en-US" dirty="0" err="1">
                <a:latin typeface="Calibri"/>
              </a:rPr>
              <a:t>MnS</a:t>
            </a:r>
            <a:r>
              <a:rPr lang="en-US" dirty="0">
                <a:latin typeface="Calibri"/>
              </a:rPr>
              <a:t> is accessed by a external consumer of the 3GPP system</a:t>
            </a:r>
          </a:p>
          <a:p>
            <a:pPr marL="285750" lvl="0" indent="-285750" defTabSz="1219170" eaLnBrk="1" fontAlgn="auto" hangingPunct="1">
              <a:spcBef>
                <a:spcPts val="0"/>
              </a:spcBef>
              <a:spcAft>
                <a:spcPts val="0"/>
              </a:spcAft>
              <a:buFont typeface="Wingdings" panose="05000000000000000000" pitchFamily="2" charset="2"/>
              <a:buChar char="Ø"/>
              <a:defRPr/>
            </a:pPr>
            <a:r>
              <a:rPr lang="en-US" dirty="0">
                <a:latin typeface="Calibri"/>
              </a:rPr>
              <a:t>28.817 use case - </a:t>
            </a:r>
            <a:r>
              <a:rPr lang="en-US" dirty="0" err="1">
                <a:latin typeface="Calibri"/>
              </a:rPr>
              <a:t>MnS</a:t>
            </a:r>
            <a:r>
              <a:rPr lang="en-US" dirty="0">
                <a:latin typeface="Calibri"/>
              </a:rPr>
              <a:t> is accessed by a consumer in the same domain</a:t>
            </a:r>
          </a:p>
          <a:p>
            <a:pPr marL="285750" lvl="0" indent="-285750" defTabSz="1219170" eaLnBrk="1" fontAlgn="auto" hangingPunct="1">
              <a:spcBef>
                <a:spcPts val="0"/>
              </a:spcBef>
              <a:spcAft>
                <a:spcPts val="0"/>
              </a:spcAft>
              <a:buFont typeface="Wingdings" panose="05000000000000000000" pitchFamily="2" charset="2"/>
              <a:buChar char="Ø"/>
              <a:defRPr/>
            </a:pPr>
            <a:r>
              <a:rPr lang="en-US" dirty="0">
                <a:latin typeface="Calibri"/>
              </a:rPr>
              <a:t>28.817 use case - </a:t>
            </a:r>
            <a:r>
              <a:rPr lang="en-US" dirty="0" err="1">
                <a:latin typeface="Calibri"/>
              </a:rPr>
              <a:t>MnS</a:t>
            </a:r>
            <a:r>
              <a:rPr lang="en-US" dirty="0">
                <a:latin typeface="Calibri"/>
              </a:rPr>
              <a:t> is accessed by a consumer in the different domain of 3GPP system</a:t>
            </a:r>
          </a:p>
          <a:p>
            <a:pPr marL="285750" indent="-285750" defTabSz="1219170" eaLnBrk="1" fontAlgn="auto" hangingPunct="1">
              <a:spcBef>
                <a:spcPts val="0"/>
              </a:spcBef>
              <a:spcAft>
                <a:spcPts val="0"/>
              </a:spcAft>
              <a:buFont typeface="Wingdings" panose="05000000000000000000" pitchFamily="2" charset="2"/>
              <a:buChar char="Ø"/>
              <a:defRPr/>
            </a:pPr>
            <a:endParaRPr lang="en-US" altLang="zh-CN" dirty="0">
              <a:latin typeface="+mn-lt"/>
              <a:cs typeface="Arial" charset="0"/>
            </a:endParaRPr>
          </a:p>
        </p:txBody>
      </p:sp>
    </p:spTree>
    <p:extLst>
      <p:ext uri="{BB962C8B-B14F-4D97-AF65-F5344CB8AC3E}">
        <p14:creationId xmlns:p14="http://schemas.microsoft.com/office/powerpoint/2010/main" val="1762369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9570" y="352625"/>
            <a:ext cx="9112251" cy="1143000"/>
          </a:xfrm>
        </p:spPr>
        <p:txBody>
          <a:bodyPr/>
          <a:lstStyle/>
          <a:p>
            <a:r>
              <a:rPr lang="sv-SE" dirty="0"/>
              <a:t>TRs / TSs</a:t>
            </a:r>
            <a:br>
              <a:rPr lang="sv-SE" dirty="0"/>
            </a:b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148970253"/>
              </p:ext>
            </p:extLst>
          </p:nvPr>
        </p:nvGraphicFramePr>
        <p:xfrm>
          <a:off x="207852" y="2145359"/>
          <a:ext cx="10215820" cy="1409271"/>
        </p:xfrm>
        <a:graphic>
          <a:graphicData uri="http://schemas.openxmlformats.org/drawingml/2006/table">
            <a:tbl>
              <a:tblPr firstRow="1" bandRow="1">
                <a:tableStyleId>{5C22544A-7EE6-4342-B048-85BDC9FD1C3A}</a:tableStyleId>
              </a:tblPr>
              <a:tblGrid>
                <a:gridCol w="1182414">
                  <a:extLst>
                    <a:ext uri="{9D8B030D-6E8A-4147-A177-3AD203B41FA5}">
                      <a16:colId xmlns:a16="http://schemas.microsoft.com/office/drawing/2014/main" val="570476699"/>
                    </a:ext>
                  </a:extLst>
                </a:gridCol>
                <a:gridCol w="6101020">
                  <a:extLst>
                    <a:ext uri="{9D8B030D-6E8A-4147-A177-3AD203B41FA5}">
                      <a16:colId xmlns:a16="http://schemas.microsoft.com/office/drawing/2014/main" val="2618836924"/>
                    </a:ext>
                  </a:extLst>
                </a:gridCol>
                <a:gridCol w="2932386">
                  <a:extLst>
                    <a:ext uri="{9D8B030D-6E8A-4147-A177-3AD203B41FA5}">
                      <a16:colId xmlns:a16="http://schemas.microsoft.com/office/drawing/2014/main" val="3016348962"/>
                    </a:ext>
                  </a:extLst>
                </a:gridCol>
              </a:tblGrid>
              <a:tr h="687707">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Sent for</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294844">
                <a:tc>
                  <a:txBody>
                    <a:bodyPr/>
                    <a:lstStyle/>
                    <a:p>
                      <a:pPr algn="l" fontAlgn="t"/>
                      <a:r>
                        <a:rPr lang="en-GB" sz="1400" kern="1200" dirty="0">
                          <a:solidFill>
                            <a:schemeClr val="tx1"/>
                          </a:solidFill>
                          <a:effectLst/>
                          <a:latin typeface="Calibri" panose="020F0502020204030204" pitchFamily="34" charset="0"/>
                          <a:cs typeface="Calibri" panose="020F0502020204030204" pitchFamily="34" charset="0"/>
                        </a:rPr>
                        <a:t>SP-210139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kern="1200" dirty="0">
                          <a:solidFill>
                            <a:schemeClr val="tx1"/>
                          </a:solidFill>
                          <a:effectLst/>
                          <a:latin typeface="Calibri" panose="020F0502020204030204" pitchFamily="34" charset="0"/>
                          <a:cs typeface="Calibri" panose="020F0502020204030204" pitchFamily="34" charset="0"/>
                        </a:rPr>
                        <a:t>TR 28.809 "Study on enhancement of management data analytics"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294844">
                <a:tc>
                  <a:txBody>
                    <a:bodyPr/>
                    <a:lstStyle/>
                    <a:p>
                      <a:pPr algn="l" fontAlgn="t"/>
                      <a:r>
                        <a:rPr lang="en-GB" sz="1400" kern="1200">
                          <a:solidFill>
                            <a:schemeClr val="tx1"/>
                          </a:solidFill>
                          <a:effectLst/>
                          <a:latin typeface="Calibri" panose="020F0502020204030204" pitchFamily="34" charset="0"/>
                          <a:cs typeface="Calibri" panose="020F0502020204030204" pitchFamily="34" charset="0"/>
                        </a:rPr>
                        <a:t>SP-210140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kern="1200" dirty="0">
                          <a:solidFill>
                            <a:schemeClr val="tx1"/>
                          </a:solidFill>
                          <a:effectLst/>
                          <a:latin typeface="Calibri" panose="020F0502020204030204" pitchFamily="34" charset="0"/>
                          <a:cs typeface="Calibri" panose="020F0502020204030204" pitchFamily="34" charset="0"/>
                        </a:rPr>
                        <a:t>TR 28.808 "Study on management and orchestration aspects of integrated satellite components in a 5G network"</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633716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0742" y="368390"/>
            <a:ext cx="9112251" cy="1143000"/>
          </a:xfrm>
        </p:spPr>
        <p:txBody>
          <a:bodyPr/>
          <a:lstStyle/>
          <a:p>
            <a:r>
              <a:rPr lang="sv-SE" dirty="0"/>
              <a:t>Exception requests</a:t>
            </a:r>
            <a:br>
              <a:rPr lang="sv-SE" dirty="0"/>
            </a:b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621491618"/>
              </p:ext>
            </p:extLst>
          </p:nvPr>
        </p:nvGraphicFramePr>
        <p:xfrm>
          <a:off x="1109833" y="2225024"/>
          <a:ext cx="8843909" cy="1014718"/>
        </p:xfrm>
        <a:graphic>
          <a:graphicData uri="http://schemas.openxmlformats.org/drawingml/2006/table">
            <a:tbl>
              <a:tblPr firstRow="1" bandRow="1">
                <a:tableStyleId>{5C22544A-7EE6-4342-B048-85BDC9FD1C3A}</a:tableStyleId>
              </a:tblPr>
              <a:tblGrid>
                <a:gridCol w="2311256">
                  <a:extLst>
                    <a:ext uri="{9D8B030D-6E8A-4147-A177-3AD203B41FA5}">
                      <a16:colId xmlns:a16="http://schemas.microsoft.com/office/drawing/2014/main" val="570476699"/>
                    </a:ext>
                  </a:extLst>
                </a:gridCol>
                <a:gridCol w="4972178">
                  <a:extLst>
                    <a:ext uri="{9D8B030D-6E8A-4147-A177-3AD203B41FA5}">
                      <a16:colId xmlns:a16="http://schemas.microsoft.com/office/drawing/2014/main" val="2618836924"/>
                    </a:ext>
                  </a:extLst>
                </a:gridCol>
                <a:gridCol w="1560475">
                  <a:extLst>
                    <a:ext uri="{9D8B030D-6E8A-4147-A177-3AD203B41FA5}">
                      <a16:colId xmlns:a16="http://schemas.microsoft.com/office/drawing/2014/main" val="20002"/>
                    </a:ext>
                  </a:extLst>
                </a:gridCol>
              </a:tblGrid>
              <a:tr h="710928">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303790">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lang="sv-SE" sz="1400" b="0" i="0" u="none" strike="noStrike" kern="1200" baseline="0" dirty="0">
                          <a:solidFill>
                            <a:schemeClr val="dk1"/>
                          </a:solidFill>
                          <a:latin typeface="Calibri" panose="020F0502020204030204" pitchFamily="34" charset="0"/>
                          <a:ea typeface="+mn-ea"/>
                          <a:cs typeface="+mn-cs"/>
                        </a:rPr>
                        <a:t>-</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r>
                        <a:rPr lang="en-US" sz="1400" b="0" i="0" u="none" strike="noStrike" kern="1200" baseline="0" dirty="0">
                          <a:solidFill>
                            <a:schemeClr val="dk1"/>
                          </a:solidFill>
                          <a:latin typeface="Calibri" panose="020F0502020204030204" pitchFamily="34" charset="0"/>
                          <a:ea typeface="+mn-ea"/>
                          <a:cs typeface="+mn-cs"/>
                        </a:rPr>
                        <a:t>-</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r>
                        <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0411901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2622076243"/>
              </p:ext>
            </p:extLst>
          </p:nvPr>
        </p:nvGraphicFramePr>
        <p:xfrm>
          <a:off x="1378579" y="1398741"/>
          <a:ext cx="9411341" cy="4165026"/>
        </p:xfrm>
        <a:graphic>
          <a:graphicData uri="http://schemas.openxmlformats.org/drawingml/2006/table">
            <a:tbl>
              <a:tblPr/>
              <a:tblGrid>
                <a:gridCol w="1402903">
                  <a:extLst>
                    <a:ext uri="{9D8B030D-6E8A-4147-A177-3AD203B41FA5}">
                      <a16:colId xmlns:a16="http://schemas.microsoft.com/office/drawing/2014/main" val="20000"/>
                    </a:ext>
                  </a:extLst>
                </a:gridCol>
                <a:gridCol w="2969078">
                  <a:extLst>
                    <a:ext uri="{9D8B030D-6E8A-4147-A177-3AD203B41FA5}">
                      <a16:colId xmlns:a16="http://schemas.microsoft.com/office/drawing/2014/main" val="20001"/>
                    </a:ext>
                  </a:extLst>
                </a:gridCol>
                <a:gridCol w="1788160">
                  <a:extLst>
                    <a:ext uri="{9D8B030D-6E8A-4147-A177-3AD203B41FA5}">
                      <a16:colId xmlns:a16="http://schemas.microsoft.com/office/drawing/2014/main" val="20002"/>
                    </a:ext>
                  </a:extLst>
                </a:gridCol>
                <a:gridCol w="995680">
                  <a:extLst>
                    <a:ext uri="{9D8B030D-6E8A-4147-A177-3AD203B41FA5}">
                      <a16:colId xmlns:a16="http://schemas.microsoft.com/office/drawing/2014/main" val="20003"/>
                    </a:ext>
                  </a:extLst>
                </a:gridCol>
                <a:gridCol w="995680">
                  <a:extLst>
                    <a:ext uri="{9D8B030D-6E8A-4147-A177-3AD203B41FA5}">
                      <a16:colId xmlns:a16="http://schemas.microsoft.com/office/drawing/2014/main" val="20004"/>
                    </a:ext>
                  </a:extLst>
                </a:gridCol>
                <a:gridCol w="1259840">
                  <a:extLst>
                    <a:ext uri="{9D8B030D-6E8A-4147-A177-3AD203B41FA5}">
                      <a16:colId xmlns:a16="http://schemas.microsoft.com/office/drawing/2014/main" val="20005"/>
                    </a:ext>
                  </a:extLst>
                </a:gridCol>
              </a:tblGrid>
              <a:tr h="600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552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SA5#135e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25 Jan – 3 Feb 2021</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81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SA5#136e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1-9 Mar 2021</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07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SA5#137e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10-19 May 2021</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42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SA5#138e</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a:ln>
                            <a:noFill/>
                          </a:ln>
                          <a:solidFill>
                            <a:schemeClr val="tx1"/>
                          </a:solidFill>
                          <a:effectLst/>
                          <a:latin typeface="Arial" panose="020B0604020202020204" pitchFamily="34" charset="0"/>
                          <a:ea typeface="宋体" pitchFamily="2" charset="-122"/>
                          <a:cs typeface="Arial" panose="020B0604020202020204" pitchFamily="34" charset="0"/>
                        </a:rPr>
                        <a:t>23-31 </a:t>
                      </a:r>
                      <a:r>
                        <a:rPr kumimoji="0" lang="sv-SE"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Aug 2021</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07645974"/>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SA5#139</a:t>
                      </a:r>
                      <a:endPar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11-15 Oct 2021</a:t>
                      </a:r>
                      <a:endPar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SA5#140</a:t>
                      </a:r>
                      <a:endPar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15-19 Nov 2021</a:t>
                      </a:r>
                      <a:endPar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bl>
          </a:graphicData>
        </a:graphic>
      </p:graphicFrame>
      <p:sp>
        <p:nvSpPr>
          <p:cNvPr id="44092" name="Rectangle 64"/>
          <p:cNvSpPr>
            <a:spLocks noGrp="1"/>
          </p:cNvSpPr>
          <p:nvPr>
            <p:ph type="title"/>
          </p:nvPr>
        </p:nvSpPr>
        <p:spPr>
          <a:xfrm>
            <a:off x="1920379" y="421303"/>
            <a:ext cx="6834188" cy="628650"/>
          </a:xfrm>
        </p:spPr>
        <p:txBody>
          <a:bodyPr/>
          <a:lstStyle/>
          <a:p>
            <a:r>
              <a:rPr lang="en-GB" dirty="0"/>
              <a:t>2021 meeting calendar</a:t>
            </a:r>
            <a:endParaRPr lang="en-GB" sz="3600" dirty="0"/>
          </a:p>
        </p:txBody>
      </p:sp>
    </p:spTree>
    <p:extLst>
      <p:ext uri="{BB962C8B-B14F-4D97-AF65-F5344CB8AC3E}">
        <p14:creationId xmlns:p14="http://schemas.microsoft.com/office/powerpoint/2010/main" val="220119268"/>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999511" y="822631"/>
            <a:ext cx="7362825" cy="685800"/>
          </a:xfrm>
          <a:prstGeom prst="rect">
            <a:avLst/>
          </a:prstGeom>
          <a:noFill/>
          <a:ln w="12700">
            <a:noFill/>
            <a:miter lim="800000"/>
            <a:headEnd/>
            <a:tailEnd/>
          </a:ln>
        </p:spPr>
        <p:txBody>
          <a:bodyPr lIns="90488" tIns="44450" rIns="90488" bIns="44450" anchor="ctr"/>
          <a:lstStyle/>
          <a:p>
            <a:pPr algn="ctr">
              <a:defRPr/>
            </a:pPr>
            <a:r>
              <a:rPr lang="sv-SE" altLang="zh-CN" sz="3200" kern="0" dirty="0">
                <a:solidFill>
                  <a:srgbClr val="FF0000"/>
                </a:solidFill>
                <a:latin typeface="Calibri"/>
                <a:cs typeface="+mj-cs"/>
              </a:rPr>
              <a:t>TEI</a:t>
            </a:r>
            <a:r>
              <a:rPr lang="sv-SE" sz="3200" kern="0" dirty="0">
                <a:solidFill>
                  <a:srgbClr val="FF0000"/>
                </a:solidFill>
                <a:latin typeface="Calibri"/>
                <a:cs typeface="+mj-cs"/>
              </a:rPr>
              <a:t> </a:t>
            </a:r>
            <a:r>
              <a:rPr lang="en-GB" altLang="zh-CN" sz="3200" kern="0" dirty="0">
                <a:solidFill>
                  <a:srgbClr val="FF0000"/>
                </a:solidFill>
                <a:latin typeface="Calibri"/>
                <a:cs typeface="+mj-cs"/>
              </a:rPr>
              <a:t>CRs (</a:t>
            </a:r>
            <a:r>
              <a:rPr lang="en-GB" altLang="zh-CN" sz="3200" kern="0" dirty="0">
                <a:solidFill>
                  <a:srgbClr val="FF0000"/>
                </a:solidFill>
                <a:latin typeface="Calibri"/>
              </a:rPr>
              <a:t>Charging &amp; OAM) </a:t>
            </a:r>
          </a:p>
          <a:p>
            <a:pPr algn="ctr">
              <a:defRPr/>
            </a:pPr>
            <a:endParaRPr lang="en-GB" altLang="zh-CN" sz="3200" kern="0" dirty="0">
              <a:solidFill>
                <a:srgbClr val="FF0000"/>
              </a:solidFill>
              <a:latin typeface="Calibri"/>
            </a:endParaRPr>
          </a:p>
        </p:txBody>
      </p:sp>
      <p:graphicFrame>
        <p:nvGraphicFramePr>
          <p:cNvPr id="6" name="Group 76"/>
          <p:cNvGraphicFramePr>
            <a:graphicFrameLocks/>
          </p:cNvGraphicFramePr>
          <p:nvPr>
            <p:extLst>
              <p:ext uri="{D42A27DB-BD31-4B8C-83A1-F6EECF244321}">
                <p14:modId xmlns:p14="http://schemas.microsoft.com/office/powerpoint/2010/main" val="3908048196"/>
              </p:ext>
            </p:extLst>
          </p:nvPr>
        </p:nvGraphicFramePr>
        <p:xfrm>
          <a:off x="1368967" y="1994758"/>
          <a:ext cx="9000373" cy="2623089"/>
        </p:xfrm>
        <a:graphic>
          <a:graphicData uri="http://schemas.openxmlformats.org/drawingml/2006/table">
            <a:tbl>
              <a:tblPr/>
              <a:tblGrid>
                <a:gridCol w="1439196">
                  <a:extLst>
                    <a:ext uri="{9D8B030D-6E8A-4147-A177-3AD203B41FA5}">
                      <a16:colId xmlns:a16="http://schemas.microsoft.com/office/drawing/2014/main" val="20000"/>
                    </a:ext>
                  </a:extLst>
                </a:gridCol>
                <a:gridCol w="7561177">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25435">
                <a:tc>
                  <a:txBody>
                    <a:bodyPr/>
                    <a:lstStyle/>
                    <a:p>
                      <a:pPr marL="0" algn="l" defTabSz="1219170" rtl="0" eaLnBrk="1" fontAlgn="t" latinLnBrk="0" hangingPunct="1"/>
                      <a:r>
                        <a:rPr lang="en-GB" sz="1400" b="0" i="0" u="none" strike="noStrike" kern="1200" dirty="0">
                          <a:solidFill>
                            <a:srgbClr val="000000"/>
                          </a:solidFill>
                          <a:effectLst/>
                          <a:latin typeface="Arial" panose="020B0604020202020204" pitchFamily="34" charset="0"/>
                          <a:ea typeface="+mn-ea"/>
                          <a:cs typeface="+mn-cs"/>
                          <a:hlinkClick r:id="rId3">
                            <a:extLst>
                              <a:ext uri="{A12FA001-AC4F-418D-AE19-62706E023703}">
                                <ahyp:hlinkClr xmlns:ahyp="http://schemas.microsoft.com/office/drawing/2018/hyperlinkcolor" val="tx"/>
                              </a:ext>
                            </a:extLst>
                          </a:hlinkClick>
                        </a:rPr>
                        <a:t>SP-210145</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GB" sz="1400" b="0" i="0" u="none" strike="noStrike" kern="1200" dirty="0">
                          <a:solidFill>
                            <a:srgbClr val="000000"/>
                          </a:solidFill>
                          <a:effectLst/>
                          <a:latin typeface="Arial" panose="020B0604020202020204" pitchFamily="34" charset="0"/>
                          <a:ea typeface="+mn-ea"/>
                          <a:cs typeface="+mn-cs"/>
                        </a:rPr>
                        <a:t>Rel-15 CRs on TEI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032606"/>
                  </a:ext>
                </a:extLst>
              </a:tr>
              <a:tr h="425435">
                <a:tc>
                  <a:txBody>
                    <a:bodyPr/>
                    <a:lstStyle/>
                    <a:p>
                      <a:pPr marL="0" algn="l" defTabSz="1219170" rtl="0" eaLnBrk="1" fontAlgn="t" latinLnBrk="0" hangingPunct="1"/>
                      <a:r>
                        <a:rPr lang="en-GB" sz="1400" b="0" i="0" u="none" strike="noStrike" kern="1200" dirty="0">
                          <a:solidFill>
                            <a:srgbClr val="000000"/>
                          </a:solidFill>
                          <a:effectLst/>
                          <a:latin typeface="Arial" panose="020B0604020202020204" pitchFamily="34" charset="0"/>
                          <a:ea typeface="+mn-ea"/>
                          <a:cs typeface="+mn-cs"/>
                          <a:hlinkClick r:id="rId4">
                            <a:extLst>
                              <a:ext uri="{A12FA001-AC4F-418D-AE19-62706E023703}">
                                <ahyp:hlinkClr xmlns:ahyp="http://schemas.microsoft.com/office/drawing/2018/hyperlinkcolor" val="tx"/>
                              </a:ext>
                            </a:extLst>
                          </a:hlinkClick>
                        </a:rPr>
                        <a:t>SP-210146</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sz="1400" b="0" i="0" u="none" strike="noStrike" kern="1200" dirty="0">
                          <a:solidFill>
                            <a:srgbClr val="000000"/>
                          </a:solidFill>
                          <a:effectLst/>
                          <a:latin typeface="Arial" panose="020B0604020202020204" pitchFamily="34" charset="0"/>
                          <a:ea typeface="+mn-ea"/>
                          <a:cs typeface="+mn-cs"/>
                        </a:rPr>
                        <a:t>Rel-16 CRs on TEI Batch 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68551646"/>
                  </a:ext>
                </a:extLst>
              </a:tr>
              <a:tr h="425435">
                <a:tc>
                  <a:txBody>
                    <a:bodyPr/>
                    <a:lstStyle/>
                    <a:p>
                      <a:pPr marL="0" algn="l" defTabSz="1219170" rtl="0" eaLnBrk="1" fontAlgn="t" latinLnBrk="0" hangingPunct="1"/>
                      <a:r>
                        <a:rPr lang="en-GB" sz="1400" b="0" i="0" u="none" strike="noStrike" kern="1200">
                          <a:solidFill>
                            <a:srgbClr val="000000"/>
                          </a:solidFill>
                          <a:effectLst/>
                          <a:latin typeface="Arial" panose="020B0604020202020204" pitchFamily="34" charset="0"/>
                          <a:ea typeface="+mn-ea"/>
                          <a:cs typeface="+mn-cs"/>
                          <a:hlinkClick r:id="rId5">
                            <a:extLst>
                              <a:ext uri="{A12FA001-AC4F-418D-AE19-62706E023703}">
                                <ahyp:hlinkClr xmlns:ahyp="http://schemas.microsoft.com/office/drawing/2018/hyperlinkcolor" val="tx"/>
                              </a:ext>
                            </a:extLst>
                          </a:hlinkClick>
                        </a:rPr>
                        <a:t>SP-210147</a:t>
                      </a:r>
                      <a:endParaRPr lang="en-GB" sz="1400" b="0" i="0" u="none" strike="noStrike" kern="1200">
                        <a:solidFill>
                          <a:srgbClr val="000000"/>
                        </a:solidFill>
                        <a:effectLst/>
                        <a:latin typeface="Arial" panose="020B0604020202020204" pitchFamily="34" charset="0"/>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sz="1400" b="0" i="0" u="none" strike="noStrike" kern="1200" dirty="0">
                          <a:solidFill>
                            <a:srgbClr val="000000"/>
                          </a:solidFill>
                          <a:effectLst/>
                          <a:latin typeface="Arial" panose="020B0604020202020204" pitchFamily="34" charset="0"/>
                          <a:ea typeface="+mn-ea"/>
                          <a:cs typeface="+mn-cs"/>
                        </a:rPr>
                        <a:t>Rel-16 CRs on TEI Batch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23489639"/>
                  </a:ext>
                </a:extLst>
              </a:tr>
              <a:tr h="425435">
                <a:tc>
                  <a:txBody>
                    <a:bodyPr/>
                    <a:lstStyle/>
                    <a:p>
                      <a:pPr marL="0" algn="l" defTabSz="1219170" rtl="0" eaLnBrk="1" fontAlgn="t" latinLnBrk="0" hangingPunct="1"/>
                      <a:r>
                        <a:rPr lang="en-GB" sz="1400" b="0" i="0" u="none" strike="noStrike" kern="1200">
                          <a:solidFill>
                            <a:srgbClr val="000000"/>
                          </a:solidFill>
                          <a:effectLst/>
                          <a:latin typeface="Arial" panose="020B0604020202020204" pitchFamily="34" charset="0"/>
                          <a:ea typeface="+mn-ea"/>
                          <a:cs typeface="+mn-cs"/>
                        </a:rPr>
                        <a:t>SP-210148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sz="1400" b="0" i="0" u="none" strike="noStrike" kern="1200" dirty="0">
                          <a:solidFill>
                            <a:srgbClr val="000000"/>
                          </a:solidFill>
                          <a:effectLst/>
                          <a:latin typeface="Arial" panose="020B0604020202020204" pitchFamily="34" charset="0"/>
                          <a:ea typeface="+mn-ea"/>
                          <a:cs typeface="+mn-cs"/>
                        </a:rPr>
                        <a:t>Rel-16 CRs on TEI Batch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64027427"/>
                  </a:ext>
                </a:extLst>
              </a:tr>
              <a:tr h="425435">
                <a:tc>
                  <a:txBody>
                    <a:bodyPr/>
                    <a:lstStyle/>
                    <a:p>
                      <a:pPr marL="0" algn="l" defTabSz="1219170" rtl="0" eaLnBrk="1" fontAlgn="t" latinLnBrk="0" hangingPunct="1"/>
                      <a:r>
                        <a:rPr lang="en-GB" sz="1400" b="0" i="0" u="none" strike="noStrike" kern="1200">
                          <a:solidFill>
                            <a:srgbClr val="000000"/>
                          </a:solidFill>
                          <a:effectLst/>
                          <a:latin typeface="Arial" panose="020B0604020202020204" pitchFamily="34" charset="0"/>
                          <a:ea typeface="+mn-ea"/>
                          <a:cs typeface="+mn-cs"/>
                          <a:hlinkClick r:id="rId6">
                            <a:extLst>
                              <a:ext uri="{A12FA001-AC4F-418D-AE19-62706E023703}">
                                <ahyp:hlinkClr xmlns:ahyp="http://schemas.microsoft.com/office/drawing/2018/hyperlinkcolor" val="tx"/>
                              </a:ext>
                            </a:extLst>
                          </a:hlinkClick>
                        </a:rPr>
                        <a:t>SP-210149</a:t>
                      </a:r>
                      <a:endParaRPr lang="en-GB" sz="1400" b="0" i="0" u="none" strike="noStrike" kern="1200">
                        <a:solidFill>
                          <a:srgbClr val="000000"/>
                        </a:solidFill>
                        <a:effectLst/>
                        <a:latin typeface="Arial" panose="020B0604020202020204" pitchFamily="34" charset="0"/>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GB" sz="1400" b="0" i="0" u="none" strike="noStrike" kern="1200" dirty="0">
                          <a:solidFill>
                            <a:srgbClr val="000000"/>
                          </a:solidFill>
                          <a:effectLst/>
                          <a:latin typeface="Arial" panose="020B0604020202020204" pitchFamily="34" charset="0"/>
                          <a:ea typeface="+mn-ea"/>
                          <a:cs typeface="+mn-cs"/>
                        </a:rPr>
                        <a:t>Rel-17 CRs on TEI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34260366"/>
                  </a:ext>
                </a:extLst>
              </a:tr>
            </a:tbl>
          </a:graphicData>
        </a:graphic>
      </p:graphicFrame>
    </p:spTree>
    <p:extLst>
      <p:ext uri="{BB962C8B-B14F-4D97-AF65-F5344CB8AC3E}">
        <p14:creationId xmlns:p14="http://schemas.microsoft.com/office/powerpoint/2010/main" val="509050007"/>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749511" y="644122"/>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CRs </a:t>
            </a:r>
            <a:endParaRPr lang="en-GB" altLang="zh-CN" sz="3200" i="1" dirty="0">
              <a:solidFill>
                <a:srgbClr val="FF0000"/>
              </a:solidFill>
              <a:highlight>
                <a:srgbClr val="FFFF00"/>
              </a:highlight>
              <a:latin typeface="Calibri"/>
              <a:cs typeface="Times New Roman" pitchFamily="18" charset="0"/>
            </a:endParaRPr>
          </a:p>
          <a:p>
            <a:pPr algn="ctr" eaLnBrk="0" hangingPunct="0">
              <a:defRPr/>
            </a:pPr>
            <a:endParaRPr lang="en-GB" altLang="zh-CN" sz="3200" dirty="0">
              <a:solidFill>
                <a:srgbClr val="FF0000"/>
              </a:solidFill>
              <a:latin typeface="Calibri"/>
              <a:cs typeface="Times New Roman" pitchFamily="18" charset="0"/>
            </a:endParaRPr>
          </a:p>
        </p:txBody>
      </p:sp>
      <p:graphicFrame>
        <p:nvGraphicFramePr>
          <p:cNvPr id="4" name="Table Placeholder 4">
            <a:extLst>
              <a:ext uri="{FF2B5EF4-FFF2-40B4-BE49-F238E27FC236}">
                <a16:creationId xmlns:a16="http://schemas.microsoft.com/office/drawing/2014/main" id="{73EF28D9-587C-43B2-AFA2-340B027A6564}"/>
              </a:ext>
            </a:extLst>
          </p:cNvPr>
          <p:cNvGraphicFramePr>
            <a:graphicFrameLocks noGrp="1"/>
          </p:cNvGraphicFramePr>
          <p:nvPr>
            <p:ph type="tbl" idx="1"/>
            <p:extLst>
              <p:ext uri="{D42A27DB-BD31-4B8C-83A1-F6EECF244321}">
                <p14:modId xmlns:p14="http://schemas.microsoft.com/office/powerpoint/2010/main" val="3437633652"/>
              </p:ext>
            </p:extLst>
          </p:nvPr>
        </p:nvGraphicFramePr>
        <p:xfrm>
          <a:off x="2240188" y="1528683"/>
          <a:ext cx="7290682" cy="3735646"/>
        </p:xfrm>
        <a:graphic>
          <a:graphicData uri="http://schemas.openxmlformats.org/drawingml/2006/table">
            <a:tbl>
              <a:tblPr firstRow="1" bandRow="1">
                <a:tableStyleId>{5C22544A-7EE6-4342-B048-85BDC9FD1C3A}</a:tableStyleId>
              </a:tblPr>
              <a:tblGrid>
                <a:gridCol w="1226694">
                  <a:extLst>
                    <a:ext uri="{9D8B030D-6E8A-4147-A177-3AD203B41FA5}">
                      <a16:colId xmlns:a16="http://schemas.microsoft.com/office/drawing/2014/main" val="570476699"/>
                    </a:ext>
                  </a:extLst>
                </a:gridCol>
                <a:gridCol w="6063988">
                  <a:extLst>
                    <a:ext uri="{9D8B030D-6E8A-4147-A177-3AD203B41FA5}">
                      <a16:colId xmlns:a16="http://schemas.microsoft.com/office/drawing/2014/main" val="2618836924"/>
                    </a:ext>
                  </a:extLst>
                </a:gridCol>
              </a:tblGrid>
              <a:tr h="472076">
                <a:tc>
                  <a:txBody>
                    <a:bodyPr/>
                    <a:lstStyle/>
                    <a:p>
                      <a:pPr algn="ctr">
                        <a:spcAft>
                          <a:spcPts val="0"/>
                        </a:spcAft>
                      </a:pPr>
                      <a:r>
                        <a:rPr kumimoji="0" lang="en-GB" altLang="zh-CN" sz="1200" b="1" i="0" u="none" strike="noStrike" cap="none" normalizeH="0" baseline="0" dirty="0">
                          <a:ln>
                            <a:noFill/>
                          </a:ln>
                          <a:solidFill>
                            <a:schemeClr val="tx1"/>
                          </a:solidFill>
                          <a:effectLst/>
                          <a:latin typeface="Calibri" pitchFamily="34" charset="0"/>
                          <a:ea typeface="+mn-ea"/>
                          <a:cs typeface="Arial" charset="0"/>
                        </a:rPr>
                        <a:t>Number</a:t>
                      </a:r>
                      <a:endParaRPr lang="sv-SE" sz="12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err="1">
                          <a:solidFill>
                            <a:schemeClr val="tx1"/>
                          </a:solidFill>
                          <a:effectLst/>
                          <a:latin typeface="+mn-lt"/>
                          <a:ea typeface="+mn-ea"/>
                          <a:cs typeface="+mn-cs"/>
                        </a:rPr>
                        <a:t>Title</a:t>
                      </a:r>
                      <a:endParaRPr lang="sv-SE" sz="12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356803">
                <a:tc>
                  <a:txBody>
                    <a:bodyPr/>
                    <a:lstStyle/>
                    <a:p>
                      <a:pPr algn="l" fontAlgn="t"/>
                      <a:r>
                        <a:rPr lang="en-GB" sz="1400" b="0" i="0" u="none" strike="noStrike" kern="1200" dirty="0">
                          <a:solidFill>
                            <a:srgbClr val="000000"/>
                          </a:solidFill>
                          <a:effectLst/>
                          <a:latin typeface="Arial" panose="020B0604020202020204" pitchFamily="34" charset="0"/>
                          <a:ea typeface="+mn-ea"/>
                          <a:cs typeface="+mn-cs"/>
                          <a:hlinkClick r:id="rId3">
                            <a:extLst>
                              <a:ext uri="{A12FA001-AC4F-418D-AE19-62706E023703}">
                                <ahyp:hlinkClr xmlns:ahyp="http://schemas.microsoft.com/office/drawing/2018/hyperlinkcolor" val="tx"/>
                              </a:ext>
                            </a:extLst>
                          </a:hlinkClick>
                        </a:rPr>
                        <a:t>SP-210158</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Rel-16 CRs on Network Slice Management Charging in 5G System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56803">
                <a:tc>
                  <a:txBody>
                    <a:bodyPr/>
                    <a:lstStyle/>
                    <a:p>
                      <a:pPr algn="l" fontAlgn="t"/>
                      <a:r>
                        <a:rPr lang="en-GB" sz="1400" b="0" i="0" u="none" strike="noStrike" kern="1200" dirty="0">
                          <a:solidFill>
                            <a:srgbClr val="000000"/>
                          </a:solidFill>
                          <a:effectLst/>
                          <a:latin typeface="Arial" panose="020B0604020202020204" pitchFamily="34" charset="0"/>
                          <a:ea typeface="+mn-ea"/>
                          <a:cs typeface="+mn-cs"/>
                          <a:hlinkClick r:id="rId4">
                            <a:extLst>
                              <a:ext uri="{A12FA001-AC4F-418D-AE19-62706E023703}">
                                <ahyp:hlinkClr xmlns:ahyp="http://schemas.microsoft.com/office/drawing/2018/hyperlinkcolor" val="tx"/>
                              </a:ext>
                            </a:extLst>
                          </a:hlinkClick>
                        </a:rPr>
                        <a:t>SP-210159</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Rel-16 CRs on Network Exposure Charging in 5G System Architecture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38475239"/>
                  </a:ext>
                </a:extLst>
              </a:tr>
              <a:tr h="370333">
                <a:tc>
                  <a:txBody>
                    <a:bodyPr/>
                    <a:lstStyle/>
                    <a:p>
                      <a:pPr algn="l" fontAlgn="t"/>
                      <a:r>
                        <a:rPr lang="en-GB" sz="1400" b="0" i="0" u="none" strike="noStrike" kern="1200" dirty="0">
                          <a:solidFill>
                            <a:srgbClr val="000000"/>
                          </a:solidFill>
                          <a:effectLst/>
                          <a:latin typeface="Arial" panose="020B0604020202020204" pitchFamily="34" charset="0"/>
                          <a:ea typeface="+mn-ea"/>
                          <a:cs typeface="+mn-cs"/>
                          <a:hlinkClick r:id="rId5">
                            <a:extLst>
                              <a:ext uri="{A12FA001-AC4F-418D-AE19-62706E023703}">
                                <ahyp:hlinkClr xmlns:ahyp="http://schemas.microsoft.com/office/drawing/2018/hyperlinkcolor" val="tx"/>
                              </a:ext>
                            </a:extLst>
                          </a:hlinkClick>
                        </a:rPr>
                        <a:t>SP-210160</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Rel-16 CRs on Charging aspects of ETSUN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25565605"/>
                  </a:ext>
                </a:extLst>
              </a:tr>
              <a:tr h="370333">
                <a:tc>
                  <a:txBody>
                    <a:bodyPr/>
                    <a:lstStyle/>
                    <a:p>
                      <a:pPr algn="l" fontAlgn="t"/>
                      <a:r>
                        <a:rPr lang="en-GB" sz="1400" b="0" i="0" u="none" strike="noStrike" kern="1200" dirty="0">
                          <a:solidFill>
                            <a:srgbClr val="000000"/>
                          </a:solidFill>
                          <a:effectLst/>
                          <a:latin typeface="Arial" panose="020B0604020202020204" pitchFamily="34" charset="0"/>
                          <a:ea typeface="+mn-ea"/>
                          <a:cs typeface="+mn-cs"/>
                          <a:hlinkClick r:id="rId6">
                            <a:extLst>
                              <a:ext uri="{A12FA001-AC4F-418D-AE19-62706E023703}">
                                <ahyp:hlinkClr xmlns:ahyp="http://schemas.microsoft.com/office/drawing/2018/hyperlinkcolor" val="tx"/>
                              </a:ext>
                            </a:extLst>
                          </a:hlinkClick>
                        </a:rPr>
                        <a:t>SP-210161</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Rel-17 CRs on Charging enhancement for URLLC</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30752645"/>
                  </a:ext>
                </a:extLst>
              </a:tr>
              <a:tr h="370333">
                <a:tc>
                  <a:txBody>
                    <a:bodyPr/>
                    <a:lstStyle/>
                    <a:p>
                      <a:pPr algn="l" fontAlgn="t"/>
                      <a:r>
                        <a:rPr lang="en-GB" sz="1400" b="0" i="0" u="none" strike="noStrike" kern="1200" dirty="0">
                          <a:solidFill>
                            <a:srgbClr val="000000"/>
                          </a:solidFill>
                          <a:effectLst/>
                          <a:latin typeface="Arial" panose="020B0604020202020204" pitchFamily="34" charset="0"/>
                          <a:ea typeface="+mn-ea"/>
                          <a:cs typeface="+mn-cs"/>
                          <a:hlinkClick r:id="rId7">
                            <a:extLst>
                              <a:ext uri="{A12FA001-AC4F-418D-AE19-62706E023703}">
                                <ahyp:hlinkClr xmlns:ahyp="http://schemas.microsoft.com/office/drawing/2018/hyperlinkcolor" val="tx"/>
                              </a:ext>
                            </a:extLst>
                          </a:hlinkClick>
                        </a:rPr>
                        <a:t>SP-210162</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Rel-16 CRs on Charging Enhancement of 5GC interworking with EPC</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75066043"/>
                  </a:ext>
                </a:extLst>
              </a:tr>
              <a:tr h="370333">
                <a:tc>
                  <a:txBody>
                    <a:bodyPr/>
                    <a:lstStyle/>
                    <a:p>
                      <a:pPr algn="l" fontAlgn="t"/>
                      <a:r>
                        <a:rPr lang="en-GB" sz="1400" b="0" i="0" u="none" strike="noStrike" kern="1200" dirty="0">
                          <a:solidFill>
                            <a:srgbClr val="000000"/>
                          </a:solidFill>
                          <a:effectLst/>
                          <a:latin typeface="Arial" panose="020B0604020202020204" pitchFamily="34" charset="0"/>
                          <a:ea typeface="+mn-ea"/>
                          <a:cs typeface="+mn-cs"/>
                          <a:hlinkClick r:id="rId8">
                            <a:extLst>
                              <a:ext uri="{A12FA001-AC4F-418D-AE19-62706E023703}">
                                <ahyp:hlinkClr xmlns:ahyp="http://schemas.microsoft.com/office/drawing/2018/hyperlinkcolor" val="tx"/>
                              </a:ext>
                            </a:extLst>
                          </a:hlinkClick>
                        </a:rPr>
                        <a:t>SP-210163</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Rel-16 CRs on Charging AMF in 5G System Architecture Phase 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20956">
                <a:tc>
                  <a:txBody>
                    <a:bodyPr/>
                    <a:lstStyle/>
                    <a:p>
                      <a:pPr algn="l" fontAlgn="t"/>
                      <a:r>
                        <a:rPr lang="en-GB" sz="1400" b="0" i="0" u="none" strike="noStrike" kern="1200" dirty="0">
                          <a:solidFill>
                            <a:srgbClr val="000000"/>
                          </a:solidFill>
                          <a:effectLst/>
                          <a:latin typeface="Arial" panose="020B0604020202020204" pitchFamily="34" charset="0"/>
                          <a:ea typeface="+mn-ea"/>
                          <a:cs typeface="+mn-cs"/>
                          <a:hlinkClick r:id="rId9">
                            <a:extLst>
                              <a:ext uri="{A12FA001-AC4F-418D-AE19-62706E023703}">
                                <ahyp:hlinkClr xmlns:ahyp="http://schemas.microsoft.com/office/drawing/2018/hyperlinkcolor" val="tx"/>
                              </a:ext>
                            </a:extLst>
                          </a:hlinkClick>
                        </a:rPr>
                        <a:t>SP-210164</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Rel-17 CRs on IMS Charging in 5G System Architecture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20956">
                <a:tc>
                  <a:txBody>
                    <a:bodyPr/>
                    <a:lstStyle/>
                    <a:p>
                      <a:pPr algn="l" fontAlgn="t"/>
                      <a:r>
                        <a:rPr lang="en-GB" sz="1400" b="0" i="0" u="none" strike="noStrike" kern="1200" dirty="0">
                          <a:solidFill>
                            <a:srgbClr val="000000"/>
                          </a:solidFill>
                          <a:effectLst/>
                          <a:latin typeface="Arial" panose="020B0604020202020204" pitchFamily="34" charset="0"/>
                          <a:ea typeface="+mn-ea"/>
                          <a:cs typeface="+mn-cs"/>
                          <a:hlinkClick r:id="rId10">
                            <a:extLst>
                              <a:ext uri="{A12FA001-AC4F-418D-AE19-62706E023703}">
                                <ahyp:hlinkClr xmlns:ahyp="http://schemas.microsoft.com/office/drawing/2018/hyperlinkcolor" val="tx"/>
                              </a:ext>
                            </a:extLst>
                          </a:hlinkClick>
                        </a:rPr>
                        <a:t>SP-210165</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Rel-17 CRs on N40 Interface Enhancements to Support GERAN and UTRAN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22292723"/>
                  </a:ext>
                </a:extLst>
              </a:tr>
              <a:tr h="320956">
                <a:tc>
                  <a:txBody>
                    <a:bodyPr/>
                    <a:lstStyle/>
                    <a:p>
                      <a:pPr algn="l" fontAlgn="t"/>
                      <a:r>
                        <a:rPr lang="en-GB" sz="1400" b="0" i="0" u="none" strike="noStrike" kern="1200" dirty="0">
                          <a:solidFill>
                            <a:srgbClr val="000000"/>
                          </a:solidFill>
                          <a:effectLst/>
                          <a:latin typeface="Arial" panose="020B0604020202020204" pitchFamily="34" charset="0"/>
                          <a:ea typeface="+mn-ea"/>
                          <a:cs typeface="+mn-cs"/>
                          <a:hlinkClick r:id="rId11">
                            <a:extLst>
                              <a:ext uri="{A12FA001-AC4F-418D-AE19-62706E023703}">
                                <ahyp:hlinkClr xmlns:ahyp="http://schemas.microsoft.com/office/drawing/2018/hyperlinkcolor" val="tx"/>
                              </a:ext>
                            </a:extLst>
                          </a:hlinkClick>
                        </a:rPr>
                        <a:t>SP-210166</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Rel-16 CRs on Service Based Interface for 5G Charging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59003550"/>
                  </a:ext>
                </a:extLst>
              </a:tr>
            </a:tbl>
          </a:graphicData>
        </a:graphic>
      </p:graphicFrame>
    </p:spTree>
    <p:extLst>
      <p:ext uri="{BB962C8B-B14F-4D97-AF65-F5344CB8AC3E}">
        <p14:creationId xmlns:p14="http://schemas.microsoft.com/office/powerpoint/2010/main" val="141820183"/>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1620" y="214467"/>
            <a:ext cx="9112251" cy="914400"/>
          </a:xfrm>
        </p:spPr>
        <p:txBody>
          <a:bodyPr/>
          <a:lstStyle/>
          <a:p>
            <a:r>
              <a:rPr lang="sv-SE" sz="3600" dirty="0"/>
              <a:t>OAM CRs (1)</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456993161"/>
              </p:ext>
            </p:extLst>
          </p:nvPr>
        </p:nvGraphicFramePr>
        <p:xfrm>
          <a:off x="1998132" y="1312344"/>
          <a:ext cx="7583190" cy="4787671"/>
        </p:xfrm>
        <a:graphic>
          <a:graphicData uri="http://schemas.openxmlformats.org/drawingml/2006/table">
            <a:tbl>
              <a:tblPr firstRow="1" bandRow="1">
                <a:tableStyleId>{5C22544A-7EE6-4342-B048-85BDC9FD1C3A}</a:tableStyleId>
              </a:tblPr>
              <a:tblGrid>
                <a:gridCol w="1275910">
                  <a:extLst>
                    <a:ext uri="{9D8B030D-6E8A-4147-A177-3AD203B41FA5}">
                      <a16:colId xmlns:a16="http://schemas.microsoft.com/office/drawing/2014/main" val="570476699"/>
                    </a:ext>
                  </a:extLst>
                </a:gridCol>
                <a:gridCol w="6307280">
                  <a:extLst>
                    <a:ext uri="{9D8B030D-6E8A-4147-A177-3AD203B41FA5}">
                      <a16:colId xmlns:a16="http://schemas.microsoft.com/office/drawing/2014/main" val="2618836924"/>
                    </a:ext>
                  </a:extLst>
                </a:gridCol>
              </a:tblGrid>
              <a:tr h="484896">
                <a:tc>
                  <a:txBody>
                    <a:bodyPr/>
                    <a:lstStyle/>
                    <a:p>
                      <a:pPr algn="ctr">
                        <a:spcAft>
                          <a:spcPts val="0"/>
                        </a:spcAf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Number</a:t>
                      </a:r>
                      <a:endParaRPr lang="sv-SE" sz="18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800" b="1" kern="1200" dirty="0" err="1">
                          <a:solidFill>
                            <a:schemeClr val="tx1"/>
                          </a:solidFill>
                          <a:effectLst/>
                          <a:latin typeface="+mn-lt"/>
                          <a:ea typeface="+mn-ea"/>
                          <a:cs typeface="+mn-cs"/>
                        </a:rPr>
                        <a:t>Title</a:t>
                      </a:r>
                      <a:endParaRPr lang="sv-SE" sz="18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355113">
                <a:tc>
                  <a:txBody>
                    <a:bodyPr/>
                    <a:lstStyle/>
                    <a:p>
                      <a:pPr algn="l" fontAlgn="t"/>
                      <a:r>
                        <a:rPr lang="en-GB" sz="1400" b="0" i="0" u="none" strike="noStrike" kern="1200" dirty="0">
                          <a:solidFill>
                            <a:srgbClr val="000000"/>
                          </a:solidFill>
                          <a:effectLst/>
                          <a:latin typeface="Arial" panose="020B0604020202020204" pitchFamily="34" charset="0"/>
                          <a:ea typeface="+mn-ea"/>
                          <a:cs typeface="+mn-cs"/>
                          <a:hlinkClick r:id="rId2">
                            <a:extLst>
                              <a:ext uri="{A12FA001-AC4F-418D-AE19-62706E023703}">
                                <ahyp:hlinkClr xmlns:ahyp="http://schemas.microsoft.com/office/drawing/2018/hyperlinkcolor" val="tx"/>
                              </a:ext>
                            </a:extLst>
                          </a:hlinkClick>
                        </a:rPr>
                        <a:t>SP-210141</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Rel-17 CRs on Management Aspects of 5G Network Sharing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66493">
                <a:tc>
                  <a:txBody>
                    <a:bodyPr/>
                    <a:lstStyle/>
                    <a:p>
                      <a:pPr algn="l" fontAlgn="t"/>
                      <a:r>
                        <a:rPr lang="en-GB" sz="1400" b="0" i="0" u="none" strike="noStrike" kern="1200" dirty="0">
                          <a:solidFill>
                            <a:srgbClr val="000000"/>
                          </a:solidFill>
                          <a:effectLst/>
                          <a:latin typeface="Arial" panose="020B0604020202020204" pitchFamily="34" charset="0"/>
                          <a:ea typeface="+mn-ea"/>
                          <a:cs typeface="+mn-cs"/>
                          <a:hlinkClick r:id="rId3">
                            <a:extLst>
                              <a:ext uri="{A12FA001-AC4F-418D-AE19-62706E023703}">
                                <ahyp:hlinkClr xmlns:ahyp="http://schemas.microsoft.com/office/drawing/2018/hyperlinkcolor" val="tx"/>
                              </a:ext>
                            </a:extLst>
                          </a:hlinkClick>
                        </a:rPr>
                        <a:t>SP-210142</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Rel-17 CRs on Enhancements on EE for 5G networks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80391">
                <a:tc>
                  <a:txBody>
                    <a:bodyPr/>
                    <a:lstStyle/>
                    <a:p>
                      <a:pPr algn="l" fontAlgn="t"/>
                      <a:r>
                        <a:rPr lang="en-GB" sz="1400" b="0" i="0" u="none" strike="noStrike" kern="1200" dirty="0">
                          <a:solidFill>
                            <a:srgbClr val="000000"/>
                          </a:solidFill>
                          <a:effectLst/>
                          <a:latin typeface="Arial" panose="020B0604020202020204" pitchFamily="34" charset="0"/>
                          <a:ea typeface="+mn-ea"/>
                          <a:cs typeface="+mn-cs"/>
                          <a:hlinkClick r:id="rId4">
                            <a:extLst>
                              <a:ext uri="{A12FA001-AC4F-418D-AE19-62706E023703}">
                                <ahyp:hlinkClr xmlns:ahyp="http://schemas.microsoft.com/office/drawing/2018/hyperlinkcolor" val="tx"/>
                              </a:ext>
                            </a:extLst>
                          </a:hlinkClick>
                        </a:rPr>
                        <a:t>SP-210143</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Rel-16 CRs on Energy efficiency of 5G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29674">
                <a:tc>
                  <a:txBody>
                    <a:bodyPr/>
                    <a:lstStyle/>
                    <a:p>
                      <a:pPr algn="l" fontAlgn="t"/>
                      <a:r>
                        <a:rPr lang="en-GB" sz="1400" b="0" i="0" u="none" strike="noStrike" kern="1200" dirty="0">
                          <a:solidFill>
                            <a:srgbClr val="000000"/>
                          </a:solidFill>
                          <a:effectLst/>
                          <a:latin typeface="Arial" panose="020B0604020202020204" pitchFamily="34" charset="0"/>
                          <a:ea typeface="+mn-ea"/>
                          <a:cs typeface="+mn-cs"/>
                          <a:hlinkClick r:id="rId5">
                            <a:extLst>
                              <a:ext uri="{A12FA001-AC4F-418D-AE19-62706E023703}">
                                <ahyp:hlinkClr xmlns:ahyp="http://schemas.microsoft.com/office/drawing/2018/hyperlinkcolor" val="tx"/>
                              </a:ext>
                            </a:extLst>
                          </a:hlinkClick>
                        </a:rPr>
                        <a:t>SP-210144</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Rel-17 CRs on Enhancement on Management Aspects of 5G Service-Level Agreement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35882">
                <a:tc>
                  <a:txBody>
                    <a:bodyPr/>
                    <a:lstStyle/>
                    <a:p>
                      <a:pPr algn="l" fontAlgn="t"/>
                      <a:r>
                        <a:rPr lang="en-GB" sz="1400" b="0" i="0" u="none" strike="noStrike" kern="1200" dirty="0">
                          <a:solidFill>
                            <a:srgbClr val="000000"/>
                          </a:solidFill>
                          <a:effectLst/>
                          <a:latin typeface="Arial" panose="020B0604020202020204" pitchFamily="34" charset="0"/>
                          <a:ea typeface="+mn-ea"/>
                          <a:cs typeface="+mn-cs"/>
                          <a:hlinkClick r:id="rId6">
                            <a:extLst>
                              <a:ext uri="{A12FA001-AC4F-418D-AE19-62706E023703}">
                                <ahyp:hlinkClr xmlns:ahyp="http://schemas.microsoft.com/office/drawing/2018/hyperlinkcolor" val="tx"/>
                              </a:ext>
                            </a:extLst>
                          </a:hlinkClick>
                        </a:rPr>
                        <a:t>SP-210150</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Rel-16 CRs on Enhancement of performance assurance for 5G networks including network slicing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35882">
                <a:tc>
                  <a:txBody>
                    <a:bodyPr/>
                    <a:lstStyle/>
                    <a:p>
                      <a:pPr algn="l" fontAlgn="t"/>
                      <a:r>
                        <a:rPr lang="en-GB" sz="1400" b="0" i="0" u="none" strike="noStrike" kern="1200" dirty="0">
                          <a:solidFill>
                            <a:srgbClr val="000000"/>
                          </a:solidFill>
                          <a:effectLst/>
                          <a:latin typeface="Arial" panose="020B0604020202020204" pitchFamily="34" charset="0"/>
                          <a:ea typeface="+mn-ea"/>
                          <a:cs typeface="+mn-cs"/>
                          <a:hlinkClick r:id="rId7">
                            <a:extLst>
                              <a:ext uri="{A12FA001-AC4F-418D-AE19-62706E023703}">
                                <ahyp:hlinkClr xmlns:ahyp="http://schemas.microsoft.com/office/drawing/2018/hyperlinkcolor" val="tx"/>
                              </a:ext>
                            </a:extLst>
                          </a:hlinkClick>
                        </a:rPr>
                        <a:t>SP-210151</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Rel-16 CRs on Closed loop SLS Assurance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62886151"/>
                  </a:ext>
                </a:extLst>
              </a:tr>
              <a:tr h="316992">
                <a:tc>
                  <a:txBody>
                    <a:bodyPr/>
                    <a:lstStyle/>
                    <a:p>
                      <a:pPr algn="l" fontAlgn="t"/>
                      <a:r>
                        <a:rPr lang="en-GB" sz="1400" b="0" i="0" u="none" strike="noStrike" kern="1200" dirty="0">
                          <a:solidFill>
                            <a:srgbClr val="000000"/>
                          </a:solidFill>
                          <a:effectLst/>
                          <a:latin typeface="Arial" panose="020B0604020202020204" pitchFamily="34" charset="0"/>
                          <a:ea typeface="+mn-ea"/>
                          <a:cs typeface="+mn-cs"/>
                          <a:hlinkClick r:id="rId8">
                            <a:extLst>
                              <a:ext uri="{A12FA001-AC4F-418D-AE19-62706E023703}">
                                <ahyp:hlinkClr xmlns:ahyp="http://schemas.microsoft.com/office/drawing/2018/hyperlinkcolor" val="tx"/>
                              </a:ext>
                            </a:extLst>
                          </a:hlinkClick>
                        </a:rPr>
                        <a:t>SP-210152</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Rel-17 CRs on Discovery of management services in 5G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64668394"/>
                  </a:ext>
                </a:extLst>
              </a:tr>
              <a:tr h="316992">
                <a:tc>
                  <a:txBody>
                    <a:bodyPr/>
                    <a:lstStyle/>
                    <a:p>
                      <a:pPr algn="l" fontAlgn="t"/>
                      <a:r>
                        <a:rPr lang="en-GB" sz="1400" b="0" i="0" u="none" strike="noStrike" kern="1200" dirty="0">
                          <a:solidFill>
                            <a:srgbClr val="000000"/>
                          </a:solidFill>
                          <a:effectLst/>
                          <a:latin typeface="Arial" panose="020B0604020202020204" pitchFamily="34" charset="0"/>
                          <a:ea typeface="+mn-ea"/>
                          <a:cs typeface="+mn-cs"/>
                          <a:hlinkClick r:id="rId9">
                            <a:extLst>
                              <a:ext uri="{A12FA001-AC4F-418D-AE19-62706E023703}">
                                <ahyp:hlinkClr xmlns:ahyp="http://schemas.microsoft.com/office/drawing/2018/hyperlinkcolor" val="tx"/>
                              </a:ext>
                            </a:extLst>
                          </a:hlinkClick>
                        </a:rPr>
                        <a:t>SP-210153</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400" b="0" i="0" u="none" strike="noStrike">
                          <a:solidFill>
                            <a:srgbClr val="000000"/>
                          </a:solidFill>
                          <a:effectLst/>
                          <a:latin typeface="Arial" panose="020B0604020202020204" pitchFamily="34" charset="0"/>
                        </a:rPr>
                        <a:t>Rel-16 CRs on NRM enhancements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93809521"/>
                  </a:ext>
                </a:extLst>
              </a:tr>
              <a:tr h="316992">
                <a:tc>
                  <a:txBody>
                    <a:bodyPr/>
                    <a:lstStyle/>
                    <a:p>
                      <a:pPr algn="l" fontAlgn="t"/>
                      <a:r>
                        <a:rPr lang="en-GB" sz="1400" b="0" i="0" u="none" strike="noStrike" kern="1200" dirty="0">
                          <a:solidFill>
                            <a:srgbClr val="000000"/>
                          </a:solidFill>
                          <a:effectLst/>
                          <a:latin typeface="Arial" panose="020B0604020202020204" pitchFamily="34" charset="0"/>
                          <a:ea typeface="+mn-ea"/>
                          <a:cs typeface="+mn-cs"/>
                          <a:hlinkClick r:id="rId10">
                            <a:extLst>
                              <a:ext uri="{A12FA001-AC4F-418D-AE19-62706E023703}">
                                <ahyp:hlinkClr xmlns:ahyp="http://schemas.microsoft.com/office/drawing/2018/hyperlinkcolor" val="tx"/>
                              </a:ext>
                            </a:extLst>
                          </a:hlinkClick>
                        </a:rPr>
                        <a:t>SP-210154</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Rel-15 CRs on Network Resource Model (NRM) for 5G networks and network slicing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15272457"/>
                  </a:ext>
                </a:extLst>
              </a:tr>
              <a:tr h="316992">
                <a:tc>
                  <a:txBody>
                    <a:bodyPr/>
                    <a:lstStyle/>
                    <a:p>
                      <a:pPr algn="l" fontAlgn="t"/>
                      <a:r>
                        <a:rPr lang="en-GB" sz="1400" b="0" i="0" u="none" strike="noStrike" kern="1200" dirty="0">
                          <a:solidFill>
                            <a:srgbClr val="000000"/>
                          </a:solidFill>
                          <a:effectLst/>
                          <a:latin typeface="Arial" panose="020B0604020202020204" pitchFamily="34" charset="0"/>
                          <a:ea typeface="+mn-ea"/>
                          <a:cs typeface="+mn-cs"/>
                          <a:hlinkClick r:id="rId11">
                            <a:extLst>
                              <a:ext uri="{A12FA001-AC4F-418D-AE19-62706E023703}">
                                <ahyp:hlinkClr xmlns:ahyp="http://schemas.microsoft.com/office/drawing/2018/hyperlinkcolor" val="tx"/>
                              </a:ext>
                            </a:extLst>
                          </a:hlinkClick>
                        </a:rPr>
                        <a:t>SP-210155</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Rel-17 CRs on Additional NRM features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75013824"/>
                  </a:ext>
                </a:extLst>
              </a:tr>
              <a:tr h="316768">
                <a:tc>
                  <a:txBody>
                    <a:bodyPr/>
                    <a:lstStyle/>
                    <a:p>
                      <a:pPr algn="l" fontAlgn="t"/>
                      <a:r>
                        <a:rPr lang="en-GB" sz="1400" b="0" i="0" u="none" strike="noStrike" kern="1200" dirty="0">
                          <a:solidFill>
                            <a:srgbClr val="000000"/>
                          </a:solidFill>
                          <a:effectLst/>
                          <a:latin typeface="Arial" panose="020B0604020202020204" pitchFamily="34" charset="0"/>
                          <a:ea typeface="+mn-ea"/>
                          <a:cs typeface="+mn-cs"/>
                          <a:hlinkClick r:id="rId12">
                            <a:extLst>
                              <a:ext uri="{A12FA001-AC4F-418D-AE19-62706E023703}">
                                <ahyp:hlinkClr xmlns:ahyp="http://schemas.microsoft.com/office/drawing/2018/hyperlinkcolor" val="tx"/>
                              </a:ext>
                            </a:extLst>
                          </a:hlinkClick>
                        </a:rPr>
                        <a:t>SP-210156</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Rel-17 CRs on Enhancements of 5G performance measurements and KPIs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03757073"/>
                  </a:ext>
                </a:extLst>
              </a:tr>
              <a:tr h="316992">
                <a:tc>
                  <a:txBody>
                    <a:bodyPr/>
                    <a:lstStyle/>
                    <a:p>
                      <a:pPr algn="l" fontAlgn="t"/>
                      <a:r>
                        <a:rPr lang="en-GB" sz="1400" b="0" i="0" u="none" strike="noStrike" kern="1200" dirty="0">
                          <a:solidFill>
                            <a:srgbClr val="000000"/>
                          </a:solidFill>
                          <a:effectLst/>
                          <a:latin typeface="Arial" panose="020B0604020202020204" pitchFamily="34" charset="0"/>
                          <a:ea typeface="+mn-ea"/>
                          <a:cs typeface="+mn-cs"/>
                          <a:hlinkClick r:id="rId13">
                            <a:extLst>
                              <a:ext uri="{A12FA001-AC4F-418D-AE19-62706E023703}">
                                <ahyp:hlinkClr xmlns:ahyp="http://schemas.microsoft.com/office/drawing/2018/hyperlinkcolor" val="tx"/>
                              </a:ext>
                            </a:extLst>
                          </a:hlinkClick>
                        </a:rPr>
                        <a:t>SP-210157</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Rel-17 CRs on Enhancement of Handover Optimization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65087440"/>
                  </a:ext>
                </a:extLst>
              </a:tr>
            </a:tbl>
          </a:graphicData>
        </a:graphic>
      </p:graphicFrame>
    </p:spTree>
    <p:extLst>
      <p:ext uri="{BB962C8B-B14F-4D97-AF65-F5344CB8AC3E}">
        <p14:creationId xmlns:p14="http://schemas.microsoft.com/office/powerpoint/2010/main" val="12172534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6325" y="171104"/>
            <a:ext cx="9112251" cy="914400"/>
          </a:xfrm>
        </p:spPr>
        <p:txBody>
          <a:bodyPr/>
          <a:lstStyle/>
          <a:p>
            <a:r>
              <a:rPr lang="sv-SE" sz="3600" dirty="0"/>
              <a:t>OAM CRs (2)</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140804203"/>
              </p:ext>
            </p:extLst>
          </p:nvPr>
        </p:nvGraphicFramePr>
        <p:xfrm>
          <a:off x="1981544" y="1887114"/>
          <a:ext cx="7290682" cy="1361381"/>
        </p:xfrm>
        <a:graphic>
          <a:graphicData uri="http://schemas.openxmlformats.org/drawingml/2006/table">
            <a:tbl>
              <a:tblPr firstRow="1" bandRow="1">
                <a:tableStyleId>{5C22544A-7EE6-4342-B048-85BDC9FD1C3A}</a:tableStyleId>
              </a:tblPr>
              <a:tblGrid>
                <a:gridCol w="1226694">
                  <a:extLst>
                    <a:ext uri="{9D8B030D-6E8A-4147-A177-3AD203B41FA5}">
                      <a16:colId xmlns:a16="http://schemas.microsoft.com/office/drawing/2014/main" val="570476699"/>
                    </a:ext>
                  </a:extLst>
                </a:gridCol>
                <a:gridCol w="6063988">
                  <a:extLst>
                    <a:ext uri="{9D8B030D-6E8A-4147-A177-3AD203B41FA5}">
                      <a16:colId xmlns:a16="http://schemas.microsoft.com/office/drawing/2014/main" val="2618836924"/>
                    </a:ext>
                  </a:extLst>
                </a:gridCol>
              </a:tblGrid>
              <a:tr h="415988">
                <a:tc>
                  <a:txBody>
                    <a:bodyPr/>
                    <a:lstStyle/>
                    <a:p>
                      <a:pPr algn="ctr">
                        <a:spcAft>
                          <a:spcPts val="0"/>
                        </a:spcAf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Number</a:t>
                      </a:r>
                      <a:endParaRPr lang="sv-SE" sz="18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800" b="1" kern="1200" dirty="0" err="1">
                          <a:solidFill>
                            <a:schemeClr val="tx1"/>
                          </a:solidFill>
                          <a:effectLst/>
                          <a:latin typeface="+mn-lt"/>
                          <a:ea typeface="+mn-ea"/>
                          <a:cs typeface="+mn-cs"/>
                        </a:rPr>
                        <a:t>Title</a:t>
                      </a:r>
                      <a:endParaRPr lang="sv-SE" sz="18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304648">
                <a:tc>
                  <a:txBody>
                    <a:bodyPr/>
                    <a:lstStyle/>
                    <a:p>
                      <a:pPr algn="l" fontAlgn="t"/>
                      <a:r>
                        <a:rPr lang="en-GB" sz="1400" b="0" i="0" u="none" strike="noStrike" kern="1200" dirty="0">
                          <a:solidFill>
                            <a:srgbClr val="000000"/>
                          </a:solidFill>
                          <a:effectLst/>
                          <a:latin typeface="Arial" panose="020B0604020202020204" pitchFamily="34" charset="0"/>
                          <a:ea typeface="+mn-ea"/>
                          <a:cs typeface="+mn-cs"/>
                          <a:hlinkClick r:id="rId2">
                            <a:extLst>
                              <a:ext uri="{A12FA001-AC4F-418D-AE19-62706E023703}">
                                <ahyp:hlinkClr xmlns:ahyp="http://schemas.microsoft.com/office/drawing/2018/hyperlinkcolor" val="tx"/>
                              </a:ext>
                            </a:extLst>
                          </a:hlinkClick>
                        </a:rPr>
                        <a:t>SP-210167</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Rel-17 CRs on Management of MDT enhancement in 5G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14411">
                <a:tc>
                  <a:txBody>
                    <a:bodyPr/>
                    <a:lstStyle/>
                    <a:p>
                      <a:pPr algn="l" fontAlgn="t"/>
                      <a:r>
                        <a:rPr lang="en-GB" sz="1400" b="0" i="0" u="none" strike="noStrike" kern="1200" dirty="0">
                          <a:solidFill>
                            <a:srgbClr val="000000"/>
                          </a:solidFill>
                          <a:effectLst/>
                          <a:latin typeface="Arial" panose="020B0604020202020204" pitchFamily="34" charset="0"/>
                          <a:ea typeface="+mn-ea"/>
                          <a:cs typeface="+mn-cs"/>
                          <a:hlinkClick r:id="rId3">
                            <a:extLst>
                              <a:ext uri="{A12FA001-AC4F-418D-AE19-62706E023703}">
                                <ahyp:hlinkClr xmlns:ahyp="http://schemas.microsoft.com/office/drawing/2018/hyperlinkcolor" val="tx"/>
                              </a:ext>
                            </a:extLst>
                          </a:hlinkClick>
                        </a:rPr>
                        <a:t>SP-210168</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Rel-16 CRs on Management of MDT in 5G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26334">
                <a:tc>
                  <a:txBody>
                    <a:bodyPr/>
                    <a:lstStyle/>
                    <a:p>
                      <a:pPr algn="l" fontAlgn="t"/>
                      <a:r>
                        <a:rPr lang="en-GB" sz="1400" b="0" i="0" u="none" strike="noStrike" kern="1200" dirty="0">
                          <a:solidFill>
                            <a:srgbClr val="000000"/>
                          </a:solidFill>
                          <a:effectLst/>
                          <a:latin typeface="Arial" panose="020B0604020202020204" pitchFamily="34" charset="0"/>
                          <a:ea typeface="+mn-ea"/>
                          <a:cs typeface="+mn-cs"/>
                          <a:hlinkClick r:id="rId4">
                            <a:extLst>
                              <a:ext uri="{A12FA001-AC4F-418D-AE19-62706E023703}">
                                <ahyp:hlinkClr xmlns:ahyp="http://schemas.microsoft.com/office/drawing/2018/hyperlinkcolor" val="tx"/>
                              </a:ext>
                            </a:extLst>
                          </a:hlinkClick>
                        </a:rPr>
                        <a:t>SP-210169</a:t>
                      </a:r>
                      <a:endParaRPr lang="en-GB" sz="14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400" b="0" i="0" u="none" strike="noStrike" dirty="0">
                          <a:solidFill>
                            <a:srgbClr val="000000"/>
                          </a:solidFill>
                          <a:effectLst/>
                          <a:latin typeface="Arial" panose="020B0604020202020204" pitchFamily="34" charset="0"/>
                        </a:rPr>
                        <a:t>Rel-11 CRs on OAM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0742665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8ABD3F-81B6-4BC4-B6B9-FD7355E2D259}"/>
              </a:ext>
            </a:extLst>
          </p:cNvPr>
          <p:cNvSpPr>
            <a:spLocks noGrp="1"/>
          </p:cNvSpPr>
          <p:nvPr>
            <p:ph idx="1"/>
          </p:nvPr>
        </p:nvSpPr>
        <p:spPr>
          <a:xfrm>
            <a:off x="4698539" y="0"/>
            <a:ext cx="4661163" cy="578961"/>
          </a:xfrm>
        </p:spPr>
        <p:txBody>
          <a:bodyPr/>
          <a:lstStyle/>
          <a:p>
            <a:r>
              <a:rPr lang="sv-SE" sz="1800" dirty="0"/>
              <a:t>Thank you!</a:t>
            </a:r>
          </a:p>
        </p:txBody>
      </p:sp>
      <p:pic>
        <p:nvPicPr>
          <p:cNvPr id="5" name="Picture 4" descr="A picture containing text, shelf, different, various&#10;&#10;Description automatically generated">
            <a:extLst>
              <a:ext uri="{FF2B5EF4-FFF2-40B4-BE49-F238E27FC236}">
                <a16:creationId xmlns:a16="http://schemas.microsoft.com/office/drawing/2014/main" id="{D9FC0D45-7FC3-4A9E-947E-88EA6EFA04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6755" y="265828"/>
            <a:ext cx="11271956" cy="6559559"/>
          </a:xfrm>
          <a:prstGeom prst="rect">
            <a:avLst/>
          </a:prstGeom>
        </p:spPr>
      </p:pic>
    </p:spTree>
    <p:extLst>
      <p:ext uri="{BB962C8B-B14F-4D97-AF65-F5344CB8AC3E}">
        <p14:creationId xmlns:p14="http://schemas.microsoft.com/office/powerpoint/2010/main" val="3256117263"/>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1831964846"/>
              </p:ext>
            </p:extLst>
          </p:nvPr>
        </p:nvGraphicFramePr>
        <p:xfrm>
          <a:off x="1378579" y="1398741"/>
          <a:ext cx="8865788" cy="4165026"/>
        </p:xfrm>
        <a:graphic>
          <a:graphicData uri="http://schemas.openxmlformats.org/drawingml/2006/table">
            <a:tbl>
              <a:tblPr/>
              <a:tblGrid>
                <a:gridCol w="1313180">
                  <a:extLst>
                    <a:ext uri="{9D8B030D-6E8A-4147-A177-3AD203B41FA5}">
                      <a16:colId xmlns:a16="http://schemas.microsoft.com/office/drawing/2014/main" val="20000"/>
                    </a:ext>
                  </a:extLst>
                </a:gridCol>
                <a:gridCol w="2246001">
                  <a:extLst>
                    <a:ext uri="{9D8B030D-6E8A-4147-A177-3AD203B41FA5}">
                      <a16:colId xmlns:a16="http://schemas.microsoft.com/office/drawing/2014/main" val="20001"/>
                    </a:ext>
                  </a:extLst>
                </a:gridCol>
                <a:gridCol w="1868937">
                  <a:extLst>
                    <a:ext uri="{9D8B030D-6E8A-4147-A177-3AD203B41FA5}">
                      <a16:colId xmlns:a16="http://schemas.microsoft.com/office/drawing/2014/main" val="20002"/>
                    </a:ext>
                  </a:extLst>
                </a:gridCol>
                <a:gridCol w="1103971">
                  <a:extLst>
                    <a:ext uri="{9D8B030D-6E8A-4147-A177-3AD203B41FA5}">
                      <a16:colId xmlns:a16="http://schemas.microsoft.com/office/drawing/2014/main" val="20003"/>
                    </a:ext>
                  </a:extLst>
                </a:gridCol>
                <a:gridCol w="1001260">
                  <a:extLst>
                    <a:ext uri="{9D8B030D-6E8A-4147-A177-3AD203B41FA5}">
                      <a16:colId xmlns:a16="http://schemas.microsoft.com/office/drawing/2014/main" val="20004"/>
                    </a:ext>
                  </a:extLst>
                </a:gridCol>
                <a:gridCol w="1332439">
                  <a:extLst>
                    <a:ext uri="{9D8B030D-6E8A-4147-A177-3AD203B41FA5}">
                      <a16:colId xmlns:a16="http://schemas.microsoft.com/office/drawing/2014/main" val="20005"/>
                    </a:ext>
                  </a:extLst>
                </a:gridCol>
              </a:tblGrid>
              <a:tr h="600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552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SA5#141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24-28 Jan 2022</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81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4-8 Apr 2022</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07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9-13 May 2022</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42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27 Jun – 1 Jul 2022</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07645974"/>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15-19 Aug 2022</a:t>
                      </a:r>
                      <a:endPar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14-18 Nov 2022</a:t>
                      </a:r>
                      <a:endPar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bl>
          </a:graphicData>
        </a:graphic>
      </p:graphicFrame>
      <p:sp>
        <p:nvSpPr>
          <p:cNvPr id="44092" name="Rectangle 64"/>
          <p:cNvSpPr>
            <a:spLocks noGrp="1"/>
          </p:cNvSpPr>
          <p:nvPr>
            <p:ph type="title"/>
          </p:nvPr>
        </p:nvSpPr>
        <p:spPr>
          <a:xfrm>
            <a:off x="1920379" y="421303"/>
            <a:ext cx="6834188" cy="628650"/>
          </a:xfrm>
        </p:spPr>
        <p:txBody>
          <a:bodyPr/>
          <a:lstStyle/>
          <a:p>
            <a:r>
              <a:rPr lang="en-GB" dirty="0"/>
              <a:t>2022 meeting calendar</a:t>
            </a:r>
            <a:endParaRPr lang="en-GB" sz="3600" dirty="0"/>
          </a:p>
        </p:txBody>
      </p:sp>
    </p:spTree>
    <p:extLst>
      <p:ext uri="{BB962C8B-B14F-4D97-AF65-F5344CB8AC3E}">
        <p14:creationId xmlns:p14="http://schemas.microsoft.com/office/powerpoint/2010/main" val="325164811"/>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E62A4-B345-417F-BFA3-BE66644DE753}"/>
              </a:ext>
            </a:extLst>
          </p:cNvPr>
          <p:cNvSpPr>
            <a:spLocks noGrp="1"/>
          </p:cNvSpPr>
          <p:nvPr>
            <p:ph type="title"/>
          </p:nvPr>
        </p:nvSpPr>
        <p:spPr>
          <a:xfrm>
            <a:off x="700589" y="292768"/>
            <a:ext cx="9102725" cy="1143000"/>
          </a:xfrm>
        </p:spPr>
        <p:txBody>
          <a:bodyPr/>
          <a:lstStyle/>
          <a:p>
            <a:r>
              <a:rPr lang="fr-FR" dirty="0"/>
              <a:t>E-meeting process</a:t>
            </a:r>
          </a:p>
        </p:txBody>
      </p:sp>
      <p:sp>
        <p:nvSpPr>
          <p:cNvPr id="3" name="Content Placeholder 2">
            <a:extLst>
              <a:ext uri="{FF2B5EF4-FFF2-40B4-BE49-F238E27FC236}">
                <a16:creationId xmlns:a16="http://schemas.microsoft.com/office/drawing/2014/main" id="{FA1849AD-0E05-4A08-BB9D-CB91E5D72FFB}"/>
              </a:ext>
            </a:extLst>
          </p:cNvPr>
          <p:cNvSpPr>
            <a:spLocks noGrp="1"/>
          </p:cNvSpPr>
          <p:nvPr>
            <p:ph idx="1"/>
          </p:nvPr>
        </p:nvSpPr>
        <p:spPr>
          <a:xfrm>
            <a:off x="1238485" y="2437327"/>
            <a:ext cx="9715030" cy="1983346"/>
          </a:xfrm>
        </p:spPr>
        <p:txBody>
          <a:bodyPr/>
          <a:lstStyle/>
          <a:p>
            <a:r>
              <a:rPr lang="sv-SE" sz="2000" dirty="0"/>
              <a:t>Latest version for SA5#136e described and agreed in S5-212325</a:t>
            </a:r>
          </a:p>
          <a:p>
            <a:r>
              <a:rPr lang="sv-SE" sz="2000" dirty="0"/>
              <a:t>Based on experiences from almost one year of e-meetings</a:t>
            </a:r>
          </a:p>
          <a:p>
            <a:endParaRPr lang="en-US" sz="2000" dirty="0"/>
          </a:p>
          <a:p>
            <a:pPr marL="0" indent="0">
              <a:buNone/>
            </a:pPr>
            <a:endParaRPr lang="sv-SE" sz="2000" dirty="0">
              <a:solidFill>
                <a:srgbClr val="FF0000"/>
              </a:solidFill>
            </a:endParaRPr>
          </a:p>
        </p:txBody>
      </p:sp>
    </p:spTree>
    <p:extLst>
      <p:ext uri="{BB962C8B-B14F-4D97-AF65-F5344CB8AC3E}">
        <p14:creationId xmlns:p14="http://schemas.microsoft.com/office/powerpoint/2010/main" val="2795310601"/>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8C1BF-313B-4838-85C8-7573D7717EE7}"/>
              </a:ext>
            </a:extLst>
          </p:cNvPr>
          <p:cNvSpPr>
            <a:spLocks noGrp="1"/>
          </p:cNvSpPr>
          <p:nvPr>
            <p:ph type="title"/>
          </p:nvPr>
        </p:nvSpPr>
        <p:spPr>
          <a:xfrm>
            <a:off x="1206001" y="2454388"/>
            <a:ext cx="9102725" cy="1143000"/>
          </a:xfrm>
        </p:spPr>
        <p:txBody>
          <a:bodyPr/>
          <a:lstStyle/>
          <a:p>
            <a:r>
              <a:rPr lang="sv-SE" dirty="0"/>
              <a:t>Charging (CH) WIs/SIs</a:t>
            </a:r>
            <a:endParaRPr lang="en-GB" dirty="0"/>
          </a:p>
        </p:txBody>
      </p:sp>
    </p:spTree>
    <p:extLst>
      <p:ext uri="{BB962C8B-B14F-4D97-AF65-F5344CB8AC3E}">
        <p14:creationId xmlns:p14="http://schemas.microsoft.com/office/powerpoint/2010/main" val="2469581785"/>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47849" y="54156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New or Revised Charging SIDs/WIDs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446742294"/>
              </p:ext>
            </p:extLst>
          </p:nvPr>
        </p:nvGraphicFramePr>
        <p:xfrm>
          <a:off x="995680" y="1899704"/>
          <a:ext cx="10281920" cy="1031774"/>
        </p:xfrm>
        <a:graphic>
          <a:graphicData uri="http://schemas.openxmlformats.org/drawingml/2006/table">
            <a:tbl>
              <a:tblPr/>
              <a:tblGrid>
                <a:gridCol w="1320800">
                  <a:extLst>
                    <a:ext uri="{9D8B030D-6E8A-4147-A177-3AD203B41FA5}">
                      <a16:colId xmlns:a16="http://schemas.microsoft.com/office/drawing/2014/main" val="20000"/>
                    </a:ext>
                  </a:extLst>
                </a:gridCol>
                <a:gridCol w="7122160">
                  <a:extLst>
                    <a:ext uri="{9D8B030D-6E8A-4147-A177-3AD203B41FA5}">
                      <a16:colId xmlns:a16="http://schemas.microsoft.com/office/drawing/2014/main" val="20001"/>
                    </a:ext>
                  </a:extLst>
                </a:gridCol>
                <a:gridCol w="1838960">
                  <a:extLst>
                    <a:ext uri="{9D8B030D-6E8A-4147-A177-3AD203B41FA5}">
                      <a16:colId xmlns:a16="http://schemas.microsoft.com/office/drawing/2014/main" val="1853449902"/>
                    </a:ext>
                  </a:extLst>
                </a:gridCol>
              </a:tblGrid>
              <a:tr h="54554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86229">
                <a:tc>
                  <a:txBody>
                    <a:bodyPr/>
                    <a:lstStyle/>
                    <a:p>
                      <a:pPr>
                        <a:spcAft>
                          <a:spcPts val="0"/>
                        </a:spcAft>
                      </a:pPr>
                      <a:r>
                        <a:rPr lang="fr-FR" sz="1600" kern="1200" dirty="0">
                          <a:solidFill>
                            <a:schemeClr val="tx1"/>
                          </a:solidFill>
                          <a:effectLst/>
                          <a:latin typeface="Calibri" panose="020F0502020204030204" pitchFamily="34" charset="0"/>
                          <a:ea typeface="DengXian" panose="02010600030101010101" pitchFamily="2" charset="-122"/>
                          <a:cs typeface="+mn-cs"/>
                        </a:rPr>
                        <a:t>-</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fr-FR" sz="1600" kern="1200" dirty="0">
                          <a:solidFill>
                            <a:schemeClr val="tx1"/>
                          </a:solidFill>
                          <a:effectLst/>
                          <a:latin typeface="Calibri" panose="020F0502020204030204" pitchFamily="34" charset="0"/>
                          <a:ea typeface="DengXian" panose="02010600030101010101" pitchFamily="2" charset="-122"/>
                          <a:cs typeface="+mn-cs"/>
                        </a:rPr>
                        <a:t>-</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fr-FR" sz="1600" kern="1200" dirty="0">
                          <a:solidFill>
                            <a:schemeClr val="tx1"/>
                          </a:solidFill>
                          <a:effectLst/>
                          <a:latin typeface="Calibri" panose="020F0502020204030204" pitchFamily="34" charset="0"/>
                          <a:ea typeface="DengXian" panose="02010600030101010101" pitchFamily="2" charset="-122"/>
                          <a:cs typeface="+mn-cs"/>
                        </a:rPr>
                        <a:t>-</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10300568"/>
                  </a:ext>
                </a:extLst>
              </a:tr>
            </a:tbl>
          </a:graphicData>
        </a:graphic>
      </p:graphicFrame>
    </p:spTree>
    <p:extLst>
      <p:ext uri="{BB962C8B-B14F-4D97-AF65-F5344CB8AC3E}">
        <p14:creationId xmlns:p14="http://schemas.microsoft.com/office/powerpoint/2010/main" val="95460467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4655" y="278490"/>
            <a:ext cx="9102725" cy="828207"/>
          </a:xfrm>
        </p:spPr>
        <p:txBody>
          <a:bodyPr/>
          <a:lstStyle/>
          <a:p>
            <a:r>
              <a:rPr lang="sv-SE" sz="3200" dirty="0"/>
              <a:t>Summary of </a:t>
            </a:r>
            <a:r>
              <a:rPr lang="sv-SE" sz="3200" dirty="0" err="1"/>
              <a:t>ongoing</a:t>
            </a:r>
            <a:r>
              <a:rPr lang="sv-SE" sz="3200" dirty="0"/>
              <a:t> CH </a:t>
            </a:r>
            <a:r>
              <a:rPr lang="sv-SE" sz="3200" dirty="0" err="1"/>
              <a:t>WIs</a:t>
            </a:r>
            <a:r>
              <a:rPr lang="sv-SE" sz="3200" dirty="0"/>
              <a:t>/SIs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069994940"/>
              </p:ext>
            </p:extLst>
          </p:nvPr>
        </p:nvGraphicFramePr>
        <p:xfrm>
          <a:off x="664655" y="1185063"/>
          <a:ext cx="10397446" cy="5075267"/>
        </p:xfrm>
        <a:graphic>
          <a:graphicData uri="http://schemas.openxmlformats.org/drawingml/2006/table">
            <a:tbl>
              <a:tblPr firstRow="1" bandRow="1">
                <a:tableStyleId>{5C22544A-7EE6-4342-B048-85BDC9FD1C3A}</a:tableStyleId>
              </a:tblPr>
              <a:tblGrid>
                <a:gridCol w="1722844">
                  <a:extLst>
                    <a:ext uri="{9D8B030D-6E8A-4147-A177-3AD203B41FA5}">
                      <a16:colId xmlns:a16="http://schemas.microsoft.com/office/drawing/2014/main" val="23408469"/>
                    </a:ext>
                  </a:extLst>
                </a:gridCol>
                <a:gridCol w="5729085">
                  <a:extLst>
                    <a:ext uri="{9D8B030D-6E8A-4147-A177-3AD203B41FA5}">
                      <a16:colId xmlns:a16="http://schemas.microsoft.com/office/drawing/2014/main" val="1386727148"/>
                    </a:ext>
                  </a:extLst>
                </a:gridCol>
                <a:gridCol w="1178567">
                  <a:extLst>
                    <a:ext uri="{9D8B030D-6E8A-4147-A177-3AD203B41FA5}">
                      <a16:colId xmlns:a16="http://schemas.microsoft.com/office/drawing/2014/main" val="4240727412"/>
                    </a:ext>
                  </a:extLst>
                </a:gridCol>
                <a:gridCol w="1766950">
                  <a:extLst>
                    <a:ext uri="{9D8B030D-6E8A-4147-A177-3AD203B41FA5}">
                      <a16:colId xmlns:a16="http://schemas.microsoft.com/office/drawing/2014/main" val="1675550634"/>
                    </a:ext>
                  </a:extLst>
                </a:gridCol>
              </a:tblGrid>
              <a:tr h="932274">
                <a:tc>
                  <a:txBody>
                    <a:bodyPr/>
                    <a:lstStyle/>
                    <a:p>
                      <a:pPr algn="ctr">
                        <a:spcAft>
                          <a:spcPts val="0"/>
                        </a:spcAft>
                      </a:pPr>
                      <a:r>
                        <a:rPr lang="en-GB" sz="1600" b="1" kern="1200" dirty="0">
                          <a:solidFill>
                            <a:schemeClr val="lt1"/>
                          </a:solidFill>
                          <a:latin typeface="+mn-lt"/>
                          <a:ea typeface="+mn-ea"/>
                          <a:cs typeface="+mn-cs"/>
                        </a:rPr>
                        <a:t>WI code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600" b="1" kern="1200" dirty="0">
                          <a:solidFill>
                            <a:schemeClr val="lt1"/>
                          </a:solidFill>
                          <a:latin typeface="+mn-lt"/>
                          <a:ea typeface="+mn-ea"/>
                          <a:cs typeface="+mn-cs"/>
                        </a:rPr>
                        <a:t>WI Title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600" dirty="0" err="1"/>
                        <a:t>Completion</a:t>
                      </a:r>
                      <a:r>
                        <a:rPr lang="sv-SE" sz="1600" dirty="0"/>
                        <a:t> rate</a:t>
                      </a:r>
                    </a:p>
                  </a:txBody>
                  <a:tcPr anchor="ctr">
                    <a:solidFill>
                      <a:srgbClr val="C1E442"/>
                    </a:solidFill>
                  </a:tcPr>
                </a:tc>
                <a:tc>
                  <a:txBody>
                    <a:bodyPr/>
                    <a:lstStyle/>
                    <a:p>
                      <a:pPr algn="ctr"/>
                      <a:r>
                        <a:rPr lang="sv-SE" sz="1600" dirty="0"/>
                        <a:t>Target date</a:t>
                      </a:r>
                    </a:p>
                  </a:txBody>
                  <a:tcPr anchor="ctr">
                    <a:solidFill>
                      <a:srgbClr val="C1E442"/>
                    </a:solidFill>
                  </a:tcPr>
                </a:tc>
                <a:extLst>
                  <a:ext uri="{0D108BD9-81ED-4DB2-BD59-A6C34878D82A}">
                    <a16:rowId xmlns:a16="http://schemas.microsoft.com/office/drawing/2014/main" val="2515750895"/>
                  </a:ext>
                </a:extLst>
              </a:tr>
              <a:tr h="543670">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5GSIMSCH</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IMS Charging in 5G System Architecture</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30%-&gt; 60%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400" b="0" kern="1200" dirty="0">
                          <a:solidFill>
                            <a:schemeClr val="tx1"/>
                          </a:solidFill>
                          <a:effectLst/>
                          <a:latin typeface="Arial" panose="020B0604020202020204" pitchFamily="34" charset="0"/>
                          <a:ea typeface="+mn-ea"/>
                          <a:cs typeface="Arial" panose="020B0604020202020204" pitchFamily="34" charset="0"/>
                        </a:rPr>
                        <a:t>SA#91 (03/2021) </a:t>
                      </a:r>
                      <a:r>
                        <a:rPr lang="en-GB" altLang="zh-CN" sz="1400" b="1" kern="1200" noProof="0" dirty="0">
                          <a:solidFill>
                            <a:schemeClr val="tx1"/>
                          </a:solidFill>
                          <a:effectLst/>
                          <a:latin typeface="Arial" panose="020B0604020202020204" pitchFamily="34" charset="0"/>
                          <a:ea typeface="+mn-ea"/>
                          <a:cs typeface="Arial" panose="020B0604020202020204" pitchFamily="34" charset="0"/>
                        </a:rPr>
                        <a:t>-&gt; </a:t>
                      </a:r>
                      <a:r>
                        <a:rPr lang="en-GB" sz="1400" b="1" kern="1200" dirty="0">
                          <a:solidFill>
                            <a:schemeClr val="tx1"/>
                          </a:solidFill>
                          <a:effectLst/>
                          <a:latin typeface="Arial" panose="020B0604020202020204" pitchFamily="34" charset="0"/>
                          <a:ea typeface="+mn-ea"/>
                          <a:cs typeface="Arial" panose="020B0604020202020204" pitchFamily="34" charset="0"/>
                        </a:rPr>
                        <a:t>SA#93 (09/2021)</a:t>
                      </a:r>
                      <a:r>
                        <a:rPr lang="en-GB" altLang="zh-CN" sz="1400" b="0" kern="1200" dirty="0">
                          <a:solidFill>
                            <a:schemeClr val="tx1"/>
                          </a:solidFill>
                          <a:effectLst/>
                          <a:latin typeface="Arial" panose="020B0604020202020204" pitchFamily="34" charset="0"/>
                          <a:ea typeface="+mn-ea"/>
                          <a:cs typeface="Arial" panose="020B0604020202020204" pitchFamily="34" charset="0"/>
                        </a:rPr>
                        <a:t> </a:t>
                      </a:r>
                    </a:p>
                  </a:txBody>
                  <a:tcPr marL="68580" marR="68580" marT="0" marB="0" anchor="ctr">
                    <a:solidFill>
                      <a:srgbClr val="FFFFCC"/>
                    </a:solidFill>
                  </a:tcPr>
                </a:tc>
                <a:extLst>
                  <a:ext uri="{0D108BD9-81ED-4DB2-BD59-A6C34878D82A}">
                    <a16:rowId xmlns:a16="http://schemas.microsoft.com/office/drawing/2014/main" val="2136051932"/>
                  </a:ext>
                </a:extLst>
              </a:tr>
              <a:tr h="533102">
                <a:tc>
                  <a:txBody>
                    <a:bodyPr/>
                    <a:lstStyle/>
                    <a:p>
                      <a:pPr marL="0" algn="ctr" defTabSz="1219170" rtl="0" eaLnBrk="1" latinLnBrk="0" hangingPunct="1">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5G_URLLC</a:t>
                      </a:r>
                      <a:endParaRPr lang="fr-FR" sz="14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Arial" panose="020B0604020202020204" pitchFamily="34" charset="0"/>
                          <a:ea typeface="+mn-ea"/>
                          <a:cs typeface="Arial" panose="020B0604020202020204" pitchFamily="34" charset="0"/>
                        </a:rPr>
                        <a:t>Charging enhancement for URLLC</a:t>
                      </a:r>
                      <a:endParaRPr lang="en-US"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20</a:t>
                      </a: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%-&gt;   30%</a:t>
                      </a:r>
                      <a:endParaRPr kumimoji="0" lang="sv-SE"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400" b="0" kern="1200" dirty="0">
                          <a:solidFill>
                            <a:schemeClr val="tx1"/>
                          </a:solidFill>
                          <a:effectLst/>
                          <a:latin typeface="Arial" panose="020B0604020202020204" pitchFamily="34" charset="0"/>
                          <a:ea typeface="+mn-ea"/>
                          <a:cs typeface="Arial" panose="020B0604020202020204" pitchFamily="34" charset="0"/>
                        </a:rPr>
                        <a:t>SA#92 (06/2021)  </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en-GB" altLang="zh-CN" sz="1400" b="0" kern="1200" noProof="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3714903681"/>
                  </a:ext>
                </a:extLst>
              </a:tr>
              <a:tr h="430068">
                <a:tc>
                  <a:txBody>
                    <a:bodyPr/>
                    <a:lstStyle/>
                    <a:p>
                      <a:pPr marL="0" algn="ctr" defTabSz="1219170" rtl="0" eaLnBrk="1" latinLnBrk="0" hangingPunct="1">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TEI17_NIESGU </a:t>
                      </a:r>
                      <a:endParaRPr lang="fr-FR" sz="14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Arial" panose="020B0604020202020204" pitchFamily="34" charset="0"/>
                          <a:ea typeface="+mn-ea"/>
                          <a:cs typeface="Arial" panose="020B0604020202020204" pitchFamily="34" charset="0"/>
                        </a:rPr>
                        <a:t>N40 Interface Enhancements to Support GERAN and UTRAN</a:t>
                      </a:r>
                      <a:endParaRPr lang="en-US"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5</a:t>
                      </a: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%-&gt;  10%</a:t>
                      </a:r>
                      <a:endParaRPr kumimoji="0" lang="sv-SE"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nb-NO" altLang="zh-CN" sz="1400" b="0" kern="1200" noProof="0" dirty="0">
                          <a:solidFill>
                            <a:schemeClr val="tx1"/>
                          </a:solidFill>
                          <a:effectLst/>
                          <a:latin typeface="Arial" panose="020B0604020202020204" pitchFamily="34" charset="0"/>
                          <a:ea typeface="+mn-ea"/>
                          <a:cs typeface="Arial" panose="020B0604020202020204" pitchFamily="34" charset="0"/>
                        </a:rPr>
                        <a:t>SA#93  (09/2021)</a:t>
                      </a:r>
                      <a:endParaRPr lang="en-GB" altLang="zh-CN" sz="1400" b="0" kern="1200" noProof="0" dirty="0">
                        <a:solidFill>
                          <a:schemeClr val="tx1"/>
                        </a:solidFill>
                        <a:effectLst/>
                        <a:latin typeface="Arial" panose="020B0604020202020204" pitchFamily="34" charset="0"/>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en-GB" altLang="zh-CN" sz="1400" b="0" kern="1200" noProof="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3296424987"/>
                  </a:ext>
                </a:extLst>
              </a:tr>
              <a:tr h="573614">
                <a:tc>
                  <a:txBody>
                    <a:bodyPr/>
                    <a:lstStyle/>
                    <a:p>
                      <a:pPr marL="0" algn="ctr" defTabSz="1219170" rtl="0" eaLnBrk="1" latinLnBrk="0" hangingPunct="1">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FS_EDGE_CH</a:t>
                      </a:r>
                    </a:p>
                  </a:txBody>
                  <a:tcPr marL="68580" marR="68580" marT="0" marB="0" anchor="ctr">
                    <a:solidFill>
                      <a:srgbClr val="FFFFCC"/>
                    </a:solid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Arial" panose="020B0604020202020204" pitchFamily="34" charset="0"/>
                          <a:ea typeface="+mn-ea"/>
                          <a:cs typeface="Arial" panose="020B0604020202020204" pitchFamily="34" charset="0"/>
                        </a:rPr>
                        <a:t>Study on charging aspects of Edge Computing </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30</a:t>
                      </a: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%-&gt;   60%</a:t>
                      </a:r>
                      <a:endParaRPr kumimoji="0" lang="sv-SE"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400" b="0" kern="1200" noProof="0" dirty="0">
                          <a:solidFill>
                            <a:schemeClr val="tx1"/>
                          </a:solidFill>
                          <a:effectLst/>
                          <a:latin typeface="Arial" panose="020B0604020202020204" pitchFamily="34" charset="0"/>
                          <a:ea typeface="+mn-ea"/>
                          <a:cs typeface="Arial" panose="020B0604020202020204" pitchFamily="34" charset="0"/>
                        </a:rPr>
                        <a:t>SA#91 (03/2021) </a:t>
                      </a:r>
                      <a:r>
                        <a:rPr lang="en-GB" altLang="zh-CN" sz="1400" b="1" kern="1200" noProof="0" dirty="0">
                          <a:solidFill>
                            <a:schemeClr val="tx1"/>
                          </a:solidFill>
                          <a:effectLst/>
                          <a:latin typeface="Arial" panose="020B0604020202020204" pitchFamily="34" charset="0"/>
                          <a:ea typeface="+mn-ea"/>
                          <a:cs typeface="Arial" panose="020B0604020202020204" pitchFamily="34" charset="0"/>
                        </a:rPr>
                        <a:t>-&gt; </a:t>
                      </a:r>
                      <a:r>
                        <a:rPr lang="en-GB" sz="1400" b="1" kern="1200" dirty="0">
                          <a:solidFill>
                            <a:schemeClr val="tx1"/>
                          </a:solidFill>
                          <a:effectLst/>
                          <a:latin typeface="Arial" panose="020B0604020202020204" pitchFamily="34" charset="0"/>
                          <a:ea typeface="+mn-ea"/>
                          <a:cs typeface="Arial" panose="020B0604020202020204" pitchFamily="34" charset="0"/>
                        </a:rPr>
                        <a:t>SA#93 (09/2021)</a:t>
                      </a:r>
                      <a:r>
                        <a:rPr lang="en-GB" sz="1400" b="0" kern="1200" dirty="0">
                          <a:solidFill>
                            <a:schemeClr val="tx1"/>
                          </a:solidFill>
                          <a:effectLst/>
                          <a:latin typeface="Arial" panose="020B0604020202020204" pitchFamily="34" charset="0"/>
                          <a:ea typeface="+mn-ea"/>
                          <a:cs typeface="Arial" panose="020B0604020202020204" pitchFamily="34" charset="0"/>
                        </a:rPr>
                        <a:t> </a:t>
                      </a:r>
                      <a:endParaRPr lang="en-GB" altLang="zh-CN" sz="1400" b="0" kern="1200" noProof="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1278229340"/>
                  </a:ext>
                </a:extLst>
              </a:tr>
              <a:tr h="280976">
                <a:tc>
                  <a:txBody>
                    <a:bodyPr/>
                    <a:lstStyle/>
                    <a:p>
                      <a:pPr marL="0" algn="ctr" defTabSz="1219170" rtl="0" eaLnBrk="1" latinLnBrk="0" hangingPunct="1">
                        <a:spcAft>
                          <a:spcPts val="0"/>
                        </a:spcAft>
                      </a:pPr>
                      <a:r>
                        <a:rPr lang="en-US" sz="1400" b="0" kern="1200" dirty="0">
                          <a:solidFill>
                            <a:schemeClr val="tx1"/>
                          </a:solidFill>
                          <a:effectLst/>
                          <a:latin typeface="Arial" panose="020B0604020202020204" pitchFamily="34" charset="0"/>
                          <a:ea typeface="+mn-ea"/>
                          <a:cs typeface="Arial" panose="020B0604020202020204" pitchFamily="34" charset="0"/>
                        </a:rPr>
                        <a:t>FS_5G_CIoT_CH</a:t>
                      </a:r>
                      <a:endParaRPr lang="fr-FR" sz="14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nchor="ctr">
                    <a:solidFill>
                      <a:srgbClr val="FFFFCC"/>
                    </a:solidFill>
                  </a:tcPr>
                </a:tc>
                <a:tc>
                  <a:txBody>
                    <a:bodyPr/>
                    <a:lstStyle/>
                    <a:p>
                      <a:pPr algn="ctr">
                        <a:spcAft>
                          <a:spcPts val="0"/>
                        </a:spcAft>
                      </a:pPr>
                      <a:r>
                        <a:rPr lang="en-US" sz="1400" b="0" kern="1200" dirty="0">
                          <a:solidFill>
                            <a:schemeClr val="tx1"/>
                          </a:solidFill>
                          <a:effectLst/>
                          <a:latin typeface="Arial" panose="020B0604020202020204" pitchFamily="34" charset="0"/>
                          <a:ea typeface="+mn-ea"/>
                          <a:cs typeface="Arial" panose="020B0604020202020204" pitchFamily="34" charset="0"/>
                        </a:rPr>
                        <a:t>  Study on charging aspects of 5GS </a:t>
                      </a:r>
                      <a:r>
                        <a:rPr lang="en-US" sz="1400" b="0" kern="1200" dirty="0" err="1">
                          <a:solidFill>
                            <a:schemeClr val="tx1"/>
                          </a:solidFill>
                          <a:effectLst/>
                          <a:latin typeface="Arial" panose="020B0604020202020204" pitchFamily="34" charset="0"/>
                          <a:ea typeface="+mn-ea"/>
                          <a:cs typeface="Arial" panose="020B0604020202020204" pitchFamily="34" charset="0"/>
                        </a:rPr>
                        <a:t>CIoT</a:t>
                      </a:r>
                      <a:endParaRPr lang="en-US" sz="1400" b="0" kern="1200" dirty="0">
                        <a:solidFill>
                          <a:schemeClr val="tx1"/>
                        </a:solidFill>
                        <a:effectLst/>
                        <a:latin typeface="Arial" panose="020B0604020202020204" pitchFamily="34" charset="0"/>
                        <a:ea typeface="+mn-ea"/>
                        <a:cs typeface="Arial" panose="020B0604020202020204" pitchFamily="34" charset="0"/>
                      </a:endParaRPr>
                    </a:p>
                    <a:p>
                      <a:pPr algn="ctr">
                        <a:spcAft>
                          <a:spcPts val="0"/>
                        </a:spcAft>
                      </a:pPr>
                      <a:endParaRPr lang="fr-FR" sz="14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15</a:t>
                      </a: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%-&gt;   30%</a:t>
                      </a:r>
                      <a:endParaRPr kumimoji="0" lang="sv-SE"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nb-NO" altLang="zh-CN" sz="1400" b="0" kern="1200" noProof="0" dirty="0">
                          <a:solidFill>
                            <a:schemeClr val="tx1"/>
                          </a:solidFill>
                          <a:effectLst/>
                          <a:latin typeface="Arial" panose="020B0604020202020204" pitchFamily="34" charset="0"/>
                          <a:ea typeface="+mn-ea"/>
                          <a:cs typeface="Arial" panose="020B0604020202020204" pitchFamily="34" charset="0"/>
                        </a:rPr>
                        <a:t>SA#93  (09/2021)</a:t>
                      </a:r>
                      <a:endParaRPr lang="en-GB" altLang="zh-CN" sz="1400" b="0" kern="1200" noProof="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1006521851"/>
                  </a:ext>
                </a:extLst>
              </a:tr>
              <a:tr h="538923">
                <a:tc>
                  <a:txBody>
                    <a:bodyPr/>
                    <a:lstStyle/>
                    <a:p>
                      <a:pPr marL="0" algn="ctr" defTabSz="1219170" rtl="0" eaLnBrk="1" latinLnBrk="0" hangingPunct="1">
                        <a:spcAft>
                          <a:spcPts val="0"/>
                        </a:spcAft>
                      </a:pPr>
                      <a:r>
                        <a:rPr lang="en-US" sz="1400" b="0" kern="1200" dirty="0">
                          <a:solidFill>
                            <a:schemeClr val="tx1"/>
                          </a:solidFill>
                          <a:effectLst/>
                          <a:latin typeface="Arial" panose="020B0604020202020204" pitchFamily="34" charset="0"/>
                          <a:ea typeface="+mn-ea"/>
                          <a:cs typeface="Arial" panose="020B0604020202020204" pitchFamily="34" charset="0"/>
                        </a:rPr>
                        <a:t>FS_5G_Prose_CH</a:t>
                      </a:r>
                      <a:endParaRPr lang="fr-FR" sz="14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0" algn="ctr" defTabSz="1219170" rtl="0" eaLnBrk="1" latinLnBrk="0" hangingPunct="1">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    Study on charging aspects of Proximity-based Services in 5GC</a:t>
                      </a:r>
                      <a:endParaRPr lang="fr-FR" sz="14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15</a:t>
                      </a: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%-&gt;   40%</a:t>
                      </a:r>
                      <a:endParaRPr kumimoji="0" lang="sv-SE"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400" b="0" kern="1200" noProof="0" dirty="0">
                          <a:solidFill>
                            <a:schemeClr val="tx1"/>
                          </a:solidFill>
                          <a:effectLst/>
                          <a:latin typeface="Arial" panose="020B0604020202020204" pitchFamily="34" charset="0"/>
                          <a:ea typeface="+mn-ea"/>
                          <a:cs typeface="Arial" panose="020B0604020202020204" pitchFamily="34" charset="0"/>
                        </a:rPr>
                        <a:t>SA#91 (03/2021) </a:t>
                      </a:r>
                      <a:r>
                        <a:rPr lang="en-GB" altLang="zh-CN" sz="1400" b="1" kern="1200" noProof="0" dirty="0">
                          <a:solidFill>
                            <a:schemeClr val="tx1"/>
                          </a:solidFill>
                          <a:effectLst/>
                          <a:latin typeface="Arial" panose="020B0604020202020204" pitchFamily="34" charset="0"/>
                          <a:ea typeface="+mn-ea"/>
                          <a:cs typeface="Arial" panose="020B0604020202020204" pitchFamily="34" charset="0"/>
                        </a:rPr>
                        <a:t>-&gt; </a:t>
                      </a:r>
                      <a:r>
                        <a:rPr lang="en-GB" sz="1400" b="1" kern="1200" dirty="0">
                          <a:solidFill>
                            <a:schemeClr val="tx1"/>
                          </a:solidFill>
                          <a:effectLst/>
                          <a:latin typeface="Arial" panose="020B0604020202020204" pitchFamily="34" charset="0"/>
                          <a:ea typeface="+mn-ea"/>
                          <a:cs typeface="Arial" panose="020B0604020202020204" pitchFamily="34" charset="0"/>
                        </a:rPr>
                        <a:t>SA#93 (09/2021)</a:t>
                      </a:r>
                      <a:endParaRPr lang="en-GB" altLang="zh-CN" sz="1400" b="0" kern="1200" noProof="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2399364704"/>
                  </a:ext>
                </a:extLst>
              </a:tr>
              <a:tr h="538923">
                <a:tc>
                  <a:txBody>
                    <a:bodyPr/>
                    <a:lstStyle/>
                    <a:p>
                      <a:pPr marL="0" algn="ctr" defTabSz="1219170" rtl="0" eaLnBrk="1" latinLnBrk="0" hangingPunct="1">
                        <a:spcAft>
                          <a:spcPts val="0"/>
                        </a:spcAft>
                      </a:pPr>
                      <a:r>
                        <a:rPr lang="fr-FR" sz="1400" b="0" kern="1200" dirty="0">
                          <a:solidFill>
                            <a:schemeClr val="tx1"/>
                          </a:solidFill>
                          <a:effectLst/>
                          <a:latin typeface="Arial" panose="020B0604020202020204" pitchFamily="34" charset="0"/>
                          <a:ea typeface="+mn-ea"/>
                          <a:cs typeface="Arial" panose="020B0604020202020204" pitchFamily="34" charset="0"/>
                        </a:rPr>
                        <a:t>FS_5GLAN_CH</a:t>
                      </a:r>
                    </a:p>
                  </a:txBody>
                  <a:tcPr marL="9525" marR="9525" marT="9525" marB="9525">
                    <a:solidFill>
                      <a:srgbClr val="FFFFCC"/>
                    </a:solidFill>
                  </a:tcPr>
                </a:tc>
                <a:tc>
                  <a:txBody>
                    <a:bodyPr/>
                    <a:lstStyle/>
                    <a:p>
                      <a:pPr marL="0" algn="ctr" defTabSz="1219170" rtl="0" eaLnBrk="1" latinLnBrk="0" hangingPunct="1">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Study on Charging Aspect of 5G LAN-type Services </a:t>
                      </a:r>
                      <a:endParaRPr lang="fr-FR" sz="14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0% -&gt; 10%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400" b="0" kern="1200" noProof="0" dirty="0">
                          <a:solidFill>
                            <a:schemeClr val="tx1"/>
                          </a:solidFill>
                          <a:effectLst/>
                          <a:latin typeface="Arial" panose="020B0604020202020204" pitchFamily="34" charset="0"/>
                          <a:ea typeface="+mn-ea"/>
                          <a:cs typeface="Arial" panose="020B0604020202020204" pitchFamily="34" charset="0"/>
                        </a:rPr>
                        <a:t>SA#92 (06/2021)</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en-GB" altLang="zh-CN" sz="1400" b="0" kern="1200" noProof="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2233766177"/>
                  </a:ext>
                </a:extLst>
              </a:tr>
              <a:tr h="538923">
                <a:tc>
                  <a:txBody>
                    <a:bodyPr/>
                    <a:lstStyle/>
                    <a:p>
                      <a:pPr marL="0" algn="ctr" defTabSz="1219170" rtl="0" eaLnBrk="1" latinLnBrk="0" hangingPunct="1">
                        <a:spcAft>
                          <a:spcPts val="0"/>
                        </a:spcAft>
                      </a:pPr>
                      <a:r>
                        <a:rPr lang="fr-FR" sz="1400" b="0" kern="1200" dirty="0">
                          <a:solidFill>
                            <a:schemeClr val="tx1"/>
                          </a:solidFill>
                          <a:effectLst/>
                          <a:latin typeface="Arial" panose="020B0604020202020204" pitchFamily="34" charset="0"/>
                          <a:ea typeface="+mn-ea"/>
                          <a:cs typeface="Arial" panose="020B0604020202020204" pitchFamily="34" charset="0"/>
                        </a:rPr>
                        <a:t>FS_NETSLICE_CH_Ph2</a:t>
                      </a:r>
                    </a:p>
                  </a:txBody>
                  <a:tcPr marL="9525" marR="9525" marT="9525" marB="9525">
                    <a:solidFill>
                      <a:srgbClr val="FFFFCC"/>
                    </a:solidFill>
                  </a:tcPr>
                </a:tc>
                <a:tc>
                  <a:txBody>
                    <a:bodyPr/>
                    <a:lstStyle/>
                    <a:p>
                      <a:pPr marL="0" algn="ctr" defTabSz="1219170" rtl="0" eaLnBrk="1" latinLnBrk="0" hangingPunct="1">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Study on charging aspects for enhancements of Network Slicing Phase 2</a:t>
                      </a:r>
                      <a:endParaRPr lang="fr-FR" sz="14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0% -&gt; 15%</a:t>
                      </a:r>
                    </a:p>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sv-SE"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nb-NO" altLang="zh-CN" sz="1400" b="0" kern="1200" noProof="0" dirty="0">
                          <a:solidFill>
                            <a:schemeClr val="tx1"/>
                          </a:solidFill>
                          <a:effectLst/>
                          <a:latin typeface="Arial" panose="020B0604020202020204" pitchFamily="34" charset="0"/>
                          <a:ea typeface="+mn-ea"/>
                          <a:cs typeface="Arial" panose="020B0604020202020204" pitchFamily="34" charset="0"/>
                        </a:rPr>
                        <a:t>SA#93  (09/2021)</a:t>
                      </a:r>
                      <a:endParaRPr lang="en-GB" altLang="zh-CN" sz="1400" b="0" kern="1200" noProof="0" dirty="0">
                        <a:solidFill>
                          <a:schemeClr val="tx1"/>
                        </a:solidFill>
                        <a:effectLst/>
                        <a:latin typeface="Arial" panose="020B0604020202020204" pitchFamily="34" charset="0"/>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en-GB" altLang="zh-CN" sz="1400" b="0" kern="1200" noProof="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1443082543"/>
                  </a:ext>
                </a:extLst>
              </a:tr>
            </a:tbl>
          </a:graphicData>
        </a:graphic>
      </p:graphicFrame>
    </p:spTree>
    <p:extLst>
      <p:ext uri="{BB962C8B-B14F-4D97-AF65-F5344CB8AC3E}">
        <p14:creationId xmlns:p14="http://schemas.microsoft.com/office/powerpoint/2010/main" val="3148266969"/>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2814315509"/>
              </p:ext>
            </p:extLst>
          </p:nvPr>
        </p:nvGraphicFramePr>
        <p:xfrm>
          <a:off x="448394" y="1344813"/>
          <a:ext cx="11295212" cy="1948864"/>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84203">
                  <a:extLst>
                    <a:ext uri="{9D8B030D-6E8A-4147-A177-3AD203B41FA5}">
                      <a16:colId xmlns:a16="http://schemas.microsoft.com/office/drawing/2014/main" val="20006"/>
                    </a:ext>
                  </a:extLst>
                </a:gridCol>
                <a:gridCol w="1053949">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5GSIMSCH</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IMS Charging in 5G System Architecture</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30</a:t>
                      </a:r>
                      <a:r>
                        <a:rPr lang="en-US" altLang="zh-CN" sz="1100" kern="1200" dirty="0">
                          <a:solidFill>
                            <a:schemeClr val="dk1"/>
                          </a:solidFill>
                          <a:effectLst/>
                          <a:latin typeface="Arial" panose="020B0604020202020204" pitchFamily="34" charset="0"/>
                          <a:ea typeface="+mn-ea"/>
                          <a:cs typeface="+mn-cs"/>
                        </a:rPr>
                        <a:t>%-&gt; 60%</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32.240, TS 32.260, TS 32.275, TS 32.281,</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32.290, TS 32.291, TS 32.298, TS 32.297</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mn-ea"/>
                          <a:cs typeface="+mn-cs"/>
                          <a:hlinkClick r:id="rId2"/>
                        </a:rPr>
                        <a:t>SP-190367</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SA#91 (03/2021)</a:t>
                      </a:r>
                      <a:r>
                        <a:rPr lang="en-GB" altLang="zh-CN" sz="1100" kern="1200" dirty="0">
                          <a:solidFill>
                            <a:schemeClr val="dk1"/>
                          </a:solidFill>
                          <a:effectLst/>
                          <a:latin typeface="Arial" panose="020B0604020202020204" pitchFamily="34" charset="0"/>
                          <a:ea typeface="+mn-ea"/>
                          <a:cs typeface="+mn-cs"/>
                        </a:rPr>
                        <a:t> </a:t>
                      </a:r>
                      <a:r>
                        <a:rPr lang="en-GB" altLang="zh-CN" sz="1100" b="1" kern="1200" noProof="0" dirty="0">
                          <a:solidFill>
                            <a:schemeClr val="tx1"/>
                          </a:solidFill>
                          <a:effectLst/>
                          <a:latin typeface="Arial" panose="020B0604020202020204" pitchFamily="34" charset="0"/>
                          <a:ea typeface="+mn-ea"/>
                          <a:cs typeface="Arial" panose="020B0604020202020204" pitchFamily="34" charset="0"/>
                        </a:rPr>
                        <a:t>-&gt; </a:t>
                      </a:r>
                      <a:r>
                        <a:rPr lang="en-GB" sz="1100" b="1" kern="1200" dirty="0">
                          <a:solidFill>
                            <a:schemeClr val="tx1"/>
                          </a:solidFill>
                          <a:effectLst/>
                          <a:latin typeface="Arial" panose="020B0604020202020204" pitchFamily="34" charset="0"/>
                          <a:ea typeface="+mn-ea"/>
                          <a:cs typeface="Arial" panose="020B0604020202020204" pitchFamily="34" charset="0"/>
                        </a:rPr>
                        <a:t>SA#93 (09/2021)</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Ericsson</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44003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5GSIMSCH</a:t>
            </a:r>
          </a:p>
        </p:txBody>
      </p:sp>
      <p:sp>
        <p:nvSpPr>
          <p:cNvPr id="10" name="文本框 9"/>
          <p:cNvSpPr txBox="1"/>
          <p:nvPr/>
        </p:nvSpPr>
        <p:spPr>
          <a:xfrm>
            <a:off x="480365" y="3293677"/>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FBDF4D1D-9242-4602-8381-1290B76FD831}"/>
              </a:ext>
            </a:extLst>
          </p:cNvPr>
          <p:cNvSpPr/>
          <p:nvPr/>
        </p:nvSpPr>
        <p:spPr>
          <a:xfrm>
            <a:off x="448394" y="3598895"/>
            <a:ext cx="11732256" cy="2769989"/>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r>
              <a:rPr lang="fr-FR" sz="1800" dirty="0" err="1">
                <a:latin typeface="Calibri" pitchFamily="34" charset="0"/>
                <a:ea typeface="宋体" pitchFamily="2" charset="-122"/>
                <a:cs typeface="Arial" charset="0"/>
              </a:rPr>
              <a:t>CRs</a:t>
            </a:r>
            <a:r>
              <a:rPr lang="fr-FR" sz="1800" dirty="0">
                <a:latin typeface="Calibri" pitchFamily="34" charset="0"/>
                <a:ea typeface="宋体" pitchFamily="2" charset="-122"/>
                <a:cs typeface="Arial" charset="0"/>
              </a:rPr>
              <a:t> </a:t>
            </a:r>
            <a:r>
              <a:rPr lang="fr-FR" sz="1800" dirty="0" err="1">
                <a:latin typeface="Calibri" pitchFamily="34" charset="0"/>
                <a:ea typeface="宋体" pitchFamily="2" charset="-122"/>
                <a:cs typeface="Arial" charset="0"/>
              </a:rPr>
              <a:t>were</a:t>
            </a:r>
            <a:r>
              <a:rPr lang="fr-FR" sz="1800" dirty="0">
                <a:latin typeface="Calibri" pitchFamily="34" charset="0"/>
                <a:ea typeface="宋体" pitchFamily="2" charset="-122"/>
                <a:cs typeface="Arial" charset="0"/>
              </a:rPr>
              <a:t> </a:t>
            </a:r>
            <a:r>
              <a:rPr lang="fr-FR" sz="1800" dirty="0" err="1">
                <a:latin typeface="Calibri" pitchFamily="34" charset="0"/>
                <a:ea typeface="宋体" pitchFamily="2" charset="-122"/>
                <a:cs typeface="Arial" charset="0"/>
              </a:rPr>
              <a:t>agreed</a:t>
            </a:r>
            <a:r>
              <a:rPr lang="fr-FR" sz="1800" dirty="0">
                <a:latin typeface="Calibri" pitchFamily="34" charset="0"/>
                <a:ea typeface="宋体" pitchFamily="2" charset="-122"/>
                <a:cs typeface="Arial" charset="0"/>
              </a:rPr>
              <a:t> to TS 32.260 for introduction of :</a:t>
            </a:r>
          </a:p>
          <a:p>
            <a:pPr marL="893763" lvl="1" indent="-285750" defTabSz="1219170" eaLnBrk="1" fontAlgn="auto" hangingPunct="1">
              <a:spcBef>
                <a:spcPts val="0"/>
              </a:spcBef>
              <a:spcAft>
                <a:spcPts val="0"/>
              </a:spcAft>
              <a:buFont typeface="Arial" panose="020B0604020202020204" pitchFamily="34" charset="0"/>
              <a:buChar char="•"/>
              <a:defRPr/>
            </a:pPr>
            <a:r>
              <a:rPr lang="en-US" sz="1700" dirty="0">
                <a:latin typeface="Calibri" pitchFamily="34" charset="0"/>
                <a:ea typeface="宋体" pitchFamily="2" charset="-122"/>
                <a:cs typeface="Arial" charset="0"/>
              </a:rPr>
              <a:t>Converged charging to general principles, charging method (online, offline or converged) selection.</a:t>
            </a:r>
          </a:p>
          <a:p>
            <a:pPr marL="893763" lvl="1" indent="-285750" defTabSz="1219170" eaLnBrk="1" fontAlgn="auto" hangingPunct="1">
              <a:spcBef>
                <a:spcPts val="0"/>
              </a:spcBef>
              <a:spcAft>
                <a:spcPts val="0"/>
              </a:spcAft>
              <a:buFont typeface="Arial" panose="020B0604020202020204" pitchFamily="34" charset="0"/>
              <a:buChar char="•"/>
              <a:defRPr/>
            </a:pPr>
            <a:r>
              <a:rPr lang="en-US" sz="1700" dirty="0">
                <a:latin typeface="Calibri" pitchFamily="34" charset="0"/>
                <a:ea typeface="宋体" pitchFamily="2" charset="-122"/>
                <a:cs typeface="Arial" charset="0"/>
              </a:rPr>
              <a:t>Converged Charging Trigger tables for IMS Nodes (SIP INVITE, SIP NOTIFY…) and corresponding scenarios (SCUR, PEC..) </a:t>
            </a:r>
          </a:p>
          <a:p>
            <a:pPr marL="893763" lvl="1" indent="-285750" defTabSz="1219170" eaLnBrk="1" fontAlgn="auto" hangingPunct="1">
              <a:spcBef>
                <a:spcPts val="0"/>
              </a:spcBef>
              <a:spcAft>
                <a:spcPts val="0"/>
              </a:spcAft>
              <a:buFont typeface="Arial" panose="020B0604020202020204" pitchFamily="34" charset="0"/>
              <a:buChar char="•"/>
              <a:defRPr/>
            </a:pPr>
            <a:r>
              <a:rPr lang="en-US" sz="1700" dirty="0">
                <a:latin typeface="Calibri" pitchFamily="34" charset="0"/>
                <a:ea typeface="宋体" pitchFamily="2" charset="-122"/>
                <a:cs typeface="Arial" charset="0"/>
              </a:rPr>
              <a:t>Offline Only description</a:t>
            </a:r>
          </a:p>
          <a:p>
            <a:pPr marL="893763" lvl="1" indent="-285750" defTabSz="1219170" eaLnBrk="1" fontAlgn="auto" hangingPunct="1">
              <a:spcBef>
                <a:spcPts val="0"/>
              </a:spcBef>
              <a:spcAft>
                <a:spcPts val="0"/>
              </a:spcAft>
              <a:buFont typeface="Arial" panose="020B0604020202020204" pitchFamily="34" charset="0"/>
              <a:buChar char="•"/>
              <a:defRPr/>
            </a:pPr>
            <a:r>
              <a:rPr lang="en-US" sz="1700" dirty="0">
                <a:latin typeface="Calibri" pitchFamily="34" charset="0"/>
                <a:ea typeface="宋体" pitchFamily="2" charset="-122"/>
                <a:cs typeface="Arial" charset="0"/>
              </a:rPr>
              <a:t>IMS information for </a:t>
            </a:r>
            <a:r>
              <a:rPr lang="en-US" sz="1700" dirty="0" err="1">
                <a:latin typeface="Calibri" pitchFamily="34" charset="0"/>
                <a:ea typeface="宋体" pitchFamily="2" charset="-122"/>
                <a:cs typeface="Arial" charset="0"/>
              </a:rPr>
              <a:t>Nchf</a:t>
            </a:r>
            <a:r>
              <a:rPr lang="en-US" sz="1700" dirty="0">
                <a:latin typeface="Calibri" pitchFamily="34" charset="0"/>
                <a:ea typeface="宋体" pitchFamily="2" charset="-122"/>
                <a:cs typeface="Arial" charset="0"/>
              </a:rPr>
              <a:t> and use of "IMS Node" instead of explicit MRFC, IMS-GWF</a:t>
            </a:r>
          </a:p>
          <a:p>
            <a:pPr marL="285750" lvl="0" indent="-285750" defTabSz="1219170" eaLnBrk="1" fontAlgn="auto" hangingPunct="1">
              <a:spcBef>
                <a:spcPts val="0"/>
              </a:spcBef>
              <a:spcAft>
                <a:spcPts val="0"/>
              </a:spcAft>
              <a:buFont typeface="Wingdings" panose="05000000000000000000" pitchFamily="2" charset="2"/>
              <a:buChar char="Ø"/>
              <a:defRPr/>
            </a:pPr>
            <a:r>
              <a:rPr lang="fr-FR" sz="1800" dirty="0" err="1">
                <a:latin typeface="Calibri" pitchFamily="34" charset="0"/>
                <a:ea typeface="宋体" pitchFamily="2" charset="-122"/>
                <a:cs typeface="Arial" charset="0"/>
              </a:rPr>
              <a:t>CRs</a:t>
            </a:r>
            <a:r>
              <a:rPr lang="fr-FR" sz="1800" dirty="0">
                <a:latin typeface="Calibri" pitchFamily="34" charset="0"/>
                <a:ea typeface="宋体" pitchFamily="2" charset="-122"/>
                <a:cs typeface="Arial" charset="0"/>
              </a:rPr>
              <a:t> </a:t>
            </a:r>
            <a:r>
              <a:rPr lang="fr-FR" sz="1800" dirty="0" err="1">
                <a:latin typeface="Calibri" pitchFamily="34" charset="0"/>
                <a:ea typeface="宋体" pitchFamily="2" charset="-122"/>
                <a:cs typeface="Arial" charset="0"/>
              </a:rPr>
              <a:t>were</a:t>
            </a:r>
            <a:r>
              <a:rPr lang="fr-FR" sz="1800" dirty="0">
                <a:latin typeface="Calibri" pitchFamily="34" charset="0"/>
                <a:ea typeface="宋体" pitchFamily="2" charset="-122"/>
                <a:cs typeface="Arial" charset="0"/>
              </a:rPr>
              <a:t> </a:t>
            </a:r>
            <a:r>
              <a:rPr lang="fr-FR" sz="1800" dirty="0" err="1">
                <a:latin typeface="Calibri" pitchFamily="34" charset="0"/>
                <a:ea typeface="宋体" pitchFamily="2" charset="-122"/>
                <a:cs typeface="Arial" charset="0"/>
              </a:rPr>
              <a:t>agreed</a:t>
            </a:r>
            <a:r>
              <a:rPr lang="fr-FR" sz="1800" dirty="0">
                <a:latin typeface="Calibri" pitchFamily="34" charset="0"/>
                <a:ea typeface="宋体" pitchFamily="2" charset="-122"/>
                <a:cs typeface="Arial" charset="0"/>
              </a:rPr>
              <a:t> to TS 32.275 (</a:t>
            </a:r>
            <a:r>
              <a:rPr lang="fr-FR" sz="1800" dirty="0" err="1">
                <a:latin typeface="Calibri" pitchFamily="34" charset="0"/>
                <a:ea typeface="宋体" pitchFamily="2" charset="-122"/>
                <a:cs typeface="Arial" charset="0"/>
              </a:rPr>
              <a:t>MMTel</a:t>
            </a:r>
            <a:r>
              <a:rPr lang="fr-FR" sz="1800" dirty="0">
                <a:latin typeface="Calibri" pitchFamily="34" charset="0"/>
                <a:ea typeface="宋体" pitchFamily="2" charset="-122"/>
                <a:cs typeface="Arial" charset="0"/>
              </a:rPr>
              <a:t>) for Introduction </a:t>
            </a:r>
            <a:r>
              <a:rPr lang="en-US" sz="1800" dirty="0">
                <a:latin typeface="Calibri" pitchFamily="34" charset="0"/>
                <a:ea typeface="宋体" pitchFamily="2" charset="-122"/>
                <a:cs typeface="Arial" charset="0"/>
              </a:rPr>
              <a:t>of Post-Event Charging (PEC) scenario for few MMTEL supplementary services</a:t>
            </a:r>
          </a:p>
          <a:p>
            <a:pPr marL="285750" indent="-285750" defTabSz="1219170" eaLnBrk="1" fontAlgn="auto" hangingPunct="1">
              <a:spcBef>
                <a:spcPts val="0"/>
              </a:spcBef>
              <a:spcAft>
                <a:spcPts val="0"/>
              </a:spcAft>
              <a:buFont typeface="Wingdings" panose="05000000000000000000" pitchFamily="2" charset="2"/>
              <a:buChar char="Ø"/>
              <a:defRPr/>
            </a:pPr>
            <a:r>
              <a:rPr lang="fr-FR" sz="1800" dirty="0" err="1">
                <a:latin typeface="Calibri" pitchFamily="34" charset="0"/>
                <a:ea typeface="宋体" pitchFamily="2" charset="-122"/>
                <a:cs typeface="Arial" charset="0"/>
              </a:rPr>
              <a:t>CRs</a:t>
            </a:r>
            <a:r>
              <a:rPr lang="fr-FR" sz="1800" dirty="0">
                <a:latin typeface="Calibri" pitchFamily="34" charset="0"/>
                <a:ea typeface="宋体" pitchFamily="2" charset="-122"/>
                <a:cs typeface="Arial" charset="0"/>
              </a:rPr>
              <a:t>  </a:t>
            </a:r>
            <a:r>
              <a:rPr lang="fr-FR" sz="1800" dirty="0" err="1">
                <a:latin typeface="Calibri" pitchFamily="34" charset="0"/>
                <a:ea typeface="宋体" pitchFamily="2" charset="-122"/>
                <a:cs typeface="Arial" charset="0"/>
              </a:rPr>
              <a:t>agreed</a:t>
            </a:r>
            <a:r>
              <a:rPr lang="fr-FR" sz="1800" dirty="0">
                <a:latin typeface="Calibri" pitchFamily="34" charset="0"/>
                <a:ea typeface="宋体" pitchFamily="2" charset="-122"/>
                <a:cs typeface="Arial" charset="0"/>
              </a:rPr>
              <a:t> to TS 32.281 (</a:t>
            </a:r>
            <a:r>
              <a:rPr lang="fr-FR" sz="1800" dirty="0" err="1">
                <a:latin typeface="Calibri" pitchFamily="34" charset="0"/>
                <a:ea typeface="宋体" pitchFamily="2" charset="-122"/>
                <a:cs typeface="Arial" charset="0"/>
              </a:rPr>
              <a:t>Announcement</a:t>
            </a:r>
            <a:r>
              <a:rPr lang="fr-FR" sz="1800" dirty="0">
                <a:latin typeface="Calibri" pitchFamily="34" charset="0"/>
                <a:ea typeface="宋体" pitchFamily="2" charset="-122"/>
                <a:cs typeface="Arial" charset="0"/>
              </a:rPr>
              <a:t>) for:</a:t>
            </a:r>
          </a:p>
          <a:p>
            <a:pPr marL="893763" lvl="1" indent="-285750" defTabSz="1219170" eaLnBrk="1" fontAlgn="auto" hangingPunct="1">
              <a:spcBef>
                <a:spcPts val="0"/>
              </a:spcBef>
              <a:spcAft>
                <a:spcPts val="0"/>
              </a:spcAft>
              <a:buFont typeface="Arial" panose="020B0604020202020204" pitchFamily="34" charset="0"/>
              <a:buChar char="•"/>
              <a:defRPr/>
            </a:pPr>
            <a:r>
              <a:rPr lang="fr-FR" sz="1700" dirty="0" err="1">
                <a:latin typeface="Calibri" pitchFamily="34" charset="0"/>
                <a:ea typeface="宋体" pitchFamily="2" charset="-122"/>
                <a:cs typeface="Arial" charset="0"/>
              </a:rPr>
              <a:t>Introducing</a:t>
            </a:r>
            <a:r>
              <a:rPr lang="fr-FR" sz="1700" dirty="0">
                <a:latin typeface="Calibri" pitchFamily="34" charset="0"/>
                <a:ea typeface="宋体" pitchFamily="2" charset="-122"/>
                <a:cs typeface="Arial" charset="0"/>
              </a:rPr>
              <a:t> </a:t>
            </a:r>
            <a:r>
              <a:rPr lang="fr-FR" sz="1700" dirty="0" err="1">
                <a:latin typeface="Calibri" pitchFamily="34" charset="0"/>
                <a:ea typeface="宋体" pitchFamily="2" charset="-122"/>
                <a:cs typeface="Arial" charset="0"/>
              </a:rPr>
              <a:t>converged</a:t>
            </a:r>
            <a:r>
              <a:rPr lang="fr-FR" sz="1700" dirty="0">
                <a:latin typeface="Calibri" pitchFamily="34" charset="0"/>
                <a:ea typeface="宋体" pitchFamily="2" charset="-122"/>
                <a:cs typeface="Arial" charset="0"/>
              </a:rPr>
              <a:t> </a:t>
            </a:r>
            <a:r>
              <a:rPr lang="fr-FR" sz="1700" dirty="0" err="1">
                <a:latin typeface="Calibri" pitchFamily="34" charset="0"/>
                <a:ea typeface="宋体" pitchFamily="2" charset="-122"/>
                <a:cs typeface="Arial" charset="0"/>
              </a:rPr>
              <a:t>charging</a:t>
            </a:r>
            <a:r>
              <a:rPr lang="fr-FR" sz="1700" dirty="0">
                <a:latin typeface="Calibri" pitchFamily="34" charset="0"/>
                <a:ea typeface="宋体" pitchFamily="2" charset="-122"/>
                <a:cs typeface="Arial" charset="0"/>
              </a:rPr>
              <a:t> in the scope and </a:t>
            </a:r>
            <a:r>
              <a:rPr lang="fr-FR" sz="1700" dirty="0" err="1">
                <a:latin typeface="Calibri" pitchFamily="34" charset="0"/>
                <a:ea typeface="宋体" pitchFamily="2" charset="-122"/>
                <a:cs typeface="Arial" charset="0"/>
              </a:rPr>
              <a:t>removing</a:t>
            </a:r>
            <a:r>
              <a:rPr lang="fr-FR" sz="1700" dirty="0">
                <a:latin typeface="Calibri" pitchFamily="34" charset="0"/>
                <a:ea typeface="宋体" pitchFamily="2" charset="-122"/>
                <a:cs typeface="Arial" charset="0"/>
              </a:rPr>
              <a:t> </a:t>
            </a:r>
            <a:r>
              <a:rPr lang="fr-FR" sz="1700" dirty="0" err="1">
                <a:latin typeface="Calibri" pitchFamily="34" charset="0"/>
                <a:ea typeface="宋体" pitchFamily="2" charset="-122"/>
                <a:cs typeface="Arial" charset="0"/>
              </a:rPr>
              <a:t>reference</a:t>
            </a:r>
            <a:r>
              <a:rPr lang="fr-FR" sz="1700" dirty="0">
                <a:latin typeface="Calibri" pitchFamily="34" charset="0"/>
                <a:ea typeface="宋体" pitchFamily="2" charset="-122"/>
                <a:cs typeface="Arial" charset="0"/>
              </a:rPr>
              <a:t> to CS CAMEL not applicable in the TS</a:t>
            </a:r>
          </a:p>
          <a:p>
            <a:pPr marL="893763" lvl="1" indent="-285750" defTabSz="1219170" eaLnBrk="1" fontAlgn="auto" hangingPunct="1">
              <a:spcBef>
                <a:spcPts val="0"/>
              </a:spcBef>
              <a:spcAft>
                <a:spcPts val="0"/>
              </a:spcAft>
              <a:buFont typeface="Arial" panose="020B0604020202020204" pitchFamily="34" charset="0"/>
              <a:buChar char="•"/>
              <a:defRPr/>
            </a:pPr>
            <a:r>
              <a:rPr lang="fr-FR" sz="1700" dirty="0" err="1">
                <a:latin typeface="Calibri" pitchFamily="34" charset="0"/>
                <a:ea typeface="宋体" pitchFamily="2" charset="-122"/>
                <a:cs typeface="Arial" charset="0"/>
              </a:rPr>
              <a:t>reusing</a:t>
            </a:r>
            <a:r>
              <a:rPr lang="fr-FR" sz="1700" dirty="0">
                <a:latin typeface="Calibri" pitchFamily="34" charset="0"/>
                <a:ea typeface="宋体" pitchFamily="2" charset="-122"/>
                <a:cs typeface="Arial" charset="0"/>
              </a:rPr>
              <a:t> Ro Multiple Unit Information structure for </a:t>
            </a:r>
            <a:r>
              <a:rPr lang="fr-FR" sz="1700" dirty="0" err="1">
                <a:latin typeface="Calibri" pitchFamily="34" charset="0"/>
                <a:ea typeface="宋体" pitchFamily="2" charset="-122"/>
                <a:cs typeface="Arial" charset="0"/>
              </a:rPr>
              <a:t>Nchf</a:t>
            </a:r>
            <a:endParaRPr lang="fr-FR" sz="17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326469733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13C568A-0C46-4592-BB68-CDB41342D77A}">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CA0C5451-E459-4FFF-ABEC-04BA6559BC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8EFD60F-3529-4261-B094-766615A3369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42804</TotalTime>
  <Words>5486</Words>
  <Application>Microsoft Office PowerPoint</Application>
  <PresentationFormat>Widescreen</PresentationFormat>
  <Paragraphs>1148</Paragraphs>
  <Slides>34</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34</vt:i4>
      </vt:variant>
    </vt:vector>
  </HeadingPairs>
  <TitlesOfParts>
    <vt:vector size="40" baseType="lpstr">
      <vt:lpstr>Arial</vt:lpstr>
      <vt:lpstr>Calibri</vt:lpstr>
      <vt:lpstr>Courier New</vt:lpstr>
      <vt:lpstr>Times New Roman</vt:lpstr>
      <vt:lpstr>Wingdings</vt:lpstr>
      <vt:lpstr>Office Theme</vt:lpstr>
      <vt:lpstr>    SA5 Status Report to SA#91-e  Charging Management (CH) Operation, Administration, Maintenance &amp; Provisioning (OAM&amp;P)  </vt:lpstr>
      <vt:lpstr>SA5 leadership</vt:lpstr>
      <vt:lpstr>2021 meeting calendar</vt:lpstr>
      <vt:lpstr>2022 meeting calendar</vt:lpstr>
      <vt:lpstr>E-meeting process</vt:lpstr>
      <vt:lpstr>Charging (CH) WIs/SIs</vt:lpstr>
      <vt:lpstr>PowerPoint Presentation</vt:lpstr>
      <vt:lpstr>Summary of ongoing CH WIs/SIs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OAM WIs/SIs</vt:lpstr>
      <vt:lpstr>PowerPoint Presentation</vt:lpstr>
      <vt:lpstr>Overview of SA5 OAM ongoing WIs/SIs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TRs / TSs </vt:lpstr>
      <vt:lpstr>Exception requests </vt:lpstr>
      <vt:lpstr>PowerPoint Presentation</vt:lpstr>
      <vt:lpstr>PowerPoint Presentation</vt:lpstr>
      <vt:lpstr>OAM CRs (1)</vt:lpstr>
      <vt:lpstr>OAM CRs (2)</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Thomas Tovinger</cp:lastModifiedBy>
  <cp:revision>290</cp:revision>
  <dcterms:created xsi:type="dcterms:W3CDTF">2019-03-13T01:38:36Z</dcterms:created>
  <dcterms:modified xsi:type="dcterms:W3CDTF">2021-03-18T11:11:35Z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(3)j5DyKr/9ztn2R3WhsbN2tKLwFsa7oHYXQVnp0tIZ/+0Hze0xIfyIprhkhhCA6/mLnwNF+9Ol
fB76OGGHaQsn4AtAra4o5hGlBf9SGcByym32dnNr8lTDugm9pcwSVqzVLW5t0oMSZcVdHbal
Bljy71TdMU67HjwQgF+NEZfTRH++lwzg/mElTNDOLZ0ccAJYay5QRiY4nTazwaNilIC6gWk4
+Tttt4q5J/KMLVGMrH</vt:lpwstr>
  </property>
  <property fmtid="{D5CDD505-2E9C-101B-9397-08002B2CF9AE}" pid="4" name="_2015_ms_pID_7253431">
    <vt:lpwstr>Ma2CcSAAA8Gnp4sZzsPs6puQz/kEo+IBvY1p+sfE8x0HrVm8jNjr6r
4rSETsFQHBkojDKwboIHtrf6OTxksvbHuFIYnWeemj8/3gVA3AQAOTIYKwgcsZRLkK2o3lYL
HD5/yJSH9MahXmEBP1ZdBAjjuWYmlxpu51eXsWGcXOIaVo+iAE6BJPrAt2KEIUF9pYMR2IWE
y0c10tiUADp3sKbpLKeEREOuxy0Z41x8HsY7</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1574815908</vt:lpwstr>
  </property>
  <property fmtid="{D5CDD505-2E9C-101B-9397-08002B2CF9AE}" pid="9" name="_2015_ms_pID_7253432">
    <vt:lpwstr>rSMWCN/yLONsXB4oX7szqmo=</vt:lpwstr>
  </property>
</Properties>
</file>