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4" r:id="rId5"/>
    <p:sldId id="266" r:id="rId6"/>
    <p:sldId id="265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B3A7"/>
    <a:srgbClr val="E76A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615" autoAdjust="0"/>
    <p:restoredTop sz="94660"/>
  </p:normalViewPr>
  <p:slideViewPr>
    <p:cSldViewPr snapToGrid="0">
      <p:cViewPr>
        <p:scale>
          <a:sx n="75" d="100"/>
          <a:sy n="75" d="100"/>
        </p:scale>
        <p:origin x="1323" y="72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005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372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434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679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064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198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62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835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24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995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556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8D8DCD-2C51-4443-8E47-04EFEF13733C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834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global.gotomeeting.com/join/325202629" TargetMode="External"/><Relationship Id="rId13" Type="http://schemas.openxmlformats.org/officeDocument/2006/relationships/hyperlink" Target="https://www.3gpp.org/ftp/tsg_sa/TSG_SA/TSGs_91E_Electronic/INBOX" TargetMode="External"/><Relationship Id="rId3" Type="http://schemas.openxmlformats.org/officeDocument/2006/relationships/hyperlink" Target="https://global.gotomeeting.com/join/737145789" TargetMode="External"/><Relationship Id="rId7" Type="http://schemas.openxmlformats.org/officeDocument/2006/relationships/hyperlink" Target="https://global.gotomeeting.com/join/143257285" TargetMode="External"/><Relationship Id="rId12" Type="http://schemas.openxmlformats.org/officeDocument/2006/relationships/hyperlink" Target="https://www.3gpp.org/ftp/tsg_sa/TSG_SA/TSGs_91E_Electronic/Docs" TargetMode="External"/><Relationship Id="rId2" Type="http://schemas.openxmlformats.org/officeDocument/2006/relationships/hyperlink" Target="https://global.gotomeeting.com/join/955687637" TargetMode="External"/><Relationship Id="rId16" Type="http://schemas.openxmlformats.org/officeDocument/2006/relationships/hyperlink" Target="https://portal.3gpp.org/Home.aspx#/meeting?MtgId=39609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lobal.gotomeeting.com/join/159384077" TargetMode="External"/><Relationship Id="rId11" Type="http://schemas.openxmlformats.org/officeDocument/2006/relationships/hyperlink" Target="https://www.3gpp.org/ftp/tsg_sa/TSG_SA/TSGs_91E_Electronic/Agenda" TargetMode="External"/><Relationship Id="rId5" Type="http://schemas.openxmlformats.org/officeDocument/2006/relationships/hyperlink" Target="https://global.gotomeeting.com/join/942159349" TargetMode="External"/><Relationship Id="rId15" Type="http://schemas.openxmlformats.org/officeDocument/2006/relationships/hyperlink" Target="https://www.3gpp.org/ftp/tsg_sa/TSG_SA/TSGs_91E_Electronic/INBOX/Chairs_Notes" TargetMode="External"/><Relationship Id="rId10" Type="http://schemas.openxmlformats.org/officeDocument/2006/relationships/hyperlink" Target="https://www.3gpp.org/ftp/tsg_sa/TSG_SA/TSGs_91E_Electronic/TdocsByAgenda.htm" TargetMode="External"/><Relationship Id="rId4" Type="http://schemas.openxmlformats.org/officeDocument/2006/relationships/hyperlink" Target="https://global.gotomeeting.com/join/285000541" TargetMode="External"/><Relationship Id="rId9" Type="http://schemas.openxmlformats.org/officeDocument/2006/relationships/hyperlink" Target="https://www.3gpp.org/tohru/" TargetMode="External"/><Relationship Id="rId14" Type="http://schemas.openxmlformats.org/officeDocument/2006/relationships/hyperlink" Target="https://www.3gpp.org/ftp/tsg_sa/TSG_SA/TSGs_91E_Electronic/INBOX/Revisions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tohru/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news-events/elections/2146" TargetMode="External"/><Relationship Id="rId7" Type="http://schemas.openxmlformats.org/officeDocument/2006/relationships/hyperlink" Target="https://www.3gpp.org/tohru/" TargetMode="External"/><Relationship Id="rId2" Type="http://schemas.openxmlformats.org/officeDocument/2006/relationships/hyperlink" Target="https://global.gotomeeting.com/join/955687637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help.3gpp.org/index.php?title=3GPP_voting_tool" TargetMode="External"/><Relationship Id="rId5" Type="http://schemas.openxmlformats.org/officeDocument/2006/relationships/hyperlink" Target="https://www.3gpp.org/ftp/tsg_sa/TSG_SA/TSGs_91E_Electronic/Docs/SP-210186.zip" TargetMode="External"/><Relationship Id="rId4" Type="http://schemas.openxmlformats.org/officeDocument/2006/relationships/hyperlink" Target="https://portal.3gpp.org/VotingTool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en.wikipedia.org/wiki/ITU_Region" TargetMode="Externa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6351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TSG SA#91-e </a:t>
            </a:r>
            <a:br>
              <a:rPr lang="en-US" dirty="0" smtClean="0"/>
            </a:br>
            <a:r>
              <a:rPr lang="en-US" dirty="0" smtClean="0"/>
              <a:t>GoToMeeting Sessions </a:t>
            </a:r>
            <a:br>
              <a:rPr lang="en-US" dirty="0" smtClean="0"/>
            </a:br>
            <a:r>
              <a:rPr lang="en-US" dirty="0" smtClean="0"/>
              <a:t>Agenda &amp; Details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66997"/>
            <a:ext cx="9144000" cy="1655762"/>
          </a:xfrm>
        </p:spPr>
        <p:txBody>
          <a:bodyPr/>
          <a:lstStyle/>
          <a:p>
            <a:r>
              <a:rPr lang="en-US" dirty="0" smtClean="0"/>
              <a:t>Georg Mayer, 3GPP SA Chair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95287" y="315010"/>
            <a:ext cx="11382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TSG SA Meeting #</a:t>
            </a:r>
            <a:r>
              <a:rPr lang="en-GB" b="1" dirty="0" smtClean="0"/>
              <a:t>91-e </a:t>
            </a:r>
            <a:r>
              <a:rPr lang="en-GB" b="1" dirty="0"/>
              <a:t>(e-meeting)	</a:t>
            </a:r>
            <a:r>
              <a:rPr lang="en-GB" b="1" dirty="0" smtClean="0"/>
              <a:t>							SP-210224</a:t>
            </a:r>
            <a:endParaRPr lang="en-US" b="1" dirty="0"/>
          </a:p>
          <a:p>
            <a:r>
              <a:rPr lang="en-GB" b="1" dirty="0" smtClean="0"/>
              <a:t>18-29 March 2021, </a:t>
            </a:r>
            <a:r>
              <a:rPr lang="en-GB" b="1" dirty="0"/>
              <a:t>Electronic meeting</a:t>
            </a:r>
            <a:endParaRPr lang="en-US" sz="12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085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567" y="0"/>
            <a:ext cx="10515600" cy="1325563"/>
          </a:xfrm>
        </p:spPr>
        <p:txBody>
          <a:bodyPr/>
          <a:lstStyle/>
          <a:p>
            <a:r>
              <a:rPr lang="en-US" dirty="0" smtClean="0"/>
              <a:t>SA#90-e GTM Cheat Sheet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6567" y="1309036"/>
            <a:ext cx="11863137" cy="5500837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sz="1500" dirty="0"/>
              <a:t>Thursday March 18 (</a:t>
            </a:r>
            <a:r>
              <a:rPr lang="en-US" sz="1500" dirty="0" smtClean="0"/>
              <a:t>elections </a:t>
            </a:r>
            <a:r>
              <a:rPr lang="en-US" sz="1500" dirty="0"/>
              <a:t>only</a:t>
            </a:r>
            <a:r>
              <a:rPr lang="en-US" sz="1500" dirty="0" smtClean="0"/>
              <a:t>) </a:t>
            </a:r>
            <a:r>
              <a:rPr lang="en-US" sz="1500" u="sng" dirty="0">
                <a:hlinkClick r:id="rId2"/>
              </a:rPr>
              <a:t>https://global.gotomeeting.com/join/955687637</a:t>
            </a:r>
            <a:r>
              <a:rPr lang="en-US" sz="1500" dirty="0"/>
              <a:t> </a:t>
            </a:r>
          </a:p>
          <a:p>
            <a:pPr lvl="0"/>
            <a:r>
              <a:rPr lang="en-US" sz="1500" dirty="0"/>
              <a:t>Monday March 22 (</a:t>
            </a:r>
            <a:r>
              <a:rPr lang="en-US" sz="1500" dirty="0" smtClean="0"/>
              <a:t>elections </a:t>
            </a:r>
            <a:r>
              <a:rPr lang="en-US" sz="1500" dirty="0"/>
              <a:t>only</a:t>
            </a:r>
            <a:r>
              <a:rPr lang="en-US" sz="1500" dirty="0" smtClean="0"/>
              <a:t>) </a:t>
            </a:r>
            <a:r>
              <a:rPr lang="en-US" sz="1500" u="sng" dirty="0">
                <a:hlinkClick r:id="rId3"/>
              </a:rPr>
              <a:t>https://global.gotomeeting.com/join/737145789</a:t>
            </a:r>
            <a:r>
              <a:rPr lang="en-US" sz="1500" dirty="0"/>
              <a:t> </a:t>
            </a:r>
          </a:p>
          <a:p>
            <a:pPr lvl="0"/>
            <a:r>
              <a:rPr lang="en-US" sz="1500" dirty="0"/>
              <a:t>Tuesday March 23 (technical meeting &amp; elections</a:t>
            </a:r>
            <a:r>
              <a:rPr lang="en-US" sz="1500" dirty="0" smtClean="0"/>
              <a:t>) </a:t>
            </a:r>
            <a:r>
              <a:rPr lang="en-GB" sz="1500" u="sng" dirty="0">
                <a:hlinkClick r:id="rId4"/>
              </a:rPr>
              <a:t>https://global.gotomeeting.com/join/285000541</a:t>
            </a:r>
            <a:endParaRPr lang="en-US" sz="1500" dirty="0"/>
          </a:p>
          <a:p>
            <a:pPr lvl="0"/>
            <a:r>
              <a:rPr lang="en-US" sz="1500" dirty="0"/>
              <a:t>Wednesday March 24 (technical meeting &amp; elections</a:t>
            </a:r>
            <a:r>
              <a:rPr lang="en-US" sz="1500" dirty="0" smtClean="0"/>
              <a:t>) </a:t>
            </a:r>
            <a:r>
              <a:rPr lang="en-GB" sz="1500" u="sng" dirty="0">
                <a:hlinkClick r:id="rId5"/>
              </a:rPr>
              <a:t>https://global.gotomeeting.com/join/942159349</a:t>
            </a:r>
            <a:endParaRPr lang="en-US" sz="1500" dirty="0"/>
          </a:p>
          <a:p>
            <a:pPr lvl="0"/>
            <a:r>
              <a:rPr lang="en-US" sz="1500" dirty="0"/>
              <a:t>Thursday March 25 (technical meeting &amp; elections</a:t>
            </a:r>
            <a:r>
              <a:rPr lang="en-US" sz="1500" dirty="0" smtClean="0"/>
              <a:t>) </a:t>
            </a:r>
            <a:r>
              <a:rPr lang="en-US" sz="1500" u="sng" dirty="0">
                <a:hlinkClick r:id="rId6"/>
              </a:rPr>
              <a:t>https://global.gotomeeting.com/join/159384077</a:t>
            </a:r>
            <a:r>
              <a:rPr lang="en-US" sz="1500" dirty="0"/>
              <a:t> </a:t>
            </a:r>
          </a:p>
          <a:p>
            <a:pPr lvl="0"/>
            <a:r>
              <a:rPr lang="en-US" sz="1500" dirty="0"/>
              <a:t>Friday March 26 (technical meeting &amp; elections</a:t>
            </a:r>
            <a:r>
              <a:rPr lang="en-US" sz="1500" dirty="0" smtClean="0"/>
              <a:t>) </a:t>
            </a:r>
            <a:r>
              <a:rPr lang="en-US" sz="1500" u="sng" dirty="0">
                <a:hlinkClick r:id="rId7"/>
              </a:rPr>
              <a:t>https://global.gotomeeting.com/join/143257285</a:t>
            </a:r>
            <a:r>
              <a:rPr lang="en-US" sz="1500" dirty="0"/>
              <a:t> </a:t>
            </a:r>
          </a:p>
          <a:p>
            <a:pPr lvl="0"/>
            <a:r>
              <a:rPr lang="en-US" sz="1500" dirty="0"/>
              <a:t>Monday March 29 (reporting &amp; elections</a:t>
            </a:r>
            <a:r>
              <a:rPr lang="en-US" sz="1500" dirty="0" smtClean="0"/>
              <a:t>) </a:t>
            </a:r>
            <a:r>
              <a:rPr lang="en-GB" sz="1500" u="sng" dirty="0">
                <a:hlinkClick r:id="rId8"/>
              </a:rPr>
              <a:t>https://global.gotomeeting.com/join/325202629</a:t>
            </a:r>
            <a:r>
              <a:rPr lang="en-GB" sz="1500" dirty="0"/>
              <a:t> </a:t>
            </a:r>
            <a:endParaRPr lang="en-US" sz="1500" dirty="0"/>
          </a:p>
          <a:p>
            <a:pPr marL="0" indent="0">
              <a:buNone/>
              <a:tabLst>
                <a:tab pos="1433513" algn="l"/>
              </a:tabLst>
            </a:pPr>
            <a:endParaRPr lang="en-US" sz="1500" dirty="0" smtClean="0"/>
          </a:p>
          <a:p>
            <a:r>
              <a:rPr lang="en-US" sz="1500" dirty="0" err="1" smtClean="0"/>
              <a:t>Tohru</a:t>
            </a:r>
            <a:r>
              <a:rPr lang="en-US" sz="1500" dirty="0" smtClean="0"/>
              <a:t>: 		</a:t>
            </a:r>
            <a:r>
              <a:rPr lang="en-US" sz="1500" u="sng" dirty="0" smtClean="0">
                <a:hlinkClick r:id="rId9"/>
              </a:rPr>
              <a:t>https</a:t>
            </a:r>
            <a:r>
              <a:rPr lang="en-US" sz="1500" u="sng" dirty="0">
                <a:hlinkClick r:id="rId9"/>
              </a:rPr>
              <a:t>://www.3gpp.org/tohru</a:t>
            </a:r>
            <a:r>
              <a:rPr lang="en-US" sz="1500" u="sng" dirty="0" smtClean="0">
                <a:hlinkClick r:id="rId9"/>
              </a:rPr>
              <a:t>/</a:t>
            </a:r>
            <a:r>
              <a:rPr lang="en-US" sz="1500" dirty="0" smtClean="0"/>
              <a:t> 	Meeting </a:t>
            </a:r>
            <a:r>
              <a:rPr lang="en-US" sz="1500" dirty="0"/>
              <a:t>ID: </a:t>
            </a:r>
            <a:r>
              <a:rPr lang="en-US" sz="1500" b="1" dirty="0" smtClean="0"/>
              <a:t>SA_91e</a:t>
            </a:r>
            <a:r>
              <a:rPr lang="en-US" sz="1500" dirty="0" smtClean="0"/>
              <a:t> (all week)</a:t>
            </a:r>
          </a:p>
          <a:p>
            <a:pPr marL="0" indent="0">
              <a:buNone/>
            </a:pPr>
            <a:endParaRPr lang="en-US" sz="1800" dirty="0" smtClean="0"/>
          </a:p>
          <a:p>
            <a:r>
              <a:rPr lang="en-US" sz="1500" dirty="0" smtClean="0"/>
              <a:t>Latest </a:t>
            </a:r>
            <a:r>
              <a:rPr lang="en-US" sz="1500" dirty="0"/>
              <a:t>Agenda: 	</a:t>
            </a:r>
            <a:r>
              <a:rPr lang="en-US" sz="1500" dirty="0">
                <a:hlinkClick r:id="rId10"/>
              </a:rPr>
              <a:t>https://</a:t>
            </a:r>
            <a:r>
              <a:rPr lang="en-US" sz="1500" dirty="0" smtClean="0">
                <a:hlinkClick r:id="rId10"/>
              </a:rPr>
              <a:t>www.3gpp.org/ftp/tsg_sa/TSG_SA/TSGs_91E_Electronic/TdocsByAgenda.htm</a:t>
            </a:r>
            <a:r>
              <a:rPr lang="en-US" sz="1500" dirty="0" smtClean="0"/>
              <a:t>   </a:t>
            </a:r>
          </a:p>
          <a:p>
            <a:pPr marL="0" indent="0">
              <a:buNone/>
            </a:pPr>
            <a:endParaRPr lang="en-US" sz="1800" dirty="0" smtClean="0"/>
          </a:p>
          <a:p>
            <a:r>
              <a:rPr lang="en-US" sz="1800" dirty="0" smtClean="0"/>
              <a:t>Other useful links</a:t>
            </a:r>
            <a:endParaRPr lang="en-US" sz="1800" dirty="0"/>
          </a:p>
          <a:p>
            <a:pPr lvl="1">
              <a:tabLst>
                <a:tab pos="2060575" algn="l"/>
              </a:tabLst>
            </a:pPr>
            <a:r>
              <a:rPr lang="de-DE" sz="1300" dirty="0"/>
              <a:t>initial agenda:  	</a:t>
            </a:r>
            <a:r>
              <a:rPr lang="de-DE" sz="1300" dirty="0">
                <a:hlinkClick r:id="rId11"/>
              </a:rPr>
              <a:t>https://</a:t>
            </a:r>
            <a:r>
              <a:rPr lang="de-DE" sz="1300" dirty="0" smtClean="0">
                <a:hlinkClick r:id="rId11"/>
              </a:rPr>
              <a:t>www.3gpp.org/ftp/tsg_sa/TSG_SA/TSGs_91E_Electronic/Agenda</a:t>
            </a:r>
            <a:r>
              <a:rPr lang="de-DE" sz="1300" dirty="0"/>
              <a:t> </a:t>
            </a:r>
            <a:r>
              <a:rPr lang="de-DE" sz="1300" dirty="0" smtClean="0"/>
              <a:t> </a:t>
            </a:r>
            <a:r>
              <a:rPr lang="de-DE" sz="1300" dirty="0"/>
              <a:t>-- rules for SA </a:t>
            </a:r>
            <a:r>
              <a:rPr lang="de-DE" sz="1300" dirty="0" smtClean="0"/>
              <a:t>e-meetings</a:t>
            </a:r>
            <a:endParaRPr lang="en-US" sz="1300" dirty="0"/>
          </a:p>
          <a:p>
            <a:pPr lvl="1">
              <a:tabLst>
                <a:tab pos="2060575" algn="l"/>
              </a:tabLst>
            </a:pPr>
            <a:r>
              <a:rPr lang="en-US" sz="1300" dirty="0" err="1" smtClean="0"/>
              <a:t>tdocs</a:t>
            </a:r>
            <a:r>
              <a:rPr lang="en-US" sz="1300" dirty="0"/>
              <a:t>: 	</a:t>
            </a:r>
            <a:r>
              <a:rPr lang="en-US" sz="1300" dirty="0">
                <a:hlinkClick r:id="rId12"/>
              </a:rPr>
              <a:t>https://</a:t>
            </a:r>
            <a:r>
              <a:rPr lang="en-US" sz="1300" dirty="0" smtClean="0">
                <a:hlinkClick r:id="rId12"/>
              </a:rPr>
              <a:t>www.3gpp.org/ftp/tsg_sa/TSG_SA/TSGs_91E_Electronic/Docs</a:t>
            </a:r>
            <a:r>
              <a:rPr lang="en-US" sz="1300" dirty="0" smtClean="0"/>
              <a:t>  -- meeting documents</a:t>
            </a:r>
            <a:endParaRPr lang="en-US" sz="1300" dirty="0"/>
          </a:p>
          <a:p>
            <a:pPr lvl="1">
              <a:tabLst>
                <a:tab pos="2060575" algn="l"/>
              </a:tabLst>
            </a:pPr>
            <a:r>
              <a:rPr lang="en-US" sz="1300" dirty="0" smtClean="0"/>
              <a:t>inbox: </a:t>
            </a:r>
            <a:r>
              <a:rPr lang="en-US" sz="1300" dirty="0"/>
              <a:t>	</a:t>
            </a:r>
            <a:r>
              <a:rPr lang="en-US" sz="1300" dirty="0" smtClean="0">
                <a:hlinkClick r:id="rId13"/>
              </a:rPr>
              <a:t>https</a:t>
            </a:r>
            <a:r>
              <a:rPr lang="en-US" sz="1300" dirty="0">
                <a:hlinkClick r:id="rId13"/>
              </a:rPr>
              <a:t>://</a:t>
            </a:r>
            <a:r>
              <a:rPr lang="en-US" sz="1300" dirty="0" smtClean="0">
                <a:hlinkClick r:id="rId13"/>
              </a:rPr>
              <a:t>www.3gpp.org/ftp/tsg_sa/TSG_SA/TSGs_91E_Electronic/INBOX</a:t>
            </a:r>
            <a:r>
              <a:rPr lang="en-US" sz="1300" dirty="0" smtClean="0"/>
              <a:t>  -- new documents provided during the meeting</a:t>
            </a:r>
            <a:endParaRPr lang="en-US" sz="1300" dirty="0"/>
          </a:p>
          <a:p>
            <a:pPr lvl="1">
              <a:tabLst>
                <a:tab pos="2060575" algn="l"/>
              </a:tabLst>
            </a:pPr>
            <a:r>
              <a:rPr lang="en-US" sz="1300" dirty="0" smtClean="0"/>
              <a:t>revisions:</a:t>
            </a:r>
            <a:r>
              <a:rPr lang="en-US" sz="1300" dirty="0"/>
              <a:t>	</a:t>
            </a:r>
            <a:r>
              <a:rPr lang="en-US" sz="1300" dirty="0">
                <a:hlinkClick r:id="rId14"/>
              </a:rPr>
              <a:t>https://</a:t>
            </a:r>
            <a:r>
              <a:rPr lang="en-US" sz="1300" dirty="0" smtClean="0">
                <a:hlinkClick r:id="rId14"/>
              </a:rPr>
              <a:t>www.3gpp.org/ftp/tsg_sa/TSG_SA/TSGs_91E_Electronic/INBOX/Revisions</a:t>
            </a:r>
            <a:r>
              <a:rPr lang="en-US" sz="1300" dirty="0" smtClean="0"/>
              <a:t>  -- upload your SP-20xxxx_revX files here</a:t>
            </a:r>
          </a:p>
          <a:p>
            <a:pPr lvl="1">
              <a:tabLst>
                <a:tab pos="2060575" algn="l"/>
              </a:tabLst>
            </a:pPr>
            <a:r>
              <a:rPr lang="en-US" sz="1300" dirty="0"/>
              <a:t>c</a:t>
            </a:r>
            <a:r>
              <a:rPr lang="en-US" sz="1300" dirty="0" smtClean="0"/>
              <a:t>hairs notes:</a:t>
            </a:r>
            <a:r>
              <a:rPr lang="en-US" sz="1300" dirty="0"/>
              <a:t>	</a:t>
            </a:r>
            <a:r>
              <a:rPr lang="en-US" sz="1300" dirty="0">
                <a:hlinkClick r:id="rId15"/>
              </a:rPr>
              <a:t>https://</a:t>
            </a:r>
            <a:r>
              <a:rPr lang="en-US" sz="1300" dirty="0" smtClean="0">
                <a:hlinkClick r:id="rId15"/>
              </a:rPr>
              <a:t>www.3gpp.org/ftp/tsg_sa/TSG_SA/TSGs_91E_Electronic/INBOX/Chairs_Notes</a:t>
            </a:r>
            <a:r>
              <a:rPr lang="en-US" sz="1300" dirty="0" smtClean="0"/>
              <a:t>  -- updated at least once per day</a:t>
            </a:r>
          </a:p>
          <a:p>
            <a:pPr lvl="1">
              <a:tabLst>
                <a:tab pos="2060575" algn="l"/>
              </a:tabLst>
            </a:pPr>
            <a:r>
              <a:rPr lang="en-US" sz="1300" dirty="0"/>
              <a:t>Meeting in 3GU:	</a:t>
            </a:r>
            <a:r>
              <a:rPr lang="en-US" sz="1300" dirty="0">
                <a:hlinkClick r:id="rId16"/>
              </a:rPr>
              <a:t>https://portal.3gpp.org/Home.aspx#/</a:t>
            </a:r>
            <a:r>
              <a:rPr lang="en-US" sz="1300" dirty="0" smtClean="0">
                <a:hlinkClick r:id="rId16"/>
              </a:rPr>
              <a:t>meeting?MtgId=39609</a:t>
            </a:r>
            <a:r>
              <a:rPr lang="en-US" sz="1300" dirty="0" smtClean="0"/>
              <a:t> -- register</a:t>
            </a:r>
            <a:r>
              <a:rPr lang="en-US" sz="1300" dirty="0"/>
              <a:t>, </a:t>
            </a:r>
            <a:r>
              <a:rPr lang="en-US" sz="1300" dirty="0" smtClean="0"/>
              <a:t>list of participants, general meeting info</a:t>
            </a:r>
            <a:endParaRPr lang="en-US" sz="1300" dirty="0"/>
          </a:p>
          <a:p>
            <a:endParaRPr lang="en-US" sz="1800" dirty="0"/>
          </a:p>
          <a:p>
            <a:endParaRPr lang="en-US" sz="18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0179521" y="4121831"/>
            <a:ext cx="1867302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i="1" u="sng" dirty="0" smtClean="0">
                <a:solidFill>
                  <a:srgbClr val="FF0000"/>
                </a:solidFill>
              </a:rPr>
              <a:t>Time restrictions</a:t>
            </a:r>
          </a:p>
          <a:p>
            <a:r>
              <a:rPr lang="de-DE" sz="1200" i="1" dirty="0" smtClean="0">
                <a:solidFill>
                  <a:schemeClr val="tx2"/>
                </a:solidFill>
              </a:rPr>
              <a:t>&gt; Presentation of tdoc: </a:t>
            </a:r>
            <a:br>
              <a:rPr lang="de-DE" sz="1200" i="1" dirty="0" smtClean="0">
                <a:solidFill>
                  <a:schemeClr val="tx2"/>
                </a:solidFill>
              </a:rPr>
            </a:br>
            <a:r>
              <a:rPr lang="de-DE" sz="1200" i="1" dirty="0" smtClean="0">
                <a:solidFill>
                  <a:schemeClr val="tx2"/>
                </a:solidFill>
              </a:rPr>
              <a:t>max 3 minutes</a:t>
            </a:r>
          </a:p>
          <a:p>
            <a:endParaRPr lang="de-DE" sz="1200" i="1" dirty="0">
              <a:solidFill>
                <a:schemeClr val="tx2"/>
              </a:solidFill>
            </a:endParaRPr>
          </a:p>
          <a:p>
            <a:r>
              <a:rPr lang="de-DE" sz="1200" i="1" dirty="0" smtClean="0">
                <a:solidFill>
                  <a:schemeClr val="tx2"/>
                </a:solidFill>
              </a:rPr>
              <a:t>&gt; Discussion of tdoc: </a:t>
            </a:r>
            <a:br>
              <a:rPr lang="de-DE" sz="1200" i="1" dirty="0" smtClean="0">
                <a:solidFill>
                  <a:schemeClr val="tx2"/>
                </a:solidFill>
              </a:rPr>
            </a:br>
            <a:r>
              <a:rPr lang="de-DE" sz="1200" i="1" dirty="0" smtClean="0">
                <a:solidFill>
                  <a:schemeClr val="tx2"/>
                </a:solidFill>
              </a:rPr>
              <a:t>1 comment per delegate /  max 2 minutes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332510"/>
              </p:ext>
            </p:extLst>
          </p:nvPr>
        </p:nvGraphicFramePr>
        <p:xfrm>
          <a:off x="9283323" y="561304"/>
          <a:ext cx="2545617" cy="137160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097174"/>
                <a:gridCol w="599904"/>
                <a:gridCol w="848539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06:00 - 08:00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PDT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Vancouver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09:00 - 11:00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EDT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New York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13:00 - 15:00       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UTC       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UTC 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14:00 - 16:00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CET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Vienna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18:30 - 20:30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IST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Calcutta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21:00 - 23:00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CST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Shanghai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22:00 - 00:00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JST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Tokyo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22:00 - 00:00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KST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Seoul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00:00 - 02:00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AEDT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Sydney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9140906" y="322777"/>
            <a:ext cx="2939353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Times for GTM sessions March 18 to March 26</a:t>
            </a:r>
            <a:endParaRPr kumimoji="0" lang="en-US" alt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582368"/>
              </p:ext>
            </p:extLst>
          </p:nvPr>
        </p:nvGraphicFramePr>
        <p:xfrm>
          <a:off x="9283323" y="2416490"/>
          <a:ext cx="2545617" cy="137160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097174"/>
                <a:gridCol w="599904"/>
                <a:gridCol w="848539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06:00 - 08:00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PDT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Vancouver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09:00 - 11:00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EDT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New York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13:00 - 15:00       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UTC       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UTC 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15:00 - 17:00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CEST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Vienna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18:30 - 20:30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IST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Calcutta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21:00 - 23:00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CST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Shanghai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22:00 - 00:00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JST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Tokyo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22:00 - 00:00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KST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Seoul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00:00 - 02:00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AEDT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Sydney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9140906" y="2177963"/>
            <a:ext cx="2939353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Times for GTM sessions March 29</a:t>
            </a:r>
            <a:endParaRPr kumimoji="0" lang="en-US" alt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571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/>
          <a:lstStyle/>
          <a:p>
            <a:r>
              <a:rPr lang="en-US" dirty="0" smtClean="0"/>
              <a:t>GTM Sessions Agenda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563" y="1038226"/>
            <a:ext cx="5181600" cy="5689834"/>
          </a:xfrm>
        </p:spPr>
        <p:txBody>
          <a:bodyPr>
            <a:normAutofit fontScale="70000" lnSpcReduction="20000"/>
          </a:bodyPr>
          <a:lstStyle/>
          <a:p>
            <a:r>
              <a:rPr lang="en-US" sz="1800" dirty="0"/>
              <a:t>Day 1 – </a:t>
            </a:r>
            <a:r>
              <a:rPr lang="en-US" sz="1800" dirty="0" smtClean="0"/>
              <a:t>Thursday 18 March 2021 </a:t>
            </a:r>
            <a:r>
              <a:rPr lang="en-US" sz="1800" b="1" i="1" dirty="0" smtClean="0"/>
              <a:t>(elections only)</a:t>
            </a:r>
            <a:endParaRPr lang="en-US" sz="1800" b="1" i="1" dirty="0"/>
          </a:p>
          <a:p>
            <a:pPr lvl="1"/>
            <a:r>
              <a:rPr lang="en-US" sz="1600" i="1" dirty="0"/>
              <a:t>Preparation of 3GPP SA Chair and Vice Chairs Elections</a:t>
            </a:r>
          </a:p>
          <a:p>
            <a:pPr lvl="1"/>
            <a:r>
              <a:rPr lang="en-US" sz="1600" i="1" dirty="0"/>
              <a:t>Closing of candidates list</a:t>
            </a:r>
          </a:p>
          <a:p>
            <a:pPr lvl="1"/>
            <a:r>
              <a:rPr lang="en-US" sz="1600" i="1" dirty="0"/>
              <a:t>If possible “election by acclamation” of one or more positions</a:t>
            </a:r>
          </a:p>
          <a:p>
            <a:pPr lvl="1"/>
            <a:r>
              <a:rPr lang="en-US" sz="1600" i="1" dirty="0"/>
              <a:t>Organization of first </a:t>
            </a:r>
            <a:r>
              <a:rPr lang="en-US" sz="1600" i="1" dirty="0" smtClean="0"/>
              <a:t>ballot</a:t>
            </a:r>
            <a:endParaRPr lang="en-US" sz="1800" i="1" dirty="0"/>
          </a:p>
          <a:p>
            <a:endParaRPr lang="en-US" sz="1800" dirty="0" smtClean="0"/>
          </a:p>
          <a:p>
            <a:r>
              <a:rPr lang="en-US" sz="1800" dirty="0" smtClean="0"/>
              <a:t>Day </a:t>
            </a:r>
            <a:r>
              <a:rPr lang="en-US" sz="1800" dirty="0"/>
              <a:t>2 – </a:t>
            </a:r>
            <a:r>
              <a:rPr lang="en-US" sz="1800" dirty="0" smtClean="0"/>
              <a:t>Monday 22 March 2021 </a:t>
            </a:r>
            <a:r>
              <a:rPr lang="en-US" sz="1800" b="1" i="1" dirty="0" smtClean="0"/>
              <a:t>(elections only)</a:t>
            </a:r>
            <a:endParaRPr lang="en-US" sz="1800" b="1" i="1" dirty="0"/>
          </a:p>
          <a:p>
            <a:pPr lvl="1"/>
            <a:r>
              <a:rPr lang="en-US" sz="1600" i="1" dirty="0"/>
              <a:t>Results of first ballot</a:t>
            </a:r>
          </a:p>
          <a:p>
            <a:pPr lvl="1"/>
            <a:r>
              <a:rPr lang="en-US" sz="1600" i="1" dirty="0"/>
              <a:t>Organization of second ballot (if needed</a:t>
            </a:r>
            <a:r>
              <a:rPr lang="en-US" sz="1600" i="1" dirty="0" smtClean="0"/>
              <a:t>)</a:t>
            </a:r>
            <a:endParaRPr lang="en-US" sz="1800" i="1" dirty="0"/>
          </a:p>
          <a:p>
            <a:endParaRPr lang="en-US" sz="1800" dirty="0" smtClean="0"/>
          </a:p>
          <a:p>
            <a:r>
              <a:rPr lang="en-US" sz="1800" dirty="0" smtClean="0"/>
              <a:t>Day </a:t>
            </a:r>
            <a:r>
              <a:rPr lang="en-US" sz="1800" dirty="0"/>
              <a:t>3 – </a:t>
            </a:r>
            <a:r>
              <a:rPr lang="en-US" sz="1800" dirty="0" smtClean="0"/>
              <a:t>Tuesday 23 March 2021</a:t>
            </a:r>
            <a:endParaRPr lang="en-US" sz="1800" dirty="0"/>
          </a:p>
          <a:p>
            <a:pPr lvl="1"/>
            <a:r>
              <a:rPr lang="en-US" sz="1600" dirty="0"/>
              <a:t>Welcome speech, approval of agenda, general issues (10min)</a:t>
            </a:r>
          </a:p>
          <a:p>
            <a:pPr lvl="1"/>
            <a:r>
              <a:rPr lang="en-US" sz="1600" i="1" dirty="0"/>
              <a:t>Results of recent ballot (if applicable)</a:t>
            </a:r>
          </a:p>
          <a:p>
            <a:pPr lvl="1"/>
            <a:r>
              <a:rPr lang="en-US" sz="1600" i="1" dirty="0"/>
              <a:t>Organization of next ballot (if needed)</a:t>
            </a:r>
          </a:p>
          <a:p>
            <a:pPr lvl="1"/>
            <a:r>
              <a:rPr lang="en-US" sz="1600" dirty="0" err="1"/>
              <a:t>LSin</a:t>
            </a:r>
            <a:r>
              <a:rPr lang="en-US" sz="1600" dirty="0"/>
              <a:t> for action</a:t>
            </a:r>
          </a:p>
          <a:p>
            <a:pPr lvl="1"/>
            <a:r>
              <a:rPr lang="en-US" sz="1600" dirty="0"/>
              <a:t>Documents indicated for early consideration</a:t>
            </a:r>
          </a:p>
          <a:p>
            <a:pPr lvl="1"/>
            <a:r>
              <a:rPr lang="en-US" sz="1600" dirty="0"/>
              <a:t>Block Note/Approval of BA-Group 1</a:t>
            </a:r>
          </a:p>
          <a:p>
            <a:pPr marL="457200" lvl="1" indent="0">
              <a:buNone/>
            </a:pPr>
            <a:endParaRPr lang="en-US" sz="1400" dirty="0"/>
          </a:p>
          <a:p>
            <a:r>
              <a:rPr lang="en-US" sz="1800" dirty="0"/>
              <a:t>Day 4 – Wednesday 24 March 2021</a:t>
            </a:r>
          </a:p>
          <a:p>
            <a:pPr lvl="1"/>
            <a:r>
              <a:rPr lang="en-US" sz="1500" i="1" dirty="0"/>
              <a:t>Results of recent ballot (if applicable)</a:t>
            </a:r>
          </a:p>
          <a:p>
            <a:pPr lvl="1"/>
            <a:r>
              <a:rPr lang="en-US" sz="1500" i="1" dirty="0"/>
              <a:t>Organization of next ballot (if needed)</a:t>
            </a:r>
          </a:p>
          <a:p>
            <a:pPr lvl="1"/>
            <a:r>
              <a:rPr lang="en-US" sz="1500" dirty="0"/>
              <a:t>Short reporting from WG chairs (max 5 min/each)</a:t>
            </a:r>
          </a:p>
          <a:p>
            <a:pPr lvl="1"/>
            <a:r>
              <a:rPr lang="en-US" sz="1500" dirty="0"/>
              <a:t>Release Planning</a:t>
            </a:r>
          </a:p>
          <a:p>
            <a:pPr lvl="1"/>
            <a:r>
              <a:rPr lang="en-US" sz="1500" dirty="0"/>
              <a:t>Issues arising from new/revised Work/Study Items </a:t>
            </a:r>
          </a:p>
          <a:p>
            <a:pPr lvl="1"/>
            <a:r>
              <a:rPr lang="en-US" sz="1500" dirty="0"/>
              <a:t>Documents indicated for early consideration</a:t>
            </a:r>
          </a:p>
          <a:p>
            <a:pPr lvl="1"/>
            <a:r>
              <a:rPr lang="en-US" sz="1500" dirty="0"/>
              <a:t>Issues arising from ongoing e-mail discussions</a:t>
            </a:r>
          </a:p>
          <a:p>
            <a:pPr lvl="1"/>
            <a:r>
              <a:rPr lang="en-US" sz="1500" dirty="0"/>
              <a:t>Already available revisions &amp; outgoing LS’s</a:t>
            </a:r>
          </a:p>
          <a:p>
            <a:pPr lvl="1"/>
            <a:r>
              <a:rPr lang="en-US" sz="1500" dirty="0"/>
              <a:t>Block Note/Approval of BA-Group 2 and 3</a:t>
            </a: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096000" y="1345890"/>
            <a:ext cx="5181600" cy="5326374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en-US" sz="1800" dirty="0"/>
          </a:p>
          <a:p>
            <a:r>
              <a:rPr lang="en-US" sz="1800" dirty="0"/>
              <a:t>Day </a:t>
            </a:r>
            <a:r>
              <a:rPr lang="en-US" sz="1800" dirty="0" smtClean="0"/>
              <a:t>5 </a:t>
            </a:r>
            <a:r>
              <a:rPr lang="en-US" sz="1800" dirty="0"/>
              <a:t>– Thursday </a:t>
            </a:r>
            <a:r>
              <a:rPr lang="en-US" sz="1800" dirty="0" smtClean="0"/>
              <a:t>25 March 2021</a:t>
            </a:r>
            <a:endParaRPr lang="en-US" sz="1800" dirty="0"/>
          </a:p>
          <a:p>
            <a:pPr lvl="1"/>
            <a:r>
              <a:rPr lang="en-US" sz="1600" i="1" dirty="0"/>
              <a:t>Results of recent ballot (if applicable)</a:t>
            </a:r>
          </a:p>
          <a:p>
            <a:pPr lvl="1"/>
            <a:r>
              <a:rPr lang="en-US" sz="1600" i="1" dirty="0"/>
              <a:t>Organization of next ballot (if needed)</a:t>
            </a:r>
          </a:p>
          <a:p>
            <a:pPr lvl="1"/>
            <a:r>
              <a:rPr lang="en-US" sz="1600" dirty="0"/>
              <a:t>Already available revisions &amp; outgoing LS’s</a:t>
            </a:r>
          </a:p>
          <a:p>
            <a:pPr lvl="1"/>
            <a:r>
              <a:rPr lang="en-US" sz="1600" dirty="0"/>
              <a:t>Issues arising from ongoing e-mail discussions</a:t>
            </a:r>
          </a:p>
          <a:p>
            <a:pPr lvl="1"/>
            <a:r>
              <a:rPr lang="en-US" sz="1600" dirty="0"/>
              <a:t>Block Note/Approval of BA-Group 4, 5 and 6</a:t>
            </a:r>
          </a:p>
          <a:p>
            <a:endParaRPr lang="en-US" sz="1800" dirty="0" smtClean="0"/>
          </a:p>
          <a:p>
            <a:r>
              <a:rPr lang="en-US" sz="1800" dirty="0" smtClean="0"/>
              <a:t>Day 6 – Friday 26 March 2021</a:t>
            </a:r>
          </a:p>
          <a:p>
            <a:pPr lvl="1"/>
            <a:r>
              <a:rPr lang="en-US" sz="1600" i="1" dirty="0"/>
              <a:t>Results of recent ballot (if applicable)</a:t>
            </a:r>
          </a:p>
          <a:p>
            <a:pPr lvl="1"/>
            <a:r>
              <a:rPr lang="en-US" sz="1600" i="1" dirty="0"/>
              <a:t>Organization of next ballot (if needed)</a:t>
            </a:r>
          </a:p>
          <a:p>
            <a:pPr lvl="1"/>
            <a:r>
              <a:rPr lang="en-US" sz="1600" dirty="0"/>
              <a:t>Last chance for looking at revisions &amp; outgoing LS’s</a:t>
            </a:r>
          </a:p>
          <a:p>
            <a:pPr lvl="1"/>
            <a:r>
              <a:rPr lang="en-US" sz="1600" dirty="0"/>
              <a:t>Issues arising from ongoing e-mail discussions</a:t>
            </a:r>
          </a:p>
          <a:p>
            <a:pPr lvl="1"/>
            <a:r>
              <a:rPr lang="en-US" sz="1600" b="1" dirty="0">
                <a:solidFill>
                  <a:srgbClr val="FF0000"/>
                </a:solidFill>
              </a:rPr>
              <a:t>Close of technical meeting</a:t>
            </a:r>
          </a:p>
          <a:p>
            <a:endParaRPr lang="en-US" sz="1800" dirty="0" smtClean="0"/>
          </a:p>
          <a:p>
            <a:r>
              <a:rPr lang="en-US" sz="1800" dirty="0" smtClean="0"/>
              <a:t>Day 7 </a:t>
            </a:r>
            <a:r>
              <a:rPr lang="en-US" sz="1800" dirty="0"/>
              <a:t>– Monday </a:t>
            </a:r>
            <a:r>
              <a:rPr lang="en-US" sz="1800" dirty="0" smtClean="0"/>
              <a:t>29 March 2021</a:t>
            </a:r>
            <a:endParaRPr lang="en-US" sz="1800" dirty="0"/>
          </a:p>
          <a:p>
            <a:pPr lvl="1"/>
            <a:r>
              <a:rPr lang="en-US" sz="1600" i="1" dirty="0"/>
              <a:t>Results of recent ballot (if applicable)</a:t>
            </a:r>
          </a:p>
          <a:p>
            <a:pPr lvl="1"/>
            <a:r>
              <a:rPr lang="en-US" sz="1600" dirty="0"/>
              <a:t>Reporting from MCC, RAN chair, CT chair, IETF Liaison …</a:t>
            </a:r>
          </a:p>
          <a:p>
            <a:pPr lvl="1"/>
            <a:r>
              <a:rPr lang="en-US" sz="1600" b="1" dirty="0">
                <a:solidFill>
                  <a:srgbClr val="FF0000"/>
                </a:solidFill>
              </a:rPr>
              <a:t>Close of Meeting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 rot="1792624">
            <a:off x="9174512" y="827340"/>
            <a:ext cx="29908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hlinkClick r:id="rId2"/>
              </a:rPr>
              <a:t>https://</a:t>
            </a:r>
            <a:r>
              <a:rPr lang="en-US" u="sng" dirty="0" smtClean="0">
                <a:hlinkClick r:id="rId2"/>
              </a:rPr>
              <a:t>www.3gpp.org/tohru/</a:t>
            </a:r>
            <a:endParaRPr lang="en-US" dirty="0" smtClean="0"/>
          </a:p>
          <a:p>
            <a:pPr algn="ctr"/>
            <a:r>
              <a:rPr lang="en-US" dirty="0" smtClean="0"/>
              <a:t>Meeting </a:t>
            </a:r>
            <a:r>
              <a:rPr lang="en-US" dirty="0"/>
              <a:t>ID: </a:t>
            </a:r>
            <a:r>
              <a:rPr lang="en-US" b="1" dirty="0" smtClean="0"/>
              <a:t>SA_91e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263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SA#90-e Elections (18 March 2021)</a:t>
            </a:r>
            <a:br>
              <a:rPr lang="en-US" dirty="0" smtClean="0"/>
            </a:br>
            <a:r>
              <a:rPr lang="en-US" sz="1600" u="sng" dirty="0">
                <a:hlinkClick r:id="rId2"/>
              </a:rPr>
              <a:t>https://global.gotomeeting.com/join/955687637</a:t>
            </a:r>
            <a:r>
              <a:rPr lang="en-GB" sz="1600" dirty="0" smtClean="0"/>
              <a:t> </a:t>
            </a:r>
            <a:r>
              <a:rPr lang="en-US" sz="1600" dirty="0" smtClean="0"/>
              <a:t>13:00-15:00 </a:t>
            </a:r>
            <a:r>
              <a:rPr lang="en-US" sz="1600" dirty="0"/>
              <a:t>UTC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562" y="1434164"/>
            <a:ext cx="5562599" cy="5293895"/>
          </a:xfrm>
        </p:spPr>
        <p:txBody>
          <a:bodyPr>
            <a:normAutofit lnSpcReduction="10000"/>
          </a:bodyPr>
          <a:lstStyle/>
          <a:p>
            <a:r>
              <a:rPr lang="en-US" sz="1800" dirty="0" smtClean="0"/>
              <a:t>Welcome / Introduction</a:t>
            </a:r>
          </a:p>
          <a:p>
            <a:r>
              <a:rPr lang="en-US" sz="1800" dirty="0" smtClean="0"/>
              <a:t>Q&amp;A on E-Elections (if necessary)</a:t>
            </a:r>
          </a:p>
          <a:p>
            <a:r>
              <a:rPr lang="en-US" sz="1800" dirty="0" smtClean="0"/>
              <a:t>Check if there are more candidates</a:t>
            </a:r>
          </a:p>
          <a:p>
            <a:r>
              <a:rPr lang="en-US" sz="1800" dirty="0" smtClean="0"/>
              <a:t>Close of candidates list for all positions</a:t>
            </a:r>
          </a:p>
          <a:p>
            <a:endParaRPr lang="en-US" sz="1800" dirty="0"/>
          </a:p>
          <a:p>
            <a:r>
              <a:rPr lang="en-US" sz="1800" dirty="0" smtClean="0"/>
              <a:t>Discussion on how to progress elections</a:t>
            </a:r>
            <a:br>
              <a:rPr lang="en-US" sz="1800" dirty="0" smtClean="0"/>
            </a:br>
            <a:r>
              <a:rPr lang="en-US" sz="1800" dirty="0" smtClean="0"/>
              <a:t>and ballots for the different Chair and </a:t>
            </a:r>
            <a:br>
              <a:rPr lang="en-US" sz="1800" dirty="0" smtClean="0"/>
            </a:br>
            <a:r>
              <a:rPr lang="en-US" sz="1800" dirty="0" err="1" smtClean="0"/>
              <a:t>ViceChair</a:t>
            </a:r>
            <a:r>
              <a:rPr lang="en-US" sz="1800" dirty="0" smtClean="0"/>
              <a:t> positions</a:t>
            </a:r>
          </a:p>
          <a:p>
            <a:endParaRPr lang="en-US" sz="1800" dirty="0"/>
          </a:p>
          <a:p>
            <a:r>
              <a:rPr lang="en-US" sz="1800" dirty="0" smtClean="0"/>
              <a:t>Election by acclamation (if possible)</a:t>
            </a:r>
          </a:p>
          <a:p>
            <a:r>
              <a:rPr lang="en-US" sz="1800" dirty="0" smtClean="0"/>
              <a:t>Sorting out candidates for first ballot</a:t>
            </a:r>
          </a:p>
          <a:p>
            <a:r>
              <a:rPr lang="en-US" sz="1800" dirty="0" smtClean="0"/>
              <a:t>Announcing first </a:t>
            </a:r>
            <a:r>
              <a:rPr lang="en-US" sz="1800" dirty="0" smtClean="0"/>
              <a:t>ballot</a:t>
            </a:r>
          </a:p>
          <a:p>
            <a:endParaRPr lang="en-US" sz="1800" dirty="0"/>
          </a:p>
          <a:p>
            <a:r>
              <a:rPr lang="en-US" sz="1800" dirty="0" smtClean="0"/>
              <a:t>Information about election handling after first ballot</a:t>
            </a:r>
          </a:p>
          <a:p>
            <a:r>
              <a:rPr lang="en-US" sz="1800" dirty="0" smtClean="0"/>
              <a:t>Can we cancel GTM session on Monday 22 March?</a:t>
            </a:r>
          </a:p>
          <a:p>
            <a:r>
              <a:rPr lang="en-US" sz="1800" dirty="0" smtClean="0"/>
              <a:t>AOB &amp; Closing</a:t>
            </a:r>
            <a:endParaRPr lang="en-US" sz="1800" dirty="0" smtClean="0"/>
          </a:p>
          <a:p>
            <a:endParaRPr lang="en-US" sz="1800" dirty="0"/>
          </a:p>
          <a:p>
            <a:endParaRPr lang="en-US" sz="1800" dirty="0" smtClean="0"/>
          </a:p>
          <a:p>
            <a:pPr lvl="1"/>
            <a:endParaRPr lang="en-US" sz="1200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5630779" y="1385535"/>
            <a:ext cx="5666072" cy="534252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b="1" dirty="0" smtClean="0"/>
              <a:t>First </a:t>
            </a:r>
            <a:r>
              <a:rPr lang="en-US" sz="1600" b="1" dirty="0" smtClean="0"/>
              <a:t>ballot will take place </a:t>
            </a:r>
            <a:br>
              <a:rPr lang="en-US" sz="1600" b="1" dirty="0" smtClean="0"/>
            </a:br>
            <a:r>
              <a:rPr lang="en-US" sz="1600" b="1" dirty="0" smtClean="0"/>
              <a:t>from today (Thursday 18 March) 18:00 UTC</a:t>
            </a:r>
            <a:r>
              <a:rPr lang="en-US" sz="1600" b="1" dirty="0"/>
              <a:t/>
            </a:r>
            <a:br>
              <a:rPr lang="en-US" sz="1600" b="1" dirty="0"/>
            </a:br>
            <a:r>
              <a:rPr lang="en-US" sz="1600" b="1" dirty="0" smtClean="0"/>
              <a:t>till tomorrow (Friday 19 March) 12:00 UTC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600" dirty="0" smtClean="0"/>
              <a:t>Useful Links</a:t>
            </a:r>
          </a:p>
          <a:p>
            <a:pPr>
              <a:buFontTx/>
              <a:buChar char="-"/>
            </a:pPr>
            <a:r>
              <a:rPr lang="en-US" sz="1600" dirty="0" smtClean="0"/>
              <a:t>List </a:t>
            </a:r>
            <a:r>
              <a:rPr lang="en-US" sz="1600" dirty="0"/>
              <a:t>of candidates 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smtClean="0">
                <a:hlinkClick r:id="rId3"/>
              </a:rPr>
              <a:t>https</a:t>
            </a:r>
            <a:r>
              <a:rPr lang="en-US" sz="1600" dirty="0">
                <a:hlinkClick r:id="rId3"/>
              </a:rPr>
              <a:t>://</a:t>
            </a:r>
            <a:r>
              <a:rPr lang="en-US" sz="1600" dirty="0" smtClean="0">
                <a:hlinkClick r:id="rId3"/>
              </a:rPr>
              <a:t>www.3gpp.org/news-events/elections/2146</a:t>
            </a:r>
            <a:r>
              <a:rPr lang="en-US" sz="1600" dirty="0" smtClean="0"/>
              <a:t> </a:t>
            </a:r>
          </a:p>
          <a:p>
            <a:pPr>
              <a:buFontTx/>
              <a:buChar char="-"/>
            </a:pPr>
            <a:r>
              <a:rPr lang="en-US" sz="1600" dirty="0" smtClean="0"/>
              <a:t>3GPP </a:t>
            </a:r>
            <a:r>
              <a:rPr lang="en-US" sz="1600" dirty="0"/>
              <a:t>Voting Tool</a:t>
            </a:r>
            <a:br>
              <a:rPr lang="en-US" sz="1600" dirty="0"/>
            </a:br>
            <a:r>
              <a:rPr lang="en-US" sz="1600" dirty="0">
                <a:hlinkClick r:id="rId4"/>
              </a:rPr>
              <a:t>https://portal.3gpp.org/VotingTool</a:t>
            </a:r>
            <a:r>
              <a:rPr lang="en-US" sz="1600" dirty="0" smtClean="0">
                <a:hlinkClick r:id="rId4"/>
              </a:rPr>
              <a:t>/</a:t>
            </a:r>
            <a:r>
              <a:rPr lang="en-US" sz="1600" dirty="0" smtClean="0"/>
              <a:t> </a:t>
            </a:r>
          </a:p>
          <a:p>
            <a:pPr>
              <a:buFontTx/>
              <a:buChar char="-"/>
            </a:pPr>
            <a:r>
              <a:rPr lang="en-US" sz="1600" dirty="0" smtClean="0"/>
              <a:t>E-Elections </a:t>
            </a:r>
            <a:r>
              <a:rPr lang="en-US" sz="1600" dirty="0"/>
              <a:t>User Guide </a:t>
            </a:r>
            <a:r>
              <a:rPr lang="en-US" sz="1600" dirty="0">
                <a:hlinkClick r:id="rId5"/>
              </a:rPr>
              <a:t>https://</a:t>
            </a:r>
            <a:r>
              <a:rPr lang="en-US" sz="1600" dirty="0" smtClean="0">
                <a:hlinkClick r:id="rId5"/>
              </a:rPr>
              <a:t>www.3gpp.org/ftp/tsg_sa/TSG_SA/TSGs_91E_Electronic/Docs/SP-210186.zip</a:t>
            </a:r>
            <a:r>
              <a:rPr lang="en-US" sz="1600" dirty="0" smtClean="0"/>
              <a:t> </a:t>
            </a:r>
          </a:p>
          <a:p>
            <a:pPr>
              <a:buFontTx/>
              <a:buChar char="-"/>
            </a:pPr>
            <a:r>
              <a:rPr lang="en-US" sz="1600" dirty="0" smtClean="0"/>
              <a:t>Voting Tool Q&amp;A</a:t>
            </a:r>
            <a:br>
              <a:rPr lang="en-US" sz="1600" dirty="0" smtClean="0"/>
            </a:br>
            <a:r>
              <a:rPr lang="en-GB" sz="1600" u="sng" dirty="0">
                <a:hlinkClick r:id="rId6"/>
              </a:rPr>
              <a:t>https://help.3gpp.org/index.php?title=3GPP_voting_tool</a:t>
            </a:r>
            <a:endParaRPr lang="en-US" sz="1400" i="1" dirty="0"/>
          </a:p>
          <a:p>
            <a:pPr>
              <a:buFontTx/>
              <a:buChar char="-"/>
            </a:pPr>
            <a:endParaRPr lang="en-US" sz="1600" dirty="0" smtClean="0"/>
          </a:p>
          <a:p>
            <a:pPr marL="0" indent="0">
              <a:buNone/>
            </a:pPr>
            <a:endParaRPr lang="en-US" sz="1600" dirty="0"/>
          </a:p>
        </p:txBody>
      </p:sp>
      <p:sp>
        <p:nvSpPr>
          <p:cNvPr id="6" name="Rectangle 5"/>
          <p:cNvSpPr/>
          <p:nvPr/>
        </p:nvSpPr>
        <p:spPr>
          <a:xfrm rot="1792624">
            <a:off x="9174512" y="827340"/>
            <a:ext cx="29908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hlinkClick r:id="rId7"/>
              </a:rPr>
              <a:t>https://</a:t>
            </a:r>
            <a:r>
              <a:rPr lang="en-US" u="sng" dirty="0" smtClean="0">
                <a:hlinkClick r:id="rId7"/>
              </a:rPr>
              <a:t>www.3gpp.org/tohru/</a:t>
            </a:r>
            <a:endParaRPr lang="en-US" dirty="0" smtClean="0"/>
          </a:p>
          <a:p>
            <a:pPr algn="ctr"/>
            <a:r>
              <a:rPr lang="en-US" dirty="0" smtClean="0"/>
              <a:t>Meeting </a:t>
            </a:r>
            <a:r>
              <a:rPr lang="en-US" dirty="0"/>
              <a:t>ID: </a:t>
            </a:r>
            <a:r>
              <a:rPr lang="en-US" b="1" dirty="0" smtClean="0"/>
              <a:t>SA_91e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330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SA#91-e Elections </a:t>
            </a:r>
            <a:r>
              <a:rPr lang="en-US" dirty="0" smtClean="0"/>
              <a:t>– Proposal </a:t>
            </a:r>
            <a:r>
              <a:rPr lang="en-US" smtClean="0"/>
              <a:t>on Handling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3375" y="1825624"/>
            <a:ext cx="5686425" cy="4799013"/>
          </a:xfrm>
        </p:spPr>
        <p:txBody>
          <a:bodyPr>
            <a:normAutofit lnSpcReduction="10000"/>
          </a:bodyPr>
          <a:lstStyle/>
          <a:p>
            <a:r>
              <a:rPr lang="en-US" sz="1800" dirty="0" smtClean="0"/>
              <a:t>Regional Balance needs to be served, i.e. </a:t>
            </a:r>
          </a:p>
          <a:p>
            <a:pPr lvl="1"/>
            <a:r>
              <a:rPr lang="en-US" sz="1600" dirty="0" smtClean="0"/>
              <a:t>3 out of the 4 positions should be assigned to the 3 ITU regions;</a:t>
            </a:r>
          </a:p>
          <a:p>
            <a:pPr lvl="1"/>
            <a:r>
              <a:rPr lang="en-US" sz="1600" dirty="0" smtClean="0"/>
              <a:t>4</a:t>
            </a:r>
            <a:r>
              <a:rPr lang="en-US" sz="1600" baseline="30000" dirty="0" smtClean="0"/>
              <a:t>th</a:t>
            </a:r>
            <a:r>
              <a:rPr lang="en-US" sz="1600" dirty="0" smtClean="0"/>
              <a:t> position is open to any candidate from any region</a:t>
            </a:r>
          </a:p>
          <a:p>
            <a:r>
              <a:rPr lang="en-US" sz="1800" dirty="0" smtClean="0"/>
              <a:t>Regions are determined based on the Organizational Partner (OP) of the Individual Member (IM) for which the candidate runs</a:t>
            </a:r>
          </a:p>
          <a:p>
            <a:r>
              <a:rPr lang="en-US" sz="1800" dirty="0" smtClean="0"/>
              <a:t>Information on </a:t>
            </a:r>
            <a:r>
              <a:rPr lang="en-US" sz="1800" dirty="0"/>
              <a:t>ITU Regions:</a:t>
            </a:r>
            <a:br>
              <a:rPr lang="en-US" sz="1800" dirty="0"/>
            </a:br>
            <a:r>
              <a:rPr lang="en-US" sz="1800" dirty="0">
                <a:hlinkClick r:id="rId2"/>
              </a:rPr>
              <a:t>https://</a:t>
            </a:r>
            <a:r>
              <a:rPr lang="en-US" sz="1800" dirty="0" smtClean="0">
                <a:hlinkClick r:id="rId2"/>
              </a:rPr>
              <a:t>en.wikipedia.org/wiki/ITU_Region</a:t>
            </a:r>
            <a:r>
              <a:rPr lang="en-US" sz="1800" dirty="0" smtClean="0"/>
              <a:t> </a:t>
            </a:r>
          </a:p>
          <a:p>
            <a:endParaRPr lang="en-US" sz="1800" dirty="0"/>
          </a:p>
          <a:p>
            <a:r>
              <a:rPr lang="en-US" sz="1800" dirty="0" smtClean="0"/>
              <a:t>The notation “</a:t>
            </a:r>
            <a:r>
              <a:rPr lang="en-US" sz="1800" dirty="0" err="1" smtClean="0"/>
              <a:t>Vicechair</a:t>
            </a:r>
            <a:r>
              <a:rPr lang="en-US" sz="1800" dirty="0" smtClean="0"/>
              <a:t> 1”, “</a:t>
            </a:r>
            <a:r>
              <a:rPr lang="en-US" sz="1800" dirty="0" err="1" smtClean="0"/>
              <a:t>Vicechair</a:t>
            </a:r>
            <a:r>
              <a:rPr lang="en-US" sz="1800" dirty="0" smtClean="0"/>
              <a:t> 2”, “</a:t>
            </a:r>
            <a:r>
              <a:rPr lang="en-US" sz="1800" dirty="0" err="1" smtClean="0"/>
              <a:t>Vicechair</a:t>
            </a:r>
            <a:r>
              <a:rPr lang="en-US" sz="1800" dirty="0" smtClean="0"/>
              <a:t> 3” is informal and does in no way </a:t>
            </a:r>
            <a:r>
              <a:rPr lang="en-US" sz="1800" dirty="0" smtClean="0"/>
              <a:t>imply any </a:t>
            </a:r>
            <a:r>
              <a:rPr lang="en-US" sz="1800" dirty="0" smtClean="0"/>
              <a:t>sort of hierarchy, preference </a:t>
            </a:r>
            <a:r>
              <a:rPr lang="en-US" sz="1800" dirty="0" smtClean="0"/>
              <a:t>among or </a:t>
            </a:r>
            <a:r>
              <a:rPr lang="en-US" sz="1800" dirty="0" smtClean="0"/>
              <a:t>specific tasks of the different VC positions. </a:t>
            </a:r>
          </a:p>
          <a:p>
            <a:r>
              <a:rPr lang="en-US" sz="1800" dirty="0" smtClean="0"/>
              <a:t>Candidates can run for different positions, e.g. if a candidate </a:t>
            </a:r>
            <a:r>
              <a:rPr lang="en-US" sz="1800" dirty="0" smtClean="0"/>
              <a:t>did </a:t>
            </a:r>
            <a:r>
              <a:rPr lang="en-US" sz="1800" dirty="0" smtClean="0"/>
              <a:t>not get elected for VC#1 she/he can run as candidate for VC#2 afterwards.</a:t>
            </a:r>
          </a:p>
          <a:p>
            <a:endParaRPr lang="en-US" sz="1800" dirty="0" smtClean="0"/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199" y="1825625"/>
            <a:ext cx="5476875" cy="4351338"/>
          </a:xfrm>
        </p:spPr>
        <p:txBody>
          <a:bodyPr>
            <a:normAutofit lnSpcReduction="10000"/>
          </a:bodyPr>
          <a:lstStyle/>
          <a:p>
            <a:r>
              <a:rPr lang="en-US" sz="1800" dirty="0" smtClean="0"/>
              <a:t>Determine candidates for SA chair position</a:t>
            </a:r>
          </a:p>
          <a:p>
            <a:r>
              <a:rPr lang="en-US" sz="1800" dirty="0" smtClean="0"/>
              <a:t>SA chair election (Region X served)</a:t>
            </a:r>
          </a:p>
          <a:p>
            <a:pPr marL="0" indent="0">
              <a:buNone/>
            </a:pPr>
            <a:endParaRPr lang="en-US" sz="1800" dirty="0" smtClean="0"/>
          </a:p>
          <a:p>
            <a:r>
              <a:rPr lang="en-US" sz="1800" dirty="0" smtClean="0"/>
              <a:t>Determine candidates for SA </a:t>
            </a:r>
            <a:r>
              <a:rPr lang="en-US" sz="1800" dirty="0" err="1" smtClean="0"/>
              <a:t>Vicechair</a:t>
            </a:r>
            <a:r>
              <a:rPr lang="en-US" sz="1800" dirty="0" smtClean="0"/>
              <a:t> position 1. Candidates running under Region Y</a:t>
            </a:r>
          </a:p>
          <a:p>
            <a:r>
              <a:rPr lang="en-US" sz="1800" dirty="0" smtClean="0"/>
              <a:t>SA </a:t>
            </a:r>
            <a:r>
              <a:rPr lang="en-US" sz="1800" dirty="0" err="1" smtClean="0"/>
              <a:t>Vicechair</a:t>
            </a:r>
            <a:r>
              <a:rPr lang="en-US" sz="1800" dirty="0" smtClean="0"/>
              <a:t> 1 election</a:t>
            </a:r>
          </a:p>
          <a:p>
            <a:endParaRPr lang="en-US" sz="1800" dirty="0"/>
          </a:p>
          <a:p>
            <a:r>
              <a:rPr lang="en-US" sz="1800" dirty="0"/>
              <a:t>Determine candidates for SA </a:t>
            </a:r>
            <a:r>
              <a:rPr lang="en-US" sz="1800" dirty="0" err="1"/>
              <a:t>Vicechair</a:t>
            </a:r>
            <a:r>
              <a:rPr lang="en-US" sz="1800" dirty="0"/>
              <a:t> position </a:t>
            </a:r>
            <a:r>
              <a:rPr lang="en-US" sz="1800" dirty="0" smtClean="0"/>
              <a:t>2. </a:t>
            </a:r>
            <a:r>
              <a:rPr lang="en-US" sz="1800" dirty="0"/>
              <a:t>Candidates running under Region </a:t>
            </a:r>
            <a:r>
              <a:rPr lang="en-US" sz="1800" dirty="0" smtClean="0"/>
              <a:t>Z</a:t>
            </a:r>
            <a:endParaRPr lang="en-US" sz="1800" dirty="0"/>
          </a:p>
          <a:p>
            <a:r>
              <a:rPr lang="en-US" sz="1800" dirty="0"/>
              <a:t>SA </a:t>
            </a:r>
            <a:r>
              <a:rPr lang="en-US" sz="1800" dirty="0" err="1"/>
              <a:t>Vicechair</a:t>
            </a:r>
            <a:r>
              <a:rPr lang="en-US" sz="1800" dirty="0"/>
              <a:t> </a:t>
            </a:r>
            <a:r>
              <a:rPr lang="en-US" sz="1800" dirty="0" smtClean="0"/>
              <a:t>2 </a:t>
            </a:r>
            <a:r>
              <a:rPr lang="en-US" sz="1800" dirty="0"/>
              <a:t>election</a:t>
            </a:r>
          </a:p>
          <a:p>
            <a:endParaRPr lang="en-US" sz="1800" dirty="0" smtClean="0"/>
          </a:p>
          <a:p>
            <a:r>
              <a:rPr lang="en-US" sz="1800" dirty="0" smtClean="0"/>
              <a:t>Elect SA </a:t>
            </a:r>
            <a:r>
              <a:rPr lang="en-US" sz="1800" dirty="0" err="1" smtClean="0"/>
              <a:t>Vicechair</a:t>
            </a:r>
            <a:r>
              <a:rPr lang="en-US" sz="1800" dirty="0" smtClean="0"/>
              <a:t> 3 amongst remaining candidates, regardless of region</a:t>
            </a:r>
            <a:endParaRPr lang="en-US" sz="1800" dirty="0"/>
          </a:p>
          <a:p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4157415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Annex – Agenda of previous days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208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5144</TotalTime>
  <Words>702</Words>
  <Application>Microsoft Office PowerPoint</Application>
  <PresentationFormat>Widescreen</PresentationFormat>
  <Paragraphs>179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Office Theme</vt:lpstr>
      <vt:lpstr>TSG SA#91-e  GoToMeeting Sessions  Agenda &amp; Details</vt:lpstr>
      <vt:lpstr>SA#90-e GTM Cheat Sheet</vt:lpstr>
      <vt:lpstr>GTM Sessions Agenda Overview</vt:lpstr>
      <vt:lpstr>SA#90-e Elections (18 March 2021) https://global.gotomeeting.com/join/955687637 13:00-15:00 UTC</vt:lpstr>
      <vt:lpstr>SA#91-e Elections – Proposal on Handling</vt:lpstr>
      <vt:lpstr>Annex – Agenda of previous days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Georg Mayer</dc:creator>
  <cp:lastModifiedBy>Georg Mayer</cp:lastModifiedBy>
  <cp:revision>103</cp:revision>
  <dcterms:created xsi:type="dcterms:W3CDTF">2020-11-24T12:35:48Z</dcterms:created>
  <dcterms:modified xsi:type="dcterms:W3CDTF">2021-03-18T08:53:23Z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1615988683</vt:lpwstr>
  </property>
</Properties>
</file>