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349" r:id="rId2"/>
    <p:sldId id="383" r:id="rId3"/>
    <p:sldId id="384" r:id="rId4"/>
    <p:sldId id="386" r:id="rId5"/>
    <p:sldId id="385" r:id="rId6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82" d="100"/>
          <a:sy n="82" d="100"/>
        </p:scale>
        <p:origin x="108" y="210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3/17/2021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17/03/2021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41223036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2880">
          <p15:clr>
            <a:srgbClr val="FBAE40"/>
          </p15:clr>
        </p15:guide>
        <p15:guide id="3" orient="horz" pos="130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62" r:id="rId3"/>
    <p:sldLayoutId id="2147483664" r:id="rId4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43e_Electronic/INBOX/S2-2101125.zip" TargetMode="External"/><Relationship Id="rId2" Type="http://schemas.openxmlformats.org/officeDocument/2006/relationships/hyperlink" Target="https://www.3gpp.org/ftp/tsg_sa/TSG_SA/TSGs_90E_Electronic/Docs/SP-200972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tsg_ran/WG2_RL2/TSGR2_113-e/Docs/R2-2101955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Rel-17 5G_ProSe: Way Forward on </a:t>
            </a:r>
            <a:r>
              <a:rPr lang="en-US" dirty="0" err="1" smtClean="0"/>
              <a:t>Sidelink</a:t>
            </a:r>
            <a:r>
              <a:rPr lang="en-US" dirty="0" smtClean="0"/>
              <a:t> Relays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</a:rPr>
              <a:t>MediaTek Inc., Apple, China Unicom, China Telecom, </a:t>
            </a:r>
            <a:r>
              <a:rPr lang="en-US" sz="1800" dirty="0" err="1" smtClean="0">
                <a:solidFill>
                  <a:schemeClr val="tx1"/>
                </a:solidFill>
              </a:rPr>
              <a:t>Convida</a:t>
            </a:r>
            <a:r>
              <a:rPr lang="en-US" sz="1800" dirty="0" smtClean="0">
                <a:solidFill>
                  <a:schemeClr val="tx1"/>
                </a:solidFill>
              </a:rPr>
              <a:t> Wireless, </a:t>
            </a:r>
            <a:r>
              <a:rPr lang="en-US" sz="1800" dirty="0" err="1" smtClean="0">
                <a:solidFill>
                  <a:schemeClr val="tx1"/>
                </a:solidFill>
              </a:rPr>
              <a:t>Futurewei</a:t>
            </a:r>
            <a:r>
              <a:rPr lang="en-US" sz="1800" dirty="0" smtClean="0">
                <a:solidFill>
                  <a:schemeClr val="tx1"/>
                </a:solidFill>
              </a:rPr>
              <a:t>, Huawei, </a:t>
            </a:r>
            <a:r>
              <a:rPr lang="en-US" sz="1800" dirty="0" err="1" smtClean="0">
                <a:solidFill>
                  <a:schemeClr val="tx1"/>
                </a:solidFill>
              </a:rPr>
              <a:t>HiSilicon</a:t>
            </a:r>
            <a:r>
              <a:rPr lang="en-US" sz="1800" dirty="0" smtClean="0">
                <a:solidFill>
                  <a:schemeClr val="tx1"/>
                </a:solidFill>
              </a:rPr>
              <a:t>, Interdigital, KPN, Lenovo, Philips, Sony, TNO, Xiaomi</a:t>
            </a:r>
            <a:r>
              <a:rPr lang="en-US" sz="1800" smtClean="0">
                <a:solidFill>
                  <a:schemeClr val="tx1"/>
                </a:solidFill>
              </a:rPr>
              <a:t>, ZTE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 smtClean="0">
                <a:latin typeface="+mj-lt"/>
              </a:rPr>
              <a:t>3GPP TSG SA#91E	SP-210122</a:t>
            </a:r>
          </a:p>
          <a:p>
            <a:pPr>
              <a:tabLst>
                <a:tab pos="11199813" algn="r"/>
              </a:tabLst>
            </a:pPr>
            <a:r>
              <a:rPr lang="en-US" dirty="0" smtClean="0"/>
              <a:t>March 2021	Agenda Item 5.3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00212" y="3691156"/>
            <a:ext cx="4597167" cy="545284"/>
          </a:xfrm>
          <a:prstGeom prst="rect">
            <a:avLst/>
          </a:prstGeom>
        </p:spPr>
        <p:txBody>
          <a:bodyPr wrap="none" lIns="0" tIns="0" rIns="0" bIns="0" rtlCol="0">
            <a:noAutofit/>
          </a:bodyPr>
          <a:lstStyle/>
          <a:p>
            <a:pPr algn="ctr"/>
            <a:endParaRPr lang="en-US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Status</a:t>
            </a:r>
            <a:br>
              <a:rPr lang="en-US" dirty="0" smtClean="0"/>
            </a:br>
            <a:r>
              <a:rPr lang="en-US" b="0" dirty="0" smtClean="0">
                <a:latin typeface="+mn-lt"/>
              </a:rPr>
              <a:t>RAN2, SA2, SA3</a:t>
            </a:r>
            <a:endParaRPr lang="en-US" b="0" dirty="0">
              <a:latin typeface="+mn-lt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8329902"/>
              </p:ext>
            </p:extLst>
          </p:nvPr>
        </p:nvGraphicFramePr>
        <p:xfrm>
          <a:off x="481013" y="1701800"/>
          <a:ext cx="11233148" cy="4668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287"/>
                <a:gridCol w="2808287"/>
                <a:gridCol w="2808287"/>
                <a:gridCol w="280828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SA</a:t>
                      </a:r>
                      <a:endParaRPr lang="en-US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5G_ProSe WI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hlinkClick r:id="rId2"/>
                        </a:rPr>
                        <a:t>SP-200972</a:t>
                      </a:r>
                      <a:endParaRPr lang="en-US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SA2: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FS_5G_ProSe</a:t>
                      </a:r>
                    </a:p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feasibility </a:t>
                      </a:r>
                      <a:r>
                        <a:rPr lang="en-US" sz="1400" b="0" dirty="0" smtClean="0">
                          <a:solidFill>
                            <a:schemeClr val="accent1"/>
                          </a:solidFill>
                          <a:latin typeface="+mn-lt"/>
                          <a:sym typeface="Wingdings" panose="05000000000000000000" pitchFamily="2" charset="2"/>
                        </a:rPr>
                        <a:t>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, proceed </a:t>
                      </a:r>
                      <a:r>
                        <a:rPr lang="en-US" sz="1400" b="0" dirty="0" smtClean="0">
                          <a:solidFill>
                            <a:schemeClr val="accent1"/>
                          </a:solidFill>
                          <a:latin typeface="+mn-lt"/>
                          <a:sym typeface="Wingdings" panose="05000000000000000000" pitchFamily="2" charset="2"/>
                        </a:rPr>
                        <a:t>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RAN2: </a:t>
                      </a:r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FS_SL_Relay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feasibility </a:t>
                      </a:r>
                      <a:r>
                        <a:rPr lang="en-US" sz="1400" b="0" dirty="0" smtClean="0">
                          <a:solidFill>
                            <a:schemeClr val="accent1"/>
                          </a:solidFill>
                          <a:latin typeface="+mn-lt"/>
                          <a:sym typeface="Wingdings" panose="05000000000000000000" pitchFamily="2" charset="2"/>
                        </a:rPr>
                        <a:t>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, proceed </a:t>
                      </a:r>
                      <a:r>
                        <a:rPr lang="en-US" sz="1400" b="0" dirty="0" smtClean="0">
                          <a:solidFill>
                            <a:schemeClr val="accent1"/>
                          </a:solidFill>
                          <a:latin typeface="+mn-lt"/>
                          <a:sym typeface="Wingdings" panose="05000000000000000000" pitchFamily="2" charset="2"/>
                        </a:rPr>
                        <a:t></a:t>
                      </a:r>
                      <a:endParaRPr lang="en-US" sz="1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SA3: </a:t>
                      </a:r>
                      <a:r>
                        <a:rPr lang="en-US" sz="14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FS_5G_ProSe_sec</a:t>
                      </a:r>
                      <a:endParaRPr lang="en-US" sz="1400" b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ongoing</a:t>
                      </a:r>
                      <a:endParaRPr lang="en-US" b="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Approved 5G_ProSe</a:t>
                      </a:r>
                      <a:r>
                        <a:rPr lang="en-US" sz="1400" baseline="0" dirty="0" smtClean="0"/>
                        <a:t> WI includes</a:t>
                      </a:r>
                    </a:p>
                    <a:p>
                      <a:pPr marL="344488" lvl="1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U2N Relay</a:t>
                      </a:r>
                    </a:p>
                    <a:p>
                      <a:pPr marL="344488" lvl="1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U2U Relay</a:t>
                      </a:r>
                    </a:p>
                    <a:p>
                      <a:pPr marL="168275" lvl="0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Support of L2 and/or L3 U2N, U2U subject to RAN2/SA3 feedback</a:t>
                      </a:r>
                      <a:endParaRPr lang="en-US" sz="1400" dirty="0"/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400" dirty="0" smtClean="0"/>
                        <a:t>SA2#143e TR23.752</a:t>
                      </a:r>
                      <a:r>
                        <a:rPr lang="en-US" sz="1400" baseline="0" dirty="0" smtClean="0"/>
                        <a:t> v1.1.0:</a:t>
                      </a:r>
                      <a:endParaRPr lang="en-US" sz="1400" dirty="0" smtClean="0"/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2"/>
                          </a:solidFill>
                        </a:rPr>
                        <a:t>No showstopper for L2, L3</a:t>
                      </a:r>
                      <a:r>
                        <a:rPr lang="en-US" sz="1400" baseline="0" dirty="0" smtClean="0">
                          <a:solidFill>
                            <a:schemeClr val="accent2"/>
                          </a:solidFill>
                        </a:rPr>
                        <a:t> U2N, U2U</a:t>
                      </a:r>
                      <a:endParaRPr lang="en-US" sz="1400" dirty="0" smtClean="0">
                        <a:solidFill>
                          <a:schemeClr val="accent2"/>
                        </a:solidFill>
                      </a:endParaRPr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Recommend</a:t>
                      </a:r>
                      <a:r>
                        <a:rPr lang="en-US" sz="1400" baseline="0" dirty="0" smtClean="0"/>
                        <a:t> to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smtClean="0">
                          <a:solidFill>
                            <a:schemeClr val="accent2"/>
                          </a:solidFill>
                          <a:latin typeface="+mn-lt"/>
                        </a:rPr>
                        <a:t>proceed to normative work</a:t>
                      </a:r>
                      <a:r>
                        <a:rPr lang="en-US" sz="1400" baseline="0" dirty="0" smtClean="0">
                          <a:solidFill>
                            <a:schemeClr val="accent2"/>
                          </a:solidFill>
                          <a:latin typeface="+mn-lt"/>
                        </a:rPr>
                        <a:t> for L2, L3 U2N, U2U</a:t>
                      </a:r>
                      <a:r>
                        <a:rPr lang="en-US" sz="1400" baseline="0" dirty="0" smtClean="0">
                          <a:latin typeface="+mn-lt"/>
                        </a:rPr>
                        <a:t> subject to RAN2/SA3 feedback</a:t>
                      </a:r>
                      <a:endParaRPr lang="en-US" sz="1400" dirty="0" smtClean="0">
                        <a:latin typeface="+mn-lt"/>
                      </a:endParaRPr>
                    </a:p>
                    <a:p>
                      <a:pPr marL="168275" marR="0" lvl="0" indent="-1682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n-US" sz="1400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400" dirty="0" smtClean="0"/>
                        <a:t>Status Report 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  <a:latin typeface="+mn-lt"/>
                          <a:hlinkClick r:id="rId3"/>
                        </a:rPr>
                        <a:t>S2-2101125</a:t>
                      </a:r>
                      <a:endParaRPr lang="en-US" sz="1400" dirty="0" smtClean="0"/>
                    </a:p>
                    <a:p>
                      <a:pPr marL="168275" marR="0" lvl="0" indent="-168275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400" dirty="0" smtClean="0"/>
                        <a:t>No outstanding technical issues</a:t>
                      </a:r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Controversial</a:t>
                      </a:r>
                      <a:r>
                        <a:rPr lang="en-US" sz="1400" baseline="0" dirty="0" smtClean="0"/>
                        <a:t> issue: </a:t>
                      </a:r>
                    </a:p>
                    <a:p>
                      <a:pPr marL="344488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2"/>
                          </a:solidFill>
                        </a:rPr>
                        <a:t>Support of L2 and/or L3 U2N,</a:t>
                      </a:r>
                      <a:r>
                        <a:rPr lang="en-US" sz="1400" baseline="0" dirty="0" smtClean="0">
                          <a:solidFill>
                            <a:schemeClr val="accent2"/>
                          </a:solidFill>
                        </a:rPr>
                        <a:t> U2U to be determined at TSGs#91e (RAN, SA)</a:t>
                      </a:r>
                      <a:endParaRPr lang="en-US" sz="1400" dirty="0">
                        <a:solidFill>
                          <a:schemeClr val="accent2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RAN2#133e: </a:t>
                      </a:r>
                      <a:r>
                        <a:rPr lang="en-US" sz="1400" dirty="0" smtClean="0">
                          <a:hlinkClick r:id="rId4"/>
                        </a:rPr>
                        <a:t>R2-2101955</a:t>
                      </a:r>
                      <a:endParaRPr lang="en-US" sz="1400" dirty="0" smtClean="0"/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>
                          <a:solidFill>
                            <a:schemeClr val="accent2"/>
                          </a:solidFill>
                        </a:rPr>
                        <a:t>L2,</a:t>
                      </a:r>
                      <a:r>
                        <a:rPr lang="en-US" sz="1400" baseline="0" dirty="0" smtClean="0">
                          <a:solidFill>
                            <a:schemeClr val="accent2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accent2"/>
                          </a:solidFill>
                        </a:rPr>
                        <a:t>L3 are both feasible for U2N and U2U</a:t>
                      </a:r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[AT113-e][605][Relay] Continuation of L2 architecture issues:</a:t>
                      </a:r>
                    </a:p>
                    <a:p>
                      <a:pPr marL="344488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[16/16 </a:t>
                      </a:r>
                      <a:r>
                        <a:rPr lang="en-US" sz="1400" dirty="0" smtClean="0">
                          <a:latin typeface="+mn-lt"/>
                        </a:rPr>
                        <a:t>companies] Proposal 3.3.1: Capture in the conclusion section for L2: “</a:t>
                      </a:r>
                      <a:r>
                        <a:rPr lang="en-US" sz="1400" b="0" dirty="0" smtClean="0">
                          <a:solidFill>
                            <a:schemeClr val="accent2"/>
                          </a:solidFill>
                          <a:latin typeface="+mn-lt"/>
                        </a:rPr>
                        <a:t>L2 Relay Meets </a:t>
                      </a:r>
                      <a:r>
                        <a:rPr lang="en-US" sz="1400" b="0" i="1" dirty="0" smtClean="0">
                          <a:solidFill>
                            <a:schemeClr val="accent2"/>
                          </a:solidFill>
                          <a:latin typeface="+mn-lt"/>
                        </a:rPr>
                        <a:t>all</a:t>
                      </a:r>
                      <a:r>
                        <a:rPr lang="en-US" sz="1400" b="0" dirty="0" smtClean="0">
                          <a:solidFill>
                            <a:schemeClr val="accent2"/>
                          </a:solidFill>
                          <a:latin typeface="+mn-lt"/>
                        </a:rPr>
                        <a:t> of the objectives of the SID.</a:t>
                      </a:r>
                      <a:r>
                        <a:rPr lang="en-US" sz="1400" dirty="0" smtClean="0">
                          <a:latin typeface="+mn-lt"/>
                        </a:rPr>
                        <a:t>” (16/16 companies)</a:t>
                      </a:r>
                    </a:p>
                    <a:p>
                      <a:pPr marL="344488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>
                          <a:latin typeface="+mn-lt"/>
                        </a:rPr>
                        <a:t>[16/16 companies] Proposal </a:t>
                      </a:r>
                      <a:r>
                        <a:rPr lang="en-US" sz="1400" dirty="0" smtClean="0"/>
                        <a:t>3.3.2: Capture in a common conclusion section for L2 and L3: “</a:t>
                      </a:r>
                      <a:r>
                        <a:rPr lang="en-US" sz="1400" dirty="0" smtClean="0">
                          <a:solidFill>
                            <a:schemeClr val="accent2"/>
                          </a:solidFill>
                        </a:rPr>
                        <a:t>RAN2 recommends both L2 and L3 UE to NW and UE to UE relay can proceed to normative work</a:t>
                      </a:r>
                      <a:r>
                        <a:rPr lang="en-US" sz="1400" dirty="0" smtClean="0"/>
                        <a:t>” (16/16 companies)</a:t>
                      </a: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Work ongoing</a:t>
                      </a:r>
                    </a:p>
                    <a:p>
                      <a:endParaRPr lang="en-US" sz="1400" dirty="0" smtClean="0"/>
                    </a:p>
                    <a:p>
                      <a:r>
                        <a:rPr lang="en-US" sz="1400" dirty="0" smtClean="0"/>
                        <a:t>TR33.847</a:t>
                      </a:r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400" dirty="0" smtClean="0"/>
                        <a:t>Sol#14 L2</a:t>
                      </a:r>
                      <a:r>
                        <a:rPr lang="en-US" sz="1400" baseline="0" dirty="0" smtClean="0"/>
                        <a:t> U2N (self)evaluation: TS33.501 security mechanisms can be reused</a:t>
                      </a:r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400" baseline="0" dirty="0" smtClean="0"/>
                        <a:t>No self-evaluation for L2/L3 U2U and L3 U2N</a:t>
                      </a:r>
                      <a:endParaRPr lang="en-US" sz="1400" dirty="0" smtClean="0"/>
                    </a:p>
                    <a:p>
                      <a:endParaRPr lang="en-US" sz="1400" dirty="0"/>
                    </a:p>
                  </a:txBody>
                  <a:tcPr marL="45720" marR="45720"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168275" lvl="0" indent="-168275">
                        <a:buFont typeface="Arial" panose="020B0604020202020204" pitchFamily="34" charset="0"/>
                        <a:buChar char="•"/>
                      </a:pPr>
                      <a:endParaRPr lang="en-US" sz="1400" dirty="0"/>
                    </a:p>
                  </a:txBody>
                  <a:tcPr marL="45720" marR="45720"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  <a:tabLst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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No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outstanding SA2/RAN2 technical dependencies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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 hMerge="1">
                  <a:txBody>
                    <a:bodyPr/>
                    <a:lstStyle/>
                    <a:p>
                      <a:pPr marL="344488" indent="-168275">
                        <a:buFont typeface="Arial" panose="020B0604020202020204" pitchFamily="34" charset="0"/>
                        <a:buChar char="•"/>
                      </a:pPr>
                      <a:endParaRPr lang="en-US" sz="1400" dirty="0" smtClean="0"/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45720" marR="45720">
                    <a:noFill/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452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U2N Relay approaches</a:t>
            </a:r>
            <a:endParaRPr lang="en-US" b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2603212"/>
              </p:ext>
            </p:extLst>
          </p:nvPr>
        </p:nvGraphicFramePr>
        <p:xfrm>
          <a:off x="481013" y="1328237"/>
          <a:ext cx="11122868" cy="46713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529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350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350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350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59239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3656">
                <a:tc>
                  <a:txBody>
                    <a:bodyPr/>
                    <a:lstStyle/>
                    <a:p>
                      <a:endParaRPr lang="en-GB" sz="16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16" marR="91416" marT="45708" marB="4570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+mj-lt"/>
                        </a:rPr>
                        <a:t>L2</a:t>
                      </a:r>
                    </a:p>
                  </a:txBody>
                  <a:tcPr marL="91416" marR="91416" marT="45708" marB="4570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+mj-lt"/>
                        </a:rPr>
                        <a:t>L3 basic</a:t>
                      </a:r>
                    </a:p>
                  </a:txBody>
                  <a:tcPr marL="91416" marR="91416" marT="45708" marB="4570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+mj-lt"/>
                        </a:rPr>
                        <a:t>L3+N3IWF</a:t>
                      </a:r>
                    </a:p>
                  </a:txBody>
                  <a:tcPr marL="91416" marR="91416" marT="45708" marB="4570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+mj-lt"/>
                        </a:rPr>
                        <a:t>Comment</a:t>
                      </a:r>
                    </a:p>
                  </a:txBody>
                  <a:tcPr marL="91416" marR="91416" marT="45708" marB="45708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GB" sz="1400" b="0" dirty="0" smtClean="0">
                          <a:latin typeface="+mj-lt"/>
                        </a:rPr>
                        <a:t>AS</a:t>
                      </a:r>
                      <a:r>
                        <a:rPr lang="en-GB" sz="1400" b="0" baseline="0" dirty="0" smtClean="0">
                          <a:latin typeface="+mj-lt"/>
                        </a:rPr>
                        <a:t> </a:t>
                      </a:r>
                      <a:r>
                        <a:rPr lang="en-GB" sz="1400" b="0" u="sng" baseline="0" dirty="0" smtClean="0">
                          <a:latin typeface="+mj-lt"/>
                        </a:rPr>
                        <a:t>and</a:t>
                      </a:r>
                      <a:r>
                        <a:rPr lang="en-GB" sz="1400" b="0" baseline="0" dirty="0" smtClean="0">
                          <a:latin typeface="+mj-lt"/>
                        </a:rPr>
                        <a:t> RAN impact</a:t>
                      </a:r>
                      <a:endParaRPr lang="en-GB" sz="1400" b="0" dirty="0"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noFill/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endParaRPr lang="en-GB" sz="1400" b="0" dirty="0"/>
                    </a:p>
                  </a:txBody>
                  <a:tcPr marL="45720" marR="45720">
                    <a:noFill/>
                  </a:tcPr>
                </a:tc>
              </a:tr>
              <a:tr h="579244">
                <a:tc>
                  <a:txBody>
                    <a:bodyPr/>
                    <a:lstStyle/>
                    <a:p>
                      <a:r>
                        <a:rPr lang="en-GB" sz="1400" b="0" dirty="0">
                          <a:latin typeface="+mj-lt"/>
                        </a:rPr>
                        <a:t>Data communication</a:t>
                      </a: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 marL="45720" marR="45720">
                    <a:gradFill flip="none" rotWithShape="1">
                      <a:gsLst>
                        <a:gs pos="0">
                          <a:schemeClr val="accent1">
                            <a:lumMod val="40000"/>
                            <a:lumOff val="60000"/>
                          </a:schemeClr>
                        </a:gs>
                        <a:gs pos="100000">
                          <a:schemeClr val="accent5">
                            <a:lumMod val="40000"/>
                            <a:lumOff val="60000"/>
                            <a:shade val="100000"/>
                            <a:satMod val="115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dirty="0"/>
                        <a:t>Some latency and overhead concern with N3IWF</a:t>
                      </a:r>
                      <a:r>
                        <a:rPr lang="en-GB" sz="1400" b="0" baseline="0" dirty="0"/>
                        <a:t> </a:t>
                      </a:r>
                      <a:r>
                        <a:rPr lang="en-GB" sz="1400" b="0" baseline="0" dirty="0" smtClean="0"/>
                        <a:t>resulting in performance degradation (</a:t>
                      </a:r>
                      <a:r>
                        <a:rPr lang="en-GB" sz="1400" b="0" baseline="0" dirty="0"/>
                        <a:t>more network hops, additional headers)</a:t>
                      </a:r>
                      <a:endParaRPr lang="en-GB" sz="1400" b="0" dirty="0"/>
                    </a:p>
                  </a:txBody>
                  <a:tcPr marL="45720" marR="4572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4025">
                <a:tc>
                  <a:txBody>
                    <a:bodyPr/>
                    <a:lstStyle/>
                    <a:p>
                      <a:r>
                        <a:rPr lang="en-GB" sz="1400" b="0" dirty="0" err="1" smtClean="0">
                          <a:latin typeface="+mj-lt"/>
                        </a:rPr>
                        <a:t>QoS</a:t>
                      </a:r>
                      <a:r>
                        <a:rPr lang="en-GB" sz="1400" b="0" dirty="0" smtClean="0">
                          <a:latin typeface="+mj-lt"/>
                        </a:rPr>
                        <a:t> Support</a:t>
                      </a:r>
                      <a:endParaRPr lang="en-GB" sz="1400" b="0" dirty="0"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 smtClean="0">
                          <a:solidFill>
                            <a:schemeClr val="tx1"/>
                          </a:solidFill>
                        </a:rPr>
                        <a:t>Full</a:t>
                      </a: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 smtClean="0">
                          <a:solidFill>
                            <a:schemeClr val="tx1"/>
                          </a:solidFill>
                        </a:rPr>
                        <a:t>Partial</a:t>
                      </a:r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 smtClean="0">
                          <a:solidFill>
                            <a:schemeClr val="tx1"/>
                          </a:solidFill>
                        </a:rPr>
                        <a:t>Partial</a:t>
                      </a:r>
                    </a:p>
                  </a:txBody>
                  <a:tcPr marL="45720" marR="4572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dirty="0"/>
                        <a:t>PDB split is handled differently in L2 and</a:t>
                      </a:r>
                      <a:r>
                        <a:rPr lang="en-GB" sz="1400" b="0" baseline="0" dirty="0"/>
                        <a:t> L3 </a:t>
                      </a:r>
                      <a:r>
                        <a:rPr lang="en-GB" sz="1400" b="0" dirty="0"/>
                        <a:t>architectures</a:t>
                      </a:r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L2 </a:t>
                      </a:r>
                      <a:r>
                        <a:rPr lang="en-US" altLang="zh-CN" sz="14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QoS</a:t>
                      </a:r>
                      <a:r>
                        <a:rPr lang="en-US" altLang="zh-CN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can be flexibly tailored to the AS conditions on </a:t>
                      </a:r>
                      <a:r>
                        <a:rPr lang="en-US" altLang="zh-CN" sz="14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US" altLang="zh-CN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US" altLang="zh-CN" sz="1400" b="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Uu</a:t>
                      </a:r>
                      <a:r>
                        <a:rPr lang="en-US" altLang="zh-CN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altLang="zh-CN" sz="14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but L3 </a:t>
                      </a:r>
                      <a:r>
                        <a:rPr lang="en-US" altLang="zh-CN" sz="14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cannot</a:t>
                      </a:r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US" sz="14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N3IWF delays not accounted for</a:t>
                      </a:r>
                      <a:endParaRPr lang="en-GB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3656">
                <a:tc>
                  <a:txBody>
                    <a:bodyPr/>
                    <a:lstStyle/>
                    <a:p>
                      <a:r>
                        <a:rPr lang="en-GB" sz="1400" b="0" dirty="0">
                          <a:latin typeface="+mj-lt"/>
                        </a:rPr>
                        <a:t>End-to-end</a:t>
                      </a:r>
                      <a:r>
                        <a:rPr lang="en-GB" sz="1400" b="0" baseline="0" dirty="0">
                          <a:latin typeface="+mj-lt"/>
                        </a:rPr>
                        <a:t> security</a:t>
                      </a:r>
                      <a:endParaRPr lang="en-GB" sz="1400" b="0" dirty="0"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Yes (PDCP)</a:t>
                      </a: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 smtClean="0">
                          <a:solidFill>
                            <a:schemeClr val="tx1"/>
                          </a:solidFill>
                        </a:rPr>
                        <a:t>No </a:t>
                      </a:r>
                    </a:p>
                  </a:txBody>
                  <a:tcPr marL="45720" marR="457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Yes (IPsec)</a:t>
                      </a: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dirty="0" smtClean="0"/>
                        <a:t>Relay UE is deemed not </a:t>
                      </a:r>
                      <a:r>
                        <a:rPr lang="en-GB" sz="1400" b="0" baseline="0" dirty="0" smtClean="0"/>
                        <a:t>trusted, esp. in commercial use cases</a:t>
                      </a:r>
                      <a:endParaRPr lang="en-GB" sz="1400" b="0" dirty="0"/>
                    </a:p>
                  </a:txBody>
                  <a:tcPr marL="45720" marR="4572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5086">
                <a:tc>
                  <a:txBody>
                    <a:bodyPr/>
                    <a:lstStyle/>
                    <a:p>
                      <a:r>
                        <a:rPr lang="en-GB" sz="1400" b="0" dirty="0">
                          <a:latin typeface="+mj-lt"/>
                        </a:rPr>
                        <a:t>Service </a:t>
                      </a:r>
                      <a:r>
                        <a:rPr lang="en-GB" sz="1400" b="0" dirty="0" smtClean="0">
                          <a:latin typeface="+mj-lt"/>
                        </a:rPr>
                        <a:t>continuity (3GPP)</a:t>
                      </a:r>
                      <a:endParaRPr lang="en-GB" sz="1400" b="0" dirty="0"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Yes (handover</a:t>
                      </a:r>
                      <a:r>
                        <a:rPr lang="en-GB" sz="1400" b="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  <a:p>
                      <a:endParaRPr lang="en-GB" sz="1400" b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GB" sz="1400" b="0" dirty="0" smtClean="0">
                          <a:solidFill>
                            <a:schemeClr val="tx1"/>
                          </a:solidFill>
                        </a:rPr>
                        <a:t>Network</a:t>
                      </a:r>
                      <a:r>
                        <a:rPr lang="en-GB" sz="1400" b="0" baseline="0" dirty="0" smtClean="0">
                          <a:solidFill>
                            <a:schemeClr val="tx1"/>
                          </a:solidFill>
                        </a:rPr>
                        <a:t> controlled (radio criteria)</a:t>
                      </a:r>
                      <a:endParaRPr lang="en-GB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 smtClean="0">
                          <a:solidFill>
                            <a:schemeClr val="tx1"/>
                          </a:solidFill>
                        </a:rPr>
                        <a:t>No 3GPP support*</a:t>
                      </a:r>
                    </a:p>
                  </a:txBody>
                  <a:tcPr marL="45720" marR="457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</a:rPr>
                        <a:t>Session continuity only (IP@</a:t>
                      </a:r>
                      <a:r>
                        <a:rPr lang="en-GB" sz="1400" b="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GB" sz="1400" b="0" baseline="0" dirty="0" err="1" smtClean="0">
                          <a:solidFill>
                            <a:schemeClr val="tx1"/>
                          </a:solidFill>
                        </a:rPr>
                        <a:t>preserv</a:t>
                      </a:r>
                      <a:r>
                        <a:rPr lang="en-GB" sz="1400" b="0" baseline="0" dirty="0" smtClean="0">
                          <a:solidFill>
                            <a:schemeClr val="tx1"/>
                          </a:solidFill>
                        </a:rPr>
                        <a:t>.)</a:t>
                      </a:r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baseline="0" dirty="0" smtClean="0">
                          <a:solidFill>
                            <a:schemeClr val="tx1"/>
                          </a:solidFill>
                        </a:rPr>
                        <a:t>No lossless HO</a:t>
                      </a:r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baseline="0" dirty="0" smtClean="0">
                          <a:solidFill>
                            <a:schemeClr val="tx1"/>
                          </a:solidFill>
                        </a:rPr>
                        <a:t>UE controlled </a:t>
                      </a:r>
                      <a:br>
                        <a:rPr lang="en-GB" sz="1400" b="0" baseline="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400" b="0" baseline="0" dirty="0" smtClean="0">
                          <a:solidFill>
                            <a:schemeClr val="tx1"/>
                          </a:solidFill>
                        </a:rPr>
                        <a:t>(higher UE complexity)</a:t>
                      </a:r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baseline="0" dirty="0" smtClean="0">
                          <a:solidFill>
                            <a:schemeClr val="tx1"/>
                          </a:solidFill>
                        </a:rPr>
                        <a:t>AS/Radio aspects cannot be ignored</a:t>
                      </a:r>
                      <a:endParaRPr lang="en-GB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dirty="0" smtClean="0"/>
                        <a:t>L3+N3IWF</a:t>
                      </a:r>
                      <a:r>
                        <a:rPr lang="en-GB" sz="1400" b="0" baseline="0" dirty="0" smtClean="0"/>
                        <a:t> mobility requires UE radio link establishment prior transfer </a:t>
                      </a:r>
                    </a:p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baseline="0" dirty="0" smtClean="0"/>
                        <a:t>* except commercial IMS services (23.737)</a:t>
                      </a:r>
                      <a:endParaRPr lang="en-GB" sz="1400" b="0" dirty="0"/>
                    </a:p>
                  </a:txBody>
                  <a:tcPr marL="45720" marR="4572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6154" y="6134219"/>
            <a:ext cx="11122868" cy="65705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+mj-lt"/>
              </a:rPr>
              <a:t>L2 approach is the ONLY solution providing full network control, full </a:t>
            </a:r>
            <a:r>
              <a:rPr lang="en-US" b="1" dirty="0" err="1" smtClean="0">
                <a:solidFill>
                  <a:srgbClr val="FF0000"/>
                </a:solidFill>
                <a:latin typeface="+mj-lt"/>
              </a:rPr>
              <a:t>QoS</a:t>
            </a:r>
            <a:r>
              <a:rPr lang="en-US" b="1" dirty="0" smtClean="0">
                <a:solidFill>
                  <a:srgbClr val="FF0000"/>
                </a:solidFill>
                <a:latin typeface="+mj-lt"/>
              </a:rPr>
              <a:t> control, full security, full service continuity, </a:t>
            </a:r>
          </a:p>
          <a:p>
            <a:pPr algn="ctr"/>
            <a:r>
              <a:rPr lang="en-US" b="1" dirty="0" smtClean="0">
                <a:solidFill>
                  <a:srgbClr val="FF0000"/>
                </a:solidFill>
                <a:latin typeface="+mj-lt"/>
              </a:rPr>
              <a:t>with minimum overhead, minimum latency and minimum system complexity</a:t>
            </a:r>
          </a:p>
        </p:txBody>
      </p:sp>
    </p:spTree>
    <p:extLst>
      <p:ext uri="{BB962C8B-B14F-4D97-AF65-F5344CB8AC3E}">
        <p14:creationId xmlns:p14="http://schemas.microsoft.com/office/powerpoint/2010/main" val="3838244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U2U Relay approaches</a:t>
            </a:r>
            <a:endParaRPr lang="en-US" b="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4</a:t>
            </a:fld>
            <a:endParaRPr lang="en-GB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0035062"/>
              </p:ext>
            </p:extLst>
          </p:nvPr>
        </p:nvGraphicFramePr>
        <p:xfrm>
          <a:off x="481013" y="1701800"/>
          <a:ext cx="11233151" cy="22505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936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658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365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39211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3656">
                <a:tc>
                  <a:txBody>
                    <a:bodyPr/>
                    <a:lstStyle/>
                    <a:p>
                      <a:endParaRPr lang="en-GB" sz="16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16" marR="91416" marT="45708" marB="4570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+mj-lt"/>
                        </a:rPr>
                        <a:t>L2</a:t>
                      </a:r>
                    </a:p>
                  </a:txBody>
                  <a:tcPr marL="91416" marR="91416" marT="45708" marB="4570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 smtClean="0">
                          <a:solidFill>
                            <a:schemeClr val="tx1"/>
                          </a:solidFill>
                          <a:latin typeface="+mj-lt"/>
                        </a:rPr>
                        <a:t>L3</a:t>
                      </a:r>
                      <a:endParaRPr lang="en-GB" sz="16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91416" marR="91416" marT="45708" marB="45708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0" dirty="0">
                          <a:solidFill>
                            <a:schemeClr val="tx1"/>
                          </a:solidFill>
                          <a:latin typeface="+mj-lt"/>
                        </a:rPr>
                        <a:t>Comment</a:t>
                      </a:r>
                    </a:p>
                  </a:txBody>
                  <a:tcPr marL="91416" marR="91416" marT="45708" marB="45708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9244">
                <a:tc>
                  <a:txBody>
                    <a:bodyPr/>
                    <a:lstStyle/>
                    <a:p>
                      <a:r>
                        <a:rPr lang="en-GB" sz="1400" b="0" dirty="0">
                          <a:latin typeface="+mj-lt"/>
                        </a:rPr>
                        <a:t>Data communication</a:t>
                      </a: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endParaRPr lang="en-GB" sz="1400" b="0" dirty="0"/>
                    </a:p>
                  </a:txBody>
                  <a:tcPr marL="45720" marR="4572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4025">
                <a:tc>
                  <a:txBody>
                    <a:bodyPr/>
                    <a:lstStyle/>
                    <a:p>
                      <a:r>
                        <a:rPr lang="en-GB" sz="1400" b="0" dirty="0" err="1" smtClean="0">
                          <a:latin typeface="+mj-lt"/>
                        </a:rPr>
                        <a:t>QoS</a:t>
                      </a:r>
                      <a:r>
                        <a:rPr lang="en-GB" sz="1400" b="0" dirty="0" smtClean="0">
                          <a:latin typeface="+mj-lt"/>
                        </a:rPr>
                        <a:t> Support</a:t>
                      </a:r>
                      <a:endParaRPr lang="en-GB" sz="1400" b="0" dirty="0"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 smtClean="0">
                          <a:solidFill>
                            <a:schemeClr val="tx1"/>
                          </a:solidFill>
                        </a:rPr>
                        <a:t>Yes</a:t>
                      </a:r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U2U</a:t>
                      </a:r>
                      <a:r>
                        <a:rPr lang="en-GB" sz="14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Relay </a:t>
                      </a:r>
                      <a:r>
                        <a:rPr lang="en-GB" sz="1400" b="0" kern="1200" baseline="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QoS</a:t>
                      </a:r>
                      <a:r>
                        <a:rPr lang="en-GB" sz="14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splitting</a:t>
                      </a:r>
                      <a:endParaRPr lang="en-GB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5720" marR="4572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3656">
                <a:tc>
                  <a:txBody>
                    <a:bodyPr/>
                    <a:lstStyle/>
                    <a:p>
                      <a:r>
                        <a:rPr lang="en-GB" sz="1400" b="0" dirty="0">
                          <a:latin typeface="+mj-lt"/>
                        </a:rPr>
                        <a:t>End-to-end</a:t>
                      </a:r>
                      <a:r>
                        <a:rPr lang="en-GB" sz="1400" b="0" baseline="0" dirty="0">
                          <a:latin typeface="+mj-lt"/>
                        </a:rPr>
                        <a:t> security</a:t>
                      </a:r>
                      <a:endParaRPr lang="en-GB" sz="1400" b="0" dirty="0">
                        <a:latin typeface="+mj-lt"/>
                      </a:endParaRPr>
                    </a:p>
                  </a:txBody>
                  <a:tcPr marL="45720" marR="4572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Yes (PDCP)</a:t>
                      </a:r>
                    </a:p>
                  </a:txBody>
                  <a:tcPr marL="45720" marR="4572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 smtClean="0">
                          <a:solidFill>
                            <a:schemeClr val="tx1"/>
                          </a:solidFill>
                        </a:rPr>
                        <a:t>No </a:t>
                      </a:r>
                    </a:p>
                  </a:txBody>
                  <a:tcPr marL="45720" marR="4572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8275" indent="-168275">
                        <a:buFont typeface="Arial" panose="020B0604020202020204" pitchFamily="34" charset="0"/>
                        <a:buChar char="•"/>
                      </a:pPr>
                      <a:r>
                        <a:rPr lang="en-GB" sz="1400" b="0" baseline="0" dirty="0" smtClean="0"/>
                        <a:t>Use of </a:t>
                      </a:r>
                      <a:r>
                        <a:rPr lang="en-GB" sz="1400" b="0" baseline="0" dirty="0" err="1" smtClean="0"/>
                        <a:t>IPSec</a:t>
                      </a:r>
                      <a:r>
                        <a:rPr lang="en-GB" sz="1400" b="0" baseline="0" dirty="0" smtClean="0"/>
                        <a:t> unclear. </a:t>
                      </a:r>
                      <a:r>
                        <a:rPr lang="en-GB" sz="1400" b="0" baseline="0" dirty="0" err="1" smtClean="0"/>
                        <a:t>IPSec</a:t>
                      </a:r>
                      <a:r>
                        <a:rPr lang="en-GB" sz="1400" b="0" baseline="0" dirty="0" smtClean="0"/>
                        <a:t> not available for non-IP traffic</a:t>
                      </a:r>
                      <a:endParaRPr lang="en-GB" sz="1400" b="0" dirty="0"/>
                    </a:p>
                  </a:txBody>
                  <a:tcPr marL="45720" marR="4572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81013" y="5746459"/>
            <a:ext cx="11122868" cy="65705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+mj-lt"/>
              </a:rPr>
              <a:t>L2 approach is the ONLY solution fulfilling all requirements</a:t>
            </a:r>
          </a:p>
        </p:txBody>
      </p:sp>
    </p:spTree>
    <p:extLst>
      <p:ext uri="{BB962C8B-B14F-4D97-AF65-F5344CB8AC3E}">
        <p14:creationId xmlns:p14="http://schemas.microsoft.com/office/powerpoint/2010/main" val="3567600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en-US" sz="2800" dirty="0" smtClean="0">
                <a:latin typeface="+mj-lt"/>
              </a:rPr>
              <a:t>Proceed only with L2 U2N Relay and L2 U2U Relay in normative work.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2176268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11161</TotalTime>
  <Words>527</Words>
  <Application>Microsoft Office PowerPoint</Application>
  <PresentationFormat>Custom</PresentationFormat>
  <Paragraphs>98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MediaTek_PPT_Template_16x9_Internal Use</vt:lpstr>
      <vt:lpstr>Rel-17 5G_ProSe: Way Forward on Sidelink Relays</vt:lpstr>
      <vt:lpstr>Status RAN2, SA2, SA3</vt:lpstr>
      <vt:lpstr>U2N Relay approaches</vt:lpstr>
      <vt:lpstr>U2U Relay approaches</vt:lpstr>
      <vt:lpstr>Way Forward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244</cp:revision>
  <dcterms:created xsi:type="dcterms:W3CDTF">2019-11-21T19:15:22Z</dcterms:created>
  <dcterms:modified xsi:type="dcterms:W3CDTF">2021-03-17T17:54:22Z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