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5305" r:id="rId4"/>
  </p:sldMasterIdLst>
  <p:notesMasterIdLst>
    <p:notesMasterId r:id="rId66"/>
  </p:notesMasterIdLst>
  <p:handoutMasterIdLst>
    <p:handoutMasterId r:id="rId67"/>
  </p:handoutMasterIdLst>
  <p:sldIdLst>
    <p:sldId id="445" r:id="rId5"/>
    <p:sldId id="493" r:id="rId6"/>
    <p:sldId id="444" r:id="rId7"/>
    <p:sldId id="500" r:id="rId8"/>
    <p:sldId id="501" r:id="rId9"/>
    <p:sldId id="446" r:id="rId10"/>
    <p:sldId id="447" r:id="rId11"/>
    <p:sldId id="448" r:id="rId12"/>
    <p:sldId id="494" r:id="rId13"/>
    <p:sldId id="528" r:id="rId14"/>
    <p:sldId id="449" r:id="rId15"/>
    <p:sldId id="451" r:id="rId16"/>
    <p:sldId id="452" r:id="rId17"/>
    <p:sldId id="453" r:id="rId18"/>
    <p:sldId id="457" r:id="rId19"/>
    <p:sldId id="481" r:id="rId20"/>
    <p:sldId id="538" r:id="rId21"/>
    <p:sldId id="450" r:id="rId22"/>
    <p:sldId id="539" r:id="rId23"/>
    <p:sldId id="540" r:id="rId24"/>
    <p:sldId id="541" r:id="rId25"/>
    <p:sldId id="459" r:id="rId26"/>
    <p:sldId id="462" r:id="rId27"/>
    <p:sldId id="504" r:id="rId28"/>
    <p:sldId id="506" r:id="rId29"/>
    <p:sldId id="517" r:id="rId30"/>
    <p:sldId id="507" r:id="rId31"/>
    <p:sldId id="513" r:id="rId32"/>
    <p:sldId id="511" r:id="rId33"/>
    <p:sldId id="512" r:id="rId34"/>
    <p:sldId id="509" r:id="rId35"/>
    <p:sldId id="525" r:id="rId36"/>
    <p:sldId id="508" r:id="rId37"/>
    <p:sldId id="510" r:id="rId38"/>
    <p:sldId id="530" r:id="rId39"/>
    <p:sldId id="516" r:id="rId40"/>
    <p:sldId id="532" r:id="rId41"/>
    <p:sldId id="533" r:id="rId42"/>
    <p:sldId id="465" r:id="rId43"/>
    <p:sldId id="466" r:id="rId44"/>
    <p:sldId id="472" r:id="rId45"/>
    <p:sldId id="488" r:id="rId46"/>
    <p:sldId id="514" r:id="rId47"/>
    <p:sldId id="489" r:id="rId48"/>
    <p:sldId id="490" r:id="rId49"/>
    <p:sldId id="497" r:id="rId50"/>
    <p:sldId id="518" r:id="rId51"/>
    <p:sldId id="519" r:id="rId52"/>
    <p:sldId id="520" r:id="rId53"/>
    <p:sldId id="521" r:id="rId54"/>
    <p:sldId id="522" r:id="rId55"/>
    <p:sldId id="523" r:id="rId56"/>
    <p:sldId id="524" r:id="rId57"/>
    <p:sldId id="537" r:id="rId58"/>
    <p:sldId id="536" r:id="rId59"/>
    <p:sldId id="535" r:id="rId60"/>
    <p:sldId id="505" r:id="rId61"/>
    <p:sldId id="529" r:id="rId62"/>
    <p:sldId id="534" r:id="rId63"/>
    <p:sldId id="526" r:id="rId64"/>
    <p:sldId id="439" r:id="rId65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华文细黑" panose="02010600040101010101" pitchFamily="2" charset="-122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6DB3537D-8A38-4ECC-83E0-AECD7023785B}">
          <p14:sldIdLst>
            <p14:sldId id="445"/>
            <p14:sldId id="493"/>
            <p14:sldId id="444"/>
            <p14:sldId id="500"/>
            <p14:sldId id="501"/>
            <p14:sldId id="446"/>
            <p14:sldId id="447"/>
            <p14:sldId id="448"/>
            <p14:sldId id="494"/>
            <p14:sldId id="528"/>
            <p14:sldId id="449"/>
            <p14:sldId id="451"/>
            <p14:sldId id="452"/>
            <p14:sldId id="453"/>
            <p14:sldId id="457"/>
            <p14:sldId id="481"/>
            <p14:sldId id="538"/>
            <p14:sldId id="450"/>
            <p14:sldId id="539"/>
            <p14:sldId id="540"/>
            <p14:sldId id="541"/>
          </p14:sldIdLst>
        </p14:section>
        <p14:section name="Pre Rel-17 topics" id="{1EF8425E-62E1-48F1-8D8C-D9544C24DB83}">
          <p14:sldIdLst>
            <p14:sldId id="459"/>
            <p14:sldId id="462"/>
            <p14:sldId id="504"/>
            <p14:sldId id="506"/>
            <p14:sldId id="517"/>
          </p14:sldIdLst>
        </p14:section>
        <p14:section name="Rel-17 topics" id="{A00AF6B0-C339-4E4D-998C-6EB3E7048D5B}">
          <p14:sldIdLst>
            <p14:sldId id="507"/>
            <p14:sldId id="513"/>
            <p14:sldId id="511"/>
            <p14:sldId id="512"/>
            <p14:sldId id="509"/>
            <p14:sldId id="525"/>
            <p14:sldId id="508"/>
            <p14:sldId id="510"/>
            <p14:sldId id="530"/>
            <p14:sldId id="516"/>
            <p14:sldId id="532"/>
            <p14:sldId id="533"/>
            <p14:sldId id="465"/>
            <p14:sldId id="466"/>
            <p14:sldId id="472"/>
            <p14:sldId id="488"/>
            <p14:sldId id="514"/>
            <p14:sldId id="489"/>
            <p14:sldId id="490"/>
            <p14:sldId id="497"/>
            <p14:sldId id="518"/>
            <p14:sldId id="519"/>
            <p14:sldId id="520"/>
            <p14:sldId id="521"/>
            <p14:sldId id="522"/>
            <p14:sldId id="523"/>
            <p14:sldId id="524"/>
            <p14:sldId id="537"/>
            <p14:sldId id="536"/>
            <p14:sldId id="535"/>
            <p14:sldId id="505"/>
            <p14:sldId id="529"/>
            <p14:sldId id="534"/>
            <p14:sldId id="526"/>
            <p14:sldId id="43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AEFF7"/>
    <a:srgbClr val="EDEDED"/>
    <a:srgbClr val="B1D254"/>
    <a:srgbClr val="2A6EA8"/>
    <a:srgbClr val="FFFFFF"/>
    <a:srgbClr val="FF6600"/>
    <a:srgbClr val="1A4669"/>
    <a:srgbClr val="C6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776B20F-507A-4E9D-BC9F-0BE0EE580806}" v="11" dt="2021-03-17T07:40:05.70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54" autoAdjust="0"/>
    <p:restoredTop sz="95889" autoAdjust="0"/>
  </p:normalViewPr>
  <p:slideViewPr>
    <p:cSldViewPr snapToGrid="0" showGuides="1">
      <p:cViewPr varScale="1">
        <p:scale>
          <a:sx n="63" d="100"/>
          <a:sy n="63" d="100"/>
        </p:scale>
        <p:origin x="894" y="66"/>
      </p:cViewPr>
      <p:guideLst>
        <p:guide orient="horz" pos="2160"/>
        <p:guide pos="381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>
        <p:scale>
          <a:sx n="150" d="100"/>
          <a:sy n="150" d="100"/>
        </p:scale>
        <p:origin x="1116" y="-2607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63" Type="http://schemas.openxmlformats.org/officeDocument/2006/relationships/slide" Target="slides/slide59.xml"/><Relationship Id="rId68" Type="http://schemas.openxmlformats.org/officeDocument/2006/relationships/presProps" Target="presProps.xml"/><Relationship Id="rId7" Type="http://schemas.openxmlformats.org/officeDocument/2006/relationships/slide" Target="slides/slide3.xml"/><Relationship Id="rId71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61" Type="http://schemas.openxmlformats.org/officeDocument/2006/relationships/slide" Target="slides/slide57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viewProps" Target="viewProp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microsoft.com/office/2015/10/relationships/revisionInfo" Target="revisionInfo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handoutMaster" Target="handoutMasters/handoutMaster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Worksheet%20in%20draft_SP-19wxyz-SA3_Status_Report%204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oleObject" Target="Worksheet%20in%20draft_SP-19wxyz-SA3_Status_Report%203" TargetMode="External"/><Relationship Id="rId1" Type="http://schemas.openxmlformats.org/officeDocument/2006/relationships/themeOverride" Target="../theme/themeOverrid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7.8810702120198486E-2"/>
          <c:y val="0.21840078408007299"/>
          <c:w val="0.90945113953398771"/>
          <c:h val="0.5885698292408543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'[Worksheet in draft_SP-19wxyz-SA3_Status_Report 4]Sheet1'!$B$1</c:f>
              <c:strCache>
                <c:ptCount val="1"/>
                <c:pt idx="0">
                  <c:v>Number of Documents</c:v>
                </c:pt>
              </c:strCache>
            </c:strRef>
          </c:tx>
          <c:invertIfNegative val="0"/>
          <c:cat>
            <c:strRef>
              <c:f>'[Worksheet in draft_SP-19wxyz-SA3_Status_Report 4]Sheet1'!$A$2:$A$47</c:f>
              <c:strCache>
                <c:ptCount val="46"/>
                <c:pt idx="0">
                  <c:v>SA3 #71</c:v>
                </c:pt>
                <c:pt idx="1">
                  <c:v>SA# #72</c:v>
                </c:pt>
                <c:pt idx="2">
                  <c:v>SA3 #73</c:v>
                </c:pt>
                <c:pt idx="3">
                  <c:v>SA3 #74</c:v>
                </c:pt>
                <c:pt idx="4">
                  <c:v>SA3 #74bis</c:v>
                </c:pt>
                <c:pt idx="5">
                  <c:v>SA3 #75</c:v>
                </c:pt>
                <c:pt idx="6">
                  <c:v>SA3 #76</c:v>
                </c:pt>
                <c:pt idx="7">
                  <c:v>SA3 #77</c:v>
                </c:pt>
                <c:pt idx="8">
                  <c:v>SA3 #78</c:v>
                </c:pt>
                <c:pt idx="9">
                  <c:v>SA3 #79</c:v>
                </c:pt>
                <c:pt idx="10">
                  <c:v>SA3#79bis</c:v>
                </c:pt>
                <c:pt idx="11">
                  <c:v>SA3 #80</c:v>
                </c:pt>
                <c:pt idx="12">
                  <c:v>SA3#81</c:v>
                </c:pt>
                <c:pt idx="13">
                  <c:v>SA3#82</c:v>
                </c:pt>
                <c:pt idx="14">
                  <c:v>SA3#83</c:v>
                </c:pt>
                <c:pt idx="15">
                  <c:v>SA3#84</c:v>
                </c:pt>
                <c:pt idx="16">
                  <c:v>SA3#84Bis</c:v>
                </c:pt>
                <c:pt idx="17">
                  <c:v>SA3#85</c:v>
                </c:pt>
                <c:pt idx="18">
                  <c:v>SA3#86</c:v>
                </c:pt>
                <c:pt idx="19">
                  <c:v>SA3#86 ad-hoc</c:v>
                </c:pt>
                <c:pt idx="20">
                  <c:v>SA3#87</c:v>
                </c:pt>
                <c:pt idx="21">
                  <c:v>SA3#88</c:v>
                </c:pt>
                <c:pt idx="22">
                  <c:v>SA3#88 ad-hoc</c:v>
                </c:pt>
                <c:pt idx="23">
                  <c:v>SA3#89</c:v>
                </c:pt>
                <c:pt idx="24">
                  <c:v>SA3#90</c:v>
                </c:pt>
                <c:pt idx="25">
                  <c:v>SA3#90Bis</c:v>
                </c:pt>
                <c:pt idx="26">
                  <c:v>SA3#91</c:v>
                </c:pt>
                <c:pt idx="27">
                  <c:v>SA3#91Bis</c:v>
                </c:pt>
                <c:pt idx="28">
                  <c:v>SA3#92</c:v>
                </c:pt>
                <c:pt idx="29">
                  <c:v>SA3#92 ad-hoc</c:v>
                </c:pt>
                <c:pt idx="30">
                  <c:v>SA3#93</c:v>
                </c:pt>
                <c:pt idx="31">
                  <c:v>SA3#94</c:v>
                </c:pt>
                <c:pt idx="32">
                  <c:v>SA3#94 ad-hoc</c:v>
                </c:pt>
                <c:pt idx="33">
                  <c:v>SA3#95</c:v>
                </c:pt>
                <c:pt idx="34">
                  <c:v>SA3#95-BIS</c:v>
                </c:pt>
                <c:pt idx="35">
                  <c:v>SA3#96</c:v>
                </c:pt>
                <c:pt idx="36">
                  <c:v>SA3#96 ad-hoc</c:v>
                </c:pt>
                <c:pt idx="37">
                  <c:v>SA3#97</c:v>
                </c:pt>
                <c:pt idx="38">
                  <c:v>SA3#98-e</c:v>
                </c:pt>
                <c:pt idx="39">
                  <c:v>SA3#98bis-e</c:v>
                </c:pt>
                <c:pt idx="40">
                  <c:v>SA3#99-e</c:v>
                </c:pt>
                <c:pt idx="41">
                  <c:v>SA3#100-e</c:v>
                </c:pt>
                <c:pt idx="42">
                  <c:v>SA3#100bis-e</c:v>
                </c:pt>
                <c:pt idx="43">
                  <c:v>SA3#101-e</c:v>
                </c:pt>
                <c:pt idx="44">
                  <c:v>SA3#102-e</c:v>
                </c:pt>
                <c:pt idx="45">
                  <c:v>SA3#102bis-e</c:v>
                </c:pt>
              </c:strCache>
            </c:strRef>
          </c:cat>
          <c:val>
            <c:numRef>
              <c:f>'[Worksheet in draft_SP-19wxyz-SA3_Status_Report 4]Sheet1'!$B$2:$B$47</c:f>
              <c:numCache>
                <c:formatCode>General</c:formatCode>
                <c:ptCount val="46"/>
                <c:pt idx="0">
                  <c:v>264</c:v>
                </c:pt>
                <c:pt idx="1">
                  <c:v>284</c:v>
                </c:pt>
                <c:pt idx="2">
                  <c:v>288</c:v>
                </c:pt>
                <c:pt idx="3">
                  <c:v>298</c:v>
                </c:pt>
                <c:pt idx="4">
                  <c:v>272</c:v>
                </c:pt>
                <c:pt idx="5">
                  <c:v>347</c:v>
                </c:pt>
                <c:pt idx="6">
                  <c:v>356</c:v>
                </c:pt>
                <c:pt idx="7">
                  <c:v>230</c:v>
                </c:pt>
                <c:pt idx="8">
                  <c:v>212</c:v>
                </c:pt>
                <c:pt idx="9">
                  <c:v>324</c:v>
                </c:pt>
                <c:pt idx="10">
                  <c:v>94</c:v>
                </c:pt>
                <c:pt idx="11">
                  <c:v>418</c:v>
                </c:pt>
                <c:pt idx="12">
                  <c:v>396</c:v>
                </c:pt>
                <c:pt idx="13">
                  <c:v>329</c:v>
                </c:pt>
                <c:pt idx="14">
                  <c:v>441</c:v>
                </c:pt>
                <c:pt idx="15">
                  <c:v>390</c:v>
                </c:pt>
                <c:pt idx="16">
                  <c:v>224</c:v>
                </c:pt>
                <c:pt idx="17">
                  <c:v>509</c:v>
                </c:pt>
                <c:pt idx="18">
                  <c:v>495</c:v>
                </c:pt>
                <c:pt idx="19">
                  <c:v>340</c:v>
                </c:pt>
                <c:pt idx="20">
                  <c:v>557</c:v>
                </c:pt>
                <c:pt idx="21">
                  <c:v>477</c:v>
                </c:pt>
                <c:pt idx="22">
                  <c:v>376</c:v>
                </c:pt>
                <c:pt idx="23">
                  <c:v>507</c:v>
                </c:pt>
                <c:pt idx="24">
                  <c:v>445</c:v>
                </c:pt>
                <c:pt idx="25">
                  <c:v>446</c:v>
                </c:pt>
                <c:pt idx="26">
                  <c:v>481</c:v>
                </c:pt>
                <c:pt idx="27">
                  <c:v>477</c:v>
                </c:pt>
                <c:pt idx="28">
                  <c:v>585</c:v>
                </c:pt>
                <c:pt idx="29">
                  <c:v>370</c:v>
                </c:pt>
                <c:pt idx="30">
                  <c:v>616</c:v>
                </c:pt>
                <c:pt idx="31">
                  <c:v>548</c:v>
                </c:pt>
                <c:pt idx="32">
                  <c:v>436</c:v>
                </c:pt>
                <c:pt idx="33">
                  <c:v>685</c:v>
                </c:pt>
                <c:pt idx="34">
                  <c:v>646</c:v>
                </c:pt>
                <c:pt idx="35">
                  <c:v>683</c:v>
                </c:pt>
                <c:pt idx="36">
                  <c:v>550</c:v>
                </c:pt>
                <c:pt idx="37">
                  <c:v>772</c:v>
                </c:pt>
                <c:pt idx="38">
                  <c:v>481</c:v>
                </c:pt>
                <c:pt idx="39">
                  <c:v>235</c:v>
                </c:pt>
                <c:pt idx="40">
                  <c:v>580</c:v>
                </c:pt>
                <c:pt idx="41">
                  <c:v>747</c:v>
                </c:pt>
                <c:pt idx="42">
                  <c:v>493</c:v>
                </c:pt>
                <c:pt idx="43">
                  <c:v>753</c:v>
                </c:pt>
                <c:pt idx="44">
                  <c:v>789</c:v>
                </c:pt>
                <c:pt idx="45">
                  <c:v>532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CFF-4C4C-A20B-709901F82662}"/>
            </c:ext>
          </c:extLst>
        </c:ser>
        <c:ser>
          <c:idx val="1"/>
          <c:order val="1"/>
          <c:tx>
            <c:strRef>
              <c:f>'[Worksheet in draft_SP-19wxyz-SA3_Status_Report 4]Sheet1'!$C$1</c:f>
              <c:strCache>
                <c:ptCount val="1"/>
                <c:pt idx="0">
                  <c:v>CRs Agreed</c:v>
                </c:pt>
              </c:strCache>
            </c:strRef>
          </c:tx>
          <c:invertIfNegative val="0"/>
          <c:cat>
            <c:strRef>
              <c:f>'[Worksheet in draft_SP-19wxyz-SA3_Status_Report 4]Sheet1'!$A$2:$A$47</c:f>
              <c:strCache>
                <c:ptCount val="46"/>
                <c:pt idx="0">
                  <c:v>SA3 #71</c:v>
                </c:pt>
                <c:pt idx="1">
                  <c:v>SA# #72</c:v>
                </c:pt>
                <c:pt idx="2">
                  <c:v>SA3 #73</c:v>
                </c:pt>
                <c:pt idx="3">
                  <c:v>SA3 #74</c:v>
                </c:pt>
                <c:pt idx="4">
                  <c:v>SA3 #74bis</c:v>
                </c:pt>
                <c:pt idx="5">
                  <c:v>SA3 #75</c:v>
                </c:pt>
                <c:pt idx="6">
                  <c:v>SA3 #76</c:v>
                </c:pt>
                <c:pt idx="7">
                  <c:v>SA3 #77</c:v>
                </c:pt>
                <c:pt idx="8">
                  <c:v>SA3 #78</c:v>
                </c:pt>
                <c:pt idx="9">
                  <c:v>SA3 #79</c:v>
                </c:pt>
                <c:pt idx="10">
                  <c:v>SA3#79bis</c:v>
                </c:pt>
                <c:pt idx="11">
                  <c:v>SA3 #80</c:v>
                </c:pt>
                <c:pt idx="12">
                  <c:v>SA3#81</c:v>
                </c:pt>
                <c:pt idx="13">
                  <c:v>SA3#82</c:v>
                </c:pt>
                <c:pt idx="14">
                  <c:v>SA3#83</c:v>
                </c:pt>
                <c:pt idx="15">
                  <c:v>SA3#84</c:v>
                </c:pt>
                <c:pt idx="16">
                  <c:v>SA3#84Bis</c:v>
                </c:pt>
                <c:pt idx="17">
                  <c:v>SA3#85</c:v>
                </c:pt>
                <c:pt idx="18">
                  <c:v>SA3#86</c:v>
                </c:pt>
                <c:pt idx="19">
                  <c:v>SA3#86 ad-hoc</c:v>
                </c:pt>
                <c:pt idx="20">
                  <c:v>SA3#87</c:v>
                </c:pt>
                <c:pt idx="21">
                  <c:v>SA3#88</c:v>
                </c:pt>
                <c:pt idx="22">
                  <c:v>SA3#88 ad-hoc</c:v>
                </c:pt>
                <c:pt idx="23">
                  <c:v>SA3#89</c:v>
                </c:pt>
                <c:pt idx="24">
                  <c:v>SA3#90</c:v>
                </c:pt>
                <c:pt idx="25">
                  <c:v>SA3#90Bis</c:v>
                </c:pt>
                <c:pt idx="26">
                  <c:v>SA3#91</c:v>
                </c:pt>
                <c:pt idx="27">
                  <c:v>SA3#91Bis</c:v>
                </c:pt>
                <c:pt idx="28">
                  <c:v>SA3#92</c:v>
                </c:pt>
                <c:pt idx="29">
                  <c:v>SA3#92 ad-hoc</c:v>
                </c:pt>
                <c:pt idx="30">
                  <c:v>SA3#93</c:v>
                </c:pt>
                <c:pt idx="31">
                  <c:v>SA3#94</c:v>
                </c:pt>
                <c:pt idx="32">
                  <c:v>SA3#94 ad-hoc</c:v>
                </c:pt>
                <c:pt idx="33">
                  <c:v>SA3#95</c:v>
                </c:pt>
                <c:pt idx="34">
                  <c:v>SA3#95-BIS</c:v>
                </c:pt>
                <c:pt idx="35">
                  <c:v>SA3#96</c:v>
                </c:pt>
                <c:pt idx="36">
                  <c:v>SA3#96 ad-hoc</c:v>
                </c:pt>
                <c:pt idx="37">
                  <c:v>SA3#97</c:v>
                </c:pt>
                <c:pt idx="38">
                  <c:v>SA3#98-e</c:v>
                </c:pt>
                <c:pt idx="39">
                  <c:v>SA3#98bis-e</c:v>
                </c:pt>
                <c:pt idx="40">
                  <c:v>SA3#99-e</c:v>
                </c:pt>
                <c:pt idx="41">
                  <c:v>SA3#100-e</c:v>
                </c:pt>
                <c:pt idx="42">
                  <c:v>SA3#100bis-e</c:v>
                </c:pt>
                <c:pt idx="43">
                  <c:v>SA3#101-e</c:v>
                </c:pt>
                <c:pt idx="44">
                  <c:v>SA3#102-e</c:v>
                </c:pt>
                <c:pt idx="45">
                  <c:v>SA3#102bis-e</c:v>
                </c:pt>
              </c:strCache>
            </c:strRef>
          </c:cat>
          <c:val>
            <c:numRef>
              <c:f>'[Worksheet in draft_SP-19wxyz-SA3_Status_Report 4]Sheet1'!$C$2:$C$47</c:f>
              <c:numCache>
                <c:formatCode>General</c:formatCode>
                <c:ptCount val="46"/>
                <c:pt idx="0">
                  <c:v>27</c:v>
                </c:pt>
                <c:pt idx="1">
                  <c:v>10</c:v>
                </c:pt>
                <c:pt idx="2">
                  <c:v>13</c:v>
                </c:pt>
                <c:pt idx="3">
                  <c:v>17</c:v>
                </c:pt>
                <c:pt idx="4">
                  <c:v>0</c:v>
                </c:pt>
                <c:pt idx="5">
                  <c:v>39</c:v>
                </c:pt>
                <c:pt idx="6">
                  <c:v>78</c:v>
                </c:pt>
                <c:pt idx="7">
                  <c:v>62</c:v>
                </c:pt>
                <c:pt idx="8">
                  <c:v>22</c:v>
                </c:pt>
                <c:pt idx="9">
                  <c:v>35</c:v>
                </c:pt>
                <c:pt idx="10">
                  <c:v>0</c:v>
                </c:pt>
                <c:pt idx="11">
                  <c:v>42</c:v>
                </c:pt>
                <c:pt idx="12">
                  <c:v>52</c:v>
                </c:pt>
                <c:pt idx="13">
                  <c:v>26</c:v>
                </c:pt>
                <c:pt idx="14">
                  <c:v>59</c:v>
                </c:pt>
                <c:pt idx="15">
                  <c:v>17</c:v>
                </c:pt>
                <c:pt idx="16">
                  <c:v>0</c:v>
                </c:pt>
                <c:pt idx="17">
                  <c:v>26</c:v>
                </c:pt>
                <c:pt idx="18">
                  <c:v>14</c:v>
                </c:pt>
                <c:pt idx="19">
                  <c:v>2</c:v>
                </c:pt>
                <c:pt idx="20">
                  <c:v>24</c:v>
                </c:pt>
                <c:pt idx="21">
                  <c:v>26</c:v>
                </c:pt>
                <c:pt idx="22">
                  <c:v>17</c:v>
                </c:pt>
                <c:pt idx="23">
                  <c:v>23</c:v>
                </c:pt>
                <c:pt idx="24">
                  <c:v>10</c:v>
                </c:pt>
                <c:pt idx="25">
                  <c:v>14</c:v>
                </c:pt>
                <c:pt idx="26">
                  <c:v>58</c:v>
                </c:pt>
                <c:pt idx="27">
                  <c:v>68</c:v>
                </c:pt>
                <c:pt idx="28">
                  <c:v>116</c:v>
                </c:pt>
                <c:pt idx="29">
                  <c:v>0</c:v>
                </c:pt>
                <c:pt idx="30">
                  <c:v>110</c:v>
                </c:pt>
                <c:pt idx="31">
                  <c:v>64</c:v>
                </c:pt>
                <c:pt idx="32">
                  <c:v>0</c:v>
                </c:pt>
                <c:pt idx="33">
                  <c:v>44</c:v>
                </c:pt>
                <c:pt idx="34">
                  <c:v>30</c:v>
                </c:pt>
                <c:pt idx="35">
                  <c:v>54</c:v>
                </c:pt>
                <c:pt idx="36">
                  <c:v>0</c:v>
                </c:pt>
                <c:pt idx="37">
                  <c:v>67</c:v>
                </c:pt>
                <c:pt idx="38">
                  <c:v>44</c:v>
                </c:pt>
                <c:pt idx="39">
                  <c:v>0</c:v>
                </c:pt>
                <c:pt idx="40">
                  <c:v>67</c:v>
                </c:pt>
                <c:pt idx="41">
                  <c:v>98</c:v>
                </c:pt>
                <c:pt idx="42">
                  <c:v>0</c:v>
                </c:pt>
                <c:pt idx="43">
                  <c:v>55</c:v>
                </c:pt>
                <c:pt idx="44">
                  <c:v>61</c:v>
                </c:pt>
                <c:pt idx="4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CFF-4C4C-A20B-709901F8266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63592520"/>
        <c:axId val="1"/>
      </c:barChart>
      <c:catAx>
        <c:axId val="2635925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2700000" vert="horz"/>
          <a:lstStyle/>
          <a:p>
            <a:pPr>
              <a:defRPr sz="12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sv-SE"/>
          </a:p>
        </c:txPr>
        <c:crossAx val="1"/>
        <c:crosses val="autoZero"/>
        <c:auto val="1"/>
        <c:lblAlgn val="ctr"/>
        <c:lblOffset val="100"/>
        <c:tickLblSkip val="1"/>
        <c:noMultiLvlLbl val="0"/>
      </c:catAx>
      <c:valAx>
        <c:axId val="1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2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sv-SE"/>
          </a:p>
        </c:txPr>
        <c:crossAx val="26359252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26466568727593798"/>
          <c:y val="0.24229420958770501"/>
          <c:w val="0.30042465961748632"/>
          <c:h val="0.15384616692539588"/>
        </c:manualLayout>
      </c:layout>
      <c:overlay val="0"/>
      <c:txPr>
        <a:bodyPr/>
        <a:lstStyle/>
        <a:p>
          <a:pPr>
            <a:defRPr sz="1400" b="0" i="0" u="none" strike="noStrike" baseline="0">
              <a:solidFill>
                <a:srgbClr val="000000"/>
              </a:solidFill>
              <a:latin typeface="Calibri"/>
              <a:ea typeface="Calibri"/>
              <a:cs typeface="Calibri"/>
            </a:defRPr>
          </a:pPr>
          <a:endParaRPr lang="sv-SE"/>
        </a:p>
      </c:txPr>
    </c:legend>
    <c:plotVisOnly val="1"/>
    <c:dispBlanksAs val="gap"/>
    <c:showDLblsOverMax val="0"/>
  </c:chart>
  <c:spPr>
    <a:noFill/>
  </c:spPr>
  <c:txPr>
    <a:bodyPr/>
    <a:lstStyle/>
    <a:p>
      <a:pPr>
        <a:defRPr sz="1805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sv-SE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7.6572150661333868E-2"/>
          <c:y val="0.13500496712424104"/>
          <c:w val="0.90677379937651625"/>
          <c:h val="0.6150380385044763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'[Worksheet in draft_SP-19wxyz-SA3_Status_Report 3]Sheet1'!$B$1</c:f>
              <c:strCache>
                <c:ptCount val="1"/>
                <c:pt idx="0">
                  <c:v>Number of Delegates</c:v>
                </c:pt>
              </c:strCache>
            </c:strRef>
          </c:tx>
          <c:invertIfNegative val="0"/>
          <c:cat>
            <c:strRef>
              <c:f>'[Worksheet in draft_SP-19wxyz-SA3_Status_Report 3]Sheet1'!$A$2:$A$47</c:f>
              <c:strCache>
                <c:ptCount val="46"/>
                <c:pt idx="0">
                  <c:v>SA3 #71</c:v>
                </c:pt>
                <c:pt idx="1">
                  <c:v>SA3 #72</c:v>
                </c:pt>
                <c:pt idx="2">
                  <c:v>SA3 #73</c:v>
                </c:pt>
                <c:pt idx="3">
                  <c:v>SA3#74</c:v>
                </c:pt>
                <c:pt idx="4">
                  <c:v>SA3#74bis</c:v>
                </c:pt>
                <c:pt idx="5">
                  <c:v>SA3#75</c:v>
                </c:pt>
                <c:pt idx="6">
                  <c:v>SA3#76</c:v>
                </c:pt>
                <c:pt idx="7">
                  <c:v>SA3#77</c:v>
                </c:pt>
                <c:pt idx="8">
                  <c:v>SA3#78</c:v>
                </c:pt>
                <c:pt idx="9">
                  <c:v>SA3#79</c:v>
                </c:pt>
                <c:pt idx="10">
                  <c:v>SA3#79bis</c:v>
                </c:pt>
                <c:pt idx="11">
                  <c:v>SA3#80</c:v>
                </c:pt>
                <c:pt idx="12">
                  <c:v>SA3#81</c:v>
                </c:pt>
                <c:pt idx="13">
                  <c:v>SA3#82</c:v>
                </c:pt>
                <c:pt idx="14">
                  <c:v>SA3#83</c:v>
                </c:pt>
                <c:pt idx="15">
                  <c:v>SA3#84</c:v>
                </c:pt>
                <c:pt idx="16">
                  <c:v>SA3#84Bis</c:v>
                </c:pt>
                <c:pt idx="17">
                  <c:v>SA3#85</c:v>
                </c:pt>
                <c:pt idx="18">
                  <c:v>SA3#86</c:v>
                </c:pt>
                <c:pt idx="19">
                  <c:v>SA3#86 ad-hoc</c:v>
                </c:pt>
                <c:pt idx="20">
                  <c:v>SA3#87</c:v>
                </c:pt>
                <c:pt idx="21">
                  <c:v>SA3#88</c:v>
                </c:pt>
                <c:pt idx="22">
                  <c:v>SA3#88 ad-hoc</c:v>
                </c:pt>
                <c:pt idx="23">
                  <c:v>SA3#89</c:v>
                </c:pt>
                <c:pt idx="24">
                  <c:v>SA3#90</c:v>
                </c:pt>
                <c:pt idx="25">
                  <c:v>SA3#90Bis</c:v>
                </c:pt>
                <c:pt idx="26">
                  <c:v>SA3#91</c:v>
                </c:pt>
                <c:pt idx="27">
                  <c:v>SA3#91Bis</c:v>
                </c:pt>
                <c:pt idx="28">
                  <c:v>SA3#92</c:v>
                </c:pt>
                <c:pt idx="29">
                  <c:v>SA3#92 ad-hoc</c:v>
                </c:pt>
                <c:pt idx="30">
                  <c:v>SA3#93</c:v>
                </c:pt>
                <c:pt idx="31">
                  <c:v>SA3#94</c:v>
                </c:pt>
                <c:pt idx="32">
                  <c:v>SA3#94 ad-hoc</c:v>
                </c:pt>
                <c:pt idx="33">
                  <c:v>SA3#95</c:v>
                </c:pt>
                <c:pt idx="34">
                  <c:v>SA3#95-BIS</c:v>
                </c:pt>
                <c:pt idx="35">
                  <c:v>SA3#96</c:v>
                </c:pt>
                <c:pt idx="36">
                  <c:v>SA3#96 ad-hoc</c:v>
                </c:pt>
                <c:pt idx="37">
                  <c:v>SA3#97</c:v>
                </c:pt>
                <c:pt idx="38">
                  <c:v>SA3#98-e</c:v>
                </c:pt>
                <c:pt idx="39">
                  <c:v>SA3#98bis-e</c:v>
                </c:pt>
                <c:pt idx="40">
                  <c:v>SA3#99-e</c:v>
                </c:pt>
                <c:pt idx="41">
                  <c:v>SA3#100-e</c:v>
                </c:pt>
                <c:pt idx="42">
                  <c:v>SA3#100bis-e</c:v>
                </c:pt>
                <c:pt idx="43">
                  <c:v>SA3#101-e</c:v>
                </c:pt>
                <c:pt idx="44">
                  <c:v>SA3#102-e</c:v>
                </c:pt>
                <c:pt idx="45">
                  <c:v>SA3#102bis-e</c:v>
                </c:pt>
              </c:strCache>
            </c:strRef>
          </c:cat>
          <c:val>
            <c:numRef>
              <c:f>'[Worksheet in draft_SP-19wxyz-SA3_Status_Report 3]Sheet1'!$B$2:$B$47</c:f>
              <c:numCache>
                <c:formatCode>General</c:formatCode>
                <c:ptCount val="46"/>
                <c:pt idx="0">
                  <c:v>55</c:v>
                </c:pt>
                <c:pt idx="1">
                  <c:v>62</c:v>
                </c:pt>
                <c:pt idx="2">
                  <c:v>95</c:v>
                </c:pt>
                <c:pt idx="3">
                  <c:v>56</c:v>
                </c:pt>
                <c:pt idx="4">
                  <c:v>45</c:v>
                </c:pt>
                <c:pt idx="5">
                  <c:v>69</c:v>
                </c:pt>
                <c:pt idx="6">
                  <c:v>52</c:v>
                </c:pt>
                <c:pt idx="7">
                  <c:v>88</c:v>
                </c:pt>
                <c:pt idx="8">
                  <c:v>77</c:v>
                </c:pt>
                <c:pt idx="9">
                  <c:v>54</c:v>
                </c:pt>
                <c:pt idx="10">
                  <c:v>14</c:v>
                </c:pt>
                <c:pt idx="11">
                  <c:v>58</c:v>
                </c:pt>
                <c:pt idx="12">
                  <c:v>52</c:v>
                </c:pt>
                <c:pt idx="13">
                  <c:v>54</c:v>
                </c:pt>
                <c:pt idx="14">
                  <c:v>48</c:v>
                </c:pt>
                <c:pt idx="15">
                  <c:v>51</c:v>
                </c:pt>
                <c:pt idx="16">
                  <c:v>53</c:v>
                </c:pt>
                <c:pt idx="17">
                  <c:v>65</c:v>
                </c:pt>
                <c:pt idx="18">
                  <c:v>61</c:v>
                </c:pt>
                <c:pt idx="19">
                  <c:v>58</c:v>
                </c:pt>
                <c:pt idx="20">
                  <c:v>57</c:v>
                </c:pt>
                <c:pt idx="21">
                  <c:v>66</c:v>
                </c:pt>
                <c:pt idx="22">
                  <c:v>54</c:v>
                </c:pt>
                <c:pt idx="23">
                  <c:v>125</c:v>
                </c:pt>
                <c:pt idx="24">
                  <c:v>95</c:v>
                </c:pt>
                <c:pt idx="25">
                  <c:v>52</c:v>
                </c:pt>
                <c:pt idx="26">
                  <c:v>67</c:v>
                </c:pt>
                <c:pt idx="27">
                  <c:v>58</c:v>
                </c:pt>
                <c:pt idx="28">
                  <c:v>68</c:v>
                </c:pt>
                <c:pt idx="29">
                  <c:v>59</c:v>
                </c:pt>
                <c:pt idx="30">
                  <c:v>106</c:v>
                </c:pt>
                <c:pt idx="31">
                  <c:v>73</c:v>
                </c:pt>
                <c:pt idx="32">
                  <c:v>67</c:v>
                </c:pt>
                <c:pt idx="33">
                  <c:v>67</c:v>
                </c:pt>
                <c:pt idx="34">
                  <c:v>154</c:v>
                </c:pt>
                <c:pt idx="35">
                  <c:v>97</c:v>
                </c:pt>
                <c:pt idx="36">
                  <c:v>57</c:v>
                </c:pt>
                <c:pt idx="37">
                  <c:v>175</c:v>
                </c:pt>
                <c:pt idx="38">
                  <c:v>78</c:v>
                </c:pt>
                <c:pt idx="39">
                  <c:v>35</c:v>
                </c:pt>
                <c:pt idx="40">
                  <c:v>92</c:v>
                </c:pt>
                <c:pt idx="41">
                  <c:v>117</c:v>
                </c:pt>
                <c:pt idx="42">
                  <c:v>114</c:v>
                </c:pt>
                <c:pt idx="43">
                  <c:v>119</c:v>
                </c:pt>
                <c:pt idx="44">
                  <c:v>135</c:v>
                </c:pt>
                <c:pt idx="45">
                  <c:v>121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14B-4AB7-B27B-3D10E02AD1C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93569840"/>
        <c:axId val="1"/>
      </c:barChart>
      <c:catAx>
        <c:axId val="8935698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2700000" vert="horz"/>
          <a:lstStyle/>
          <a:p>
            <a:pPr>
              <a:defRPr sz="12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sv-SE"/>
          </a:p>
        </c:txPr>
        <c:crossAx val="1"/>
        <c:crosses val="autoZero"/>
        <c:auto val="1"/>
        <c:lblAlgn val="ctr"/>
        <c:lblOffset val="100"/>
        <c:tickLblSkip val="1"/>
        <c:noMultiLvlLbl val="0"/>
      </c:catAx>
      <c:valAx>
        <c:axId val="1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 rot="0" vert="horz"/>
          <a:lstStyle/>
          <a:p>
            <a:pPr>
              <a:defRPr sz="1200" b="0" i="0" u="none" strike="noStrike" baseline="0">
                <a:solidFill>
                  <a:srgbClr val="000000"/>
                </a:solidFill>
                <a:latin typeface="Calibri"/>
                <a:ea typeface="Calibri"/>
                <a:cs typeface="Calibri"/>
              </a:defRPr>
            </a:pPr>
            <a:endParaRPr lang="sv-SE"/>
          </a:p>
        </c:txPr>
        <c:crossAx val="893569840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  <c:showDLblsOverMax val="0"/>
  </c:chart>
  <c:txPr>
    <a:bodyPr/>
    <a:lstStyle/>
    <a:p>
      <a:pPr>
        <a:defRPr sz="1780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sv-SE"/>
    </a:p>
  </c:txPr>
  <c:externalData r:id="rId2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9F0E574-D5E5-42E5-8871-9EA236ED041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BA0AB36-4B70-4581-BE64-63AA70ACA8A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C4BFCF03-F91D-4C08-ACB2-C156330128F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8A7CB7F-FA31-4DCA-BE50-73124A97FE75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F2F72396-069F-4C14-91E7-CEC9F6CA2CC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9CA8F975-62B6-4D29-9497-C4239419F27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1B832733-B917-4D36-86B7-13FA4D8615BC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31613854-09B5-42A5-93EA-05B31C546A14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86AEB4D8-0183-4E88-B123-2AB507B78DF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9653EBD-7A18-4705-9F8A-47B527E653F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14ED718-A1F5-4F84-B0CC-84281BA312C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  <a:ea typeface="+mn-ea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0CE6D722-8AC5-4F92-BAD8-FFCF831A9C3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CE6D722-8AC5-4F92-BAD8-FFCF831A9C3C}" type="slidenum">
              <a:rPr lang="en-GB" altLang="en-US" smtClean="0"/>
              <a:pPr>
                <a:defRPr/>
              </a:pPr>
              <a:t>23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676928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0431014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2BE95C3-7B72-4413-839B-5A1FCCD4B7D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28862" y="1825625"/>
            <a:ext cx="5124938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557447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5E54B6-A402-48CE-AC60-170C706231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396220227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46524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FB0FE93A-C5D7-4348-916B-BD659C11216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038600" y="584358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E8DAF74-0A82-4476-BE6C-D901FC58B36D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8610600" y="6356350"/>
            <a:ext cx="1876425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华文细黑"/>
                <a:cs typeface="华文细黑"/>
              </a:defRPr>
            </a:lvl1pPr>
          </a:lstStyle>
          <a:p>
            <a:pPr>
              <a:defRPr/>
            </a:pPr>
            <a:fld id="{7C90D66D-CDF0-40AC-8CC4-56074BB8E306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357732400"/>
      </p:ext>
    </p:extLst>
  </p:cSld>
  <p:clrMapOvr>
    <a:masterClrMapping/>
  </p:clrMapOvr>
  <p:hf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3129189"/>
      </p:ext>
    </p:extLst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08081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A6DC2A2-C49B-44AB-B7D0-411607A7EA79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981" y="1825625"/>
            <a:ext cx="508081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200384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1622A28D-91FF-424D-9A85-3D92302E7DB9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77D24182-54B7-434C-B0E6-6ED76F65A2E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A73F332-35E1-4209-B2DB-F2884EB6D7A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0DEAEC1E-84A2-48EF-A1E5-55F2235ABA0A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7FC3C839-C9C2-4CE6-8345-973B003AC03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  <a:ea typeface="华文细黑"/>
              </a:rPr>
              <a:t>© 3GPP 2020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3410826E-1EDC-4B8C-B56A-F895F02481EA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320A1963-80C5-45FD-8F33-240A40EFEBA6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20B66678-CBD7-4194-AF02-6791FF682AA3}" type="slidenum">
              <a:rPr lang="en-GB" altLang="en-US" sz="1400" smtClean="0">
                <a:latin typeface="Calibri" panose="020F0502020204030204" pitchFamily="34" charset="0"/>
                <a:ea typeface="华文细黑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  <a:ea typeface="华文细黑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A31594D-628B-4CF5-89E2-2A31F528B6F2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7475" y="6372225"/>
            <a:ext cx="40243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dirty="0">
                <a:ln w="0"/>
                <a:latin typeface="Calibri" panose="020F0502020204030204" pitchFamily="34" charset="0"/>
                <a:ea typeface="华文细黑"/>
              </a:rPr>
              <a:t>SP-210104 TSG SA WG3 Report to TSG SA#91-e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13" r:id="rId1"/>
    <p:sldLayoutId id="2147485414" r:id="rId2"/>
    <p:sldLayoutId id="2147485415" r:id="rId3"/>
    <p:sldLayoutId id="2147485416" r:id="rId4"/>
    <p:sldLayoutId id="2147485418" r:id="rId5"/>
    <p:sldLayoutId id="2147485417" r:id="rId6"/>
    <p:sldLayoutId id="2147485419" r:id="rId7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10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hyperlink" Target="mailto:noamen.ben.henda@ericsson.com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C6728FBE-69DB-4798-A669-DD87FB9E122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altLang="sv-SE"/>
              <a:t>SA3 Status Report</a:t>
            </a:r>
          </a:p>
        </p:txBody>
      </p:sp>
      <p:sp>
        <p:nvSpPr>
          <p:cNvPr id="5123" name="Subtitle 2">
            <a:extLst>
              <a:ext uri="{FF2B5EF4-FFF2-40B4-BE49-F238E27FC236}">
                <a16:creationId xmlns:a16="http://schemas.microsoft.com/office/drawing/2014/main" id="{08C7280A-3D5E-4F37-BEAF-CC4302920BD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en-US" altLang="en-US" sz="2000" b="1" dirty="0">
                <a:latin typeface="Arial" panose="020B0604020202020204" pitchFamily="34" charset="0"/>
              </a:rPr>
              <a:t>Noamen Ben Henda, </a:t>
            </a:r>
            <a:r>
              <a:rPr lang="en-US" altLang="en-US" sz="2000" dirty="0">
                <a:latin typeface="Arial" panose="020B0604020202020204" pitchFamily="34" charset="0"/>
              </a:rPr>
              <a:t>SA3 Chair, Ericsson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 b="1" dirty="0">
                <a:latin typeface="Arial" panose="020B0604020202020204" pitchFamily="34" charset="0"/>
              </a:rPr>
              <a:t>Mirko Cano Soveri, </a:t>
            </a:r>
            <a:r>
              <a:rPr lang="en-US" altLang="en-US" sz="2000" dirty="0">
                <a:latin typeface="Arial" panose="020B0604020202020204" pitchFamily="34" charset="0"/>
              </a:rPr>
              <a:t>SA3 Secretary, MCC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 b="1" dirty="0">
                <a:latin typeface="Arial" panose="020B0604020202020204" pitchFamily="34" charset="0"/>
              </a:rPr>
              <a:t>Alex Leadbeater, </a:t>
            </a:r>
            <a:r>
              <a:rPr lang="en-US" altLang="en-US" sz="2000" dirty="0">
                <a:latin typeface="Arial" panose="020B0604020202020204" pitchFamily="34" charset="0"/>
              </a:rPr>
              <a:t>SA3-LI Chair, BT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altLang="en-US" sz="2000" b="1" dirty="0">
                <a:latin typeface="Arial" panose="020B0604020202020204" pitchFamily="34" charset="0"/>
              </a:rPr>
              <a:t>Carmine Rizzo,</a:t>
            </a:r>
            <a:r>
              <a:rPr lang="en-US" altLang="en-US" sz="2000" dirty="0">
                <a:latin typeface="Arial" panose="020B0604020202020204" pitchFamily="34" charset="0"/>
              </a:rPr>
              <a:t> SA3-LI Secretary, MCC</a:t>
            </a:r>
          </a:p>
          <a:p>
            <a:pPr>
              <a:buFontTx/>
              <a:buNone/>
            </a:pPr>
            <a:endParaRPr lang="sv-SE" altLang="sv-SE" sz="2000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A599B1C6-3093-4806-90EE-135C51E570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Summary</a:t>
            </a:r>
          </a:p>
        </p:txBody>
      </p:sp>
      <p:graphicFrame>
        <p:nvGraphicFramePr>
          <p:cNvPr id="20" name="Content Placeholder 19">
            <a:extLst>
              <a:ext uri="{FF2B5EF4-FFF2-40B4-BE49-F238E27FC236}">
                <a16:creationId xmlns:a16="http://schemas.microsoft.com/office/drawing/2014/main" id="{DBB3A73D-76BE-46BF-8CCE-E26E79943CC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55923505"/>
              </p:ext>
            </p:extLst>
          </p:nvPr>
        </p:nvGraphicFramePr>
        <p:xfrm>
          <a:off x="401844" y="1837001"/>
          <a:ext cx="10951958" cy="34800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6417">
                  <a:extLst>
                    <a:ext uri="{9D8B030D-6E8A-4147-A177-3AD203B41FA5}">
                      <a16:colId xmlns:a16="http://schemas.microsoft.com/office/drawing/2014/main" val="1671951344"/>
                    </a:ext>
                  </a:extLst>
                </a:gridCol>
                <a:gridCol w="1256700">
                  <a:extLst>
                    <a:ext uri="{9D8B030D-6E8A-4147-A177-3AD203B41FA5}">
                      <a16:colId xmlns:a16="http://schemas.microsoft.com/office/drawing/2014/main" val="2472883386"/>
                    </a:ext>
                  </a:extLst>
                </a:gridCol>
                <a:gridCol w="996525">
                  <a:extLst>
                    <a:ext uri="{9D8B030D-6E8A-4147-A177-3AD203B41FA5}">
                      <a16:colId xmlns:a16="http://schemas.microsoft.com/office/drawing/2014/main" val="1642402025"/>
                    </a:ext>
                  </a:extLst>
                </a:gridCol>
                <a:gridCol w="908163">
                  <a:extLst>
                    <a:ext uri="{9D8B030D-6E8A-4147-A177-3AD203B41FA5}">
                      <a16:colId xmlns:a16="http://schemas.microsoft.com/office/drawing/2014/main" val="716484714"/>
                    </a:ext>
                  </a:extLst>
                </a:gridCol>
                <a:gridCol w="932709">
                  <a:extLst>
                    <a:ext uri="{9D8B030D-6E8A-4147-A177-3AD203B41FA5}">
                      <a16:colId xmlns:a16="http://schemas.microsoft.com/office/drawing/2014/main" val="1341460600"/>
                    </a:ext>
                  </a:extLst>
                </a:gridCol>
                <a:gridCol w="898345">
                  <a:extLst>
                    <a:ext uri="{9D8B030D-6E8A-4147-A177-3AD203B41FA5}">
                      <a16:colId xmlns:a16="http://schemas.microsoft.com/office/drawing/2014/main" val="3435354498"/>
                    </a:ext>
                  </a:extLst>
                </a:gridCol>
                <a:gridCol w="817511">
                  <a:extLst>
                    <a:ext uri="{9D8B030D-6E8A-4147-A177-3AD203B41FA5}">
                      <a16:colId xmlns:a16="http://schemas.microsoft.com/office/drawing/2014/main" val="1010587454"/>
                    </a:ext>
                  </a:extLst>
                </a:gridCol>
                <a:gridCol w="1095196">
                  <a:extLst>
                    <a:ext uri="{9D8B030D-6E8A-4147-A177-3AD203B41FA5}">
                      <a16:colId xmlns:a16="http://schemas.microsoft.com/office/drawing/2014/main" val="2513750454"/>
                    </a:ext>
                  </a:extLst>
                </a:gridCol>
                <a:gridCol w="1680675">
                  <a:extLst>
                    <a:ext uri="{9D8B030D-6E8A-4147-A177-3AD203B41FA5}">
                      <a16:colId xmlns:a16="http://schemas.microsoft.com/office/drawing/2014/main" val="3263316054"/>
                    </a:ext>
                  </a:extLst>
                </a:gridCol>
                <a:gridCol w="509717">
                  <a:extLst>
                    <a:ext uri="{9D8B030D-6E8A-4147-A177-3AD203B41FA5}">
                      <a16:colId xmlns:a16="http://schemas.microsoft.com/office/drawing/2014/main" val="593387059"/>
                    </a:ext>
                  </a:extLst>
                </a:gridCol>
              </a:tblGrid>
              <a:tr h="425322"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WI Title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SA3 rapporteur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WI code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Current % completion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New % completion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Current target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New target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Current WID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TR/TS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Rel</a:t>
                      </a:r>
                    </a:p>
                  </a:txBody>
                  <a:tcPr marT="45724" marB="45724"/>
                </a:tc>
                <a:extLst>
                  <a:ext uri="{0D108BD9-81ED-4DB2-BD59-A6C34878D82A}">
                    <a16:rowId xmlns:a16="http://schemas.microsoft.com/office/drawing/2014/main" val="1379591223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Security Assurance Specification for Network Slice-Specific Authentication and Authorization Function 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lv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Rong Wu</a:t>
                      </a:r>
                    </a:p>
                    <a:p>
                      <a:pPr marL="0" lv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(Huawei)</a:t>
                      </a:r>
                    </a:p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SCAS_5G_NSSAAF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5%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Jun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SP-200720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TS 33.326 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to TR 33.926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2012057971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enhanced Security Aspects of the 5G Service Based Architecture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Anja Jerichow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(Nokia)</a:t>
                      </a:r>
                    </a:p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FS_eSBA_SEC 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45%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Sep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SP-201129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33.875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2641468091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Enhancements to UPIP Support in 5GS 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Anand Palanigounder 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(Qualcomm)</a:t>
                      </a:r>
                    </a:p>
                  </a:txBody>
                  <a:tcPr marL="17780" marR="17780" marT="17781" marB="1778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eUPIP_SEC</a:t>
                      </a:r>
                    </a:p>
                  </a:txBody>
                  <a:tcPr marL="17780" marR="17780" marT="17781" marB="1778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80%</a:t>
                      </a:r>
                    </a:p>
                  </a:txBody>
                  <a:tcPr marL="17780" marR="17780" marT="17781" marB="1778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17780" marR="17780" marT="17781" marB="1778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Mar 21</a:t>
                      </a:r>
                    </a:p>
                  </a:txBody>
                  <a:tcPr marL="17780" marR="17780" marT="17781" marB="1778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SP-200719</a:t>
                      </a:r>
                    </a:p>
                  </a:txBody>
                  <a:tcPr marL="17780" marR="17780" marT="17781" marB="1778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to TS 33.501, TS 33.401</a:t>
                      </a:r>
                    </a:p>
                  </a:txBody>
                  <a:tcPr marL="17780" marR="17780" marT="17781" marB="1778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0947489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enhanced security for network slicing Phase 2</a:t>
                      </a:r>
                      <a:endParaRPr lang="sv-SE" sz="1000" b="0" dirty="0">
                        <a:solidFill>
                          <a:srgbClr val="FF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Zander Lei 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(Huawei)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FS_eNS2_SEC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Sep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SP-210106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33.XYZ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1249485964"/>
                  </a:ext>
                </a:extLst>
              </a:tr>
              <a:tr h="440303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User Plane Integrity Protection for LTE</a:t>
                      </a:r>
                      <a:endParaRPr lang="sv-SE" sz="1000" b="0" dirty="0">
                        <a:solidFill>
                          <a:srgbClr val="FF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Tim Evans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(Vodafone)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UPIP_SEC_LTE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sv-SE" sz="10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Jun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SP-210105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to TS 33.501, TS 33.401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1423458243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Enhancements of 3GPP profiles for cryptographic algorithms and security protocols</a:t>
                      </a:r>
                      <a:endParaRPr lang="sv-SE" sz="1000" b="0" dirty="0">
                        <a:solidFill>
                          <a:srgbClr val="FF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Pinar Comak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(Ericsson)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eCryptPr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sv-SE" sz="10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Sep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SP-210107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to TS 33.141, TS 33.203, TS 33.210, TS 33.220, TS 33.222, TS 33.310, TS 33.328, TS 33.501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27602536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8402940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DDE8DF69-6F5B-43E7-91E0-5A596F0FBB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3GPP SA3 and SA3-LI officials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6FCD0A2E-639E-4767-8B23-EC74310A8B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400" dirty="0"/>
              <a:t>SA3 Officials</a:t>
            </a:r>
          </a:p>
          <a:p>
            <a:pPr lvl="1"/>
            <a:r>
              <a:rPr lang="en-US" altLang="en-US" sz="2000" dirty="0"/>
              <a:t>Chair: Noamen Ben Henda (Ericsson)</a:t>
            </a:r>
          </a:p>
          <a:p>
            <a:pPr lvl="1"/>
            <a:r>
              <a:rPr lang="en-US" altLang="en-US" sz="2000" dirty="0"/>
              <a:t>Vice-chairs:</a:t>
            </a:r>
          </a:p>
          <a:p>
            <a:pPr lvl="2"/>
            <a:r>
              <a:rPr lang="en-US" altLang="ja-JP" dirty="0"/>
              <a:t>Rajavelsamy Rajadurai (Samsung)</a:t>
            </a:r>
          </a:p>
          <a:p>
            <a:pPr lvl="2"/>
            <a:r>
              <a:rPr lang="en-US" altLang="ja-JP" dirty="0"/>
              <a:t>Minpeng Qi (China Mobile) </a:t>
            </a:r>
          </a:p>
          <a:p>
            <a:pPr lvl="1"/>
            <a:r>
              <a:rPr lang="en-US" altLang="en-US" sz="2000" dirty="0"/>
              <a:t>Secretary: Mirko Cano Soveri (MCC)</a:t>
            </a:r>
          </a:p>
          <a:p>
            <a:pPr lvl="1"/>
            <a:endParaRPr lang="en-US" altLang="en-US" sz="2000" dirty="0"/>
          </a:p>
          <a:p>
            <a:r>
              <a:rPr lang="en-US" altLang="en-US" sz="2400" dirty="0"/>
              <a:t>SA3 LI Officials</a:t>
            </a:r>
          </a:p>
          <a:p>
            <a:pPr lvl="1"/>
            <a:r>
              <a:rPr lang="en-US" altLang="en-US" sz="2000" dirty="0"/>
              <a:t>Chair: Alex Leadbeater (BT)</a:t>
            </a:r>
          </a:p>
          <a:p>
            <a:pPr lvl="1"/>
            <a:r>
              <a:rPr lang="en-US" altLang="en-US" sz="2000" dirty="0"/>
              <a:t>Vice-chair: Maurizio Iovieno (Ericsson)</a:t>
            </a:r>
          </a:p>
          <a:p>
            <a:pPr lvl="1"/>
            <a:r>
              <a:rPr lang="en-US" altLang="en-US" sz="2000" dirty="0"/>
              <a:t>Secretary:</a:t>
            </a:r>
            <a:r>
              <a:rPr lang="ja-JP" altLang="en-US" sz="2000" dirty="0"/>
              <a:t> </a:t>
            </a:r>
            <a:r>
              <a:rPr lang="en-US" altLang="ja-JP" sz="2000" dirty="0"/>
              <a:t>Carmine Rizzo (MCC)</a:t>
            </a:r>
            <a:endParaRPr lang="en-US" altLang="en-US" sz="2000" dirty="0"/>
          </a:p>
          <a:p>
            <a:endParaRPr lang="sv-SE" altLang="sv-SE" dirty="0"/>
          </a:p>
        </p:txBody>
      </p:sp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29F95F65-9C31-446B-B416-783D50ED62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Meetings since previous SA</a:t>
            </a: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0726B3E7-43F2-4F53-BCB0-816C6D0C9D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SA3</a:t>
            </a:r>
          </a:p>
          <a:p>
            <a:pPr lvl="1"/>
            <a:r>
              <a:rPr lang="en-US" altLang="en-US" dirty="0"/>
              <a:t>SA3#102-e:		18</a:t>
            </a:r>
            <a:r>
              <a:rPr lang="en-US" altLang="en-US" baseline="30000" dirty="0"/>
              <a:t>th</a:t>
            </a:r>
            <a:r>
              <a:rPr lang="en-US" altLang="en-US" dirty="0"/>
              <a:t> –  29</a:t>
            </a:r>
            <a:r>
              <a:rPr lang="en-US" altLang="en-US" baseline="30000" dirty="0"/>
              <a:t>th</a:t>
            </a:r>
            <a:r>
              <a:rPr lang="en-US" altLang="en-US" dirty="0"/>
              <a:t> January 2021, Online.</a:t>
            </a:r>
          </a:p>
          <a:p>
            <a:pPr lvl="1"/>
            <a:r>
              <a:rPr lang="en-US" altLang="en-US" dirty="0"/>
              <a:t>SA3#102bis-e:		1</a:t>
            </a:r>
            <a:r>
              <a:rPr lang="en-US" altLang="en-US" baseline="30000" dirty="0"/>
              <a:t>st</a:t>
            </a:r>
            <a:r>
              <a:rPr lang="en-US" altLang="en-US" dirty="0"/>
              <a:t> –  5</a:t>
            </a:r>
            <a:r>
              <a:rPr lang="en-US" altLang="en-US" baseline="30000" dirty="0"/>
              <a:t>th</a:t>
            </a:r>
            <a:r>
              <a:rPr lang="en-US" altLang="en-US" dirty="0"/>
              <a:t> March 2021, Online.</a:t>
            </a:r>
          </a:p>
          <a:p>
            <a:pPr lvl="1"/>
            <a:endParaRPr lang="en-US" altLang="en-US" dirty="0"/>
          </a:p>
          <a:p>
            <a:r>
              <a:rPr lang="en-US" altLang="en-US" dirty="0"/>
              <a:t>SA3-LI</a:t>
            </a:r>
          </a:p>
          <a:p>
            <a:pPr lvl="1"/>
            <a:r>
              <a:rPr lang="sv-SE" altLang="ja-JP" dirty="0"/>
              <a:t>SA3#80-LI-e-a:		25</a:t>
            </a:r>
            <a:r>
              <a:rPr lang="sv-SE" altLang="ja-JP" baseline="30000" dirty="0"/>
              <a:t>th</a:t>
            </a:r>
            <a:r>
              <a:rPr lang="sv-SE" altLang="ja-JP" dirty="0"/>
              <a:t> – 29</a:t>
            </a:r>
            <a:r>
              <a:rPr lang="sv-SE" altLang="ja-JP" baseline="30000" dirty="0"/>
              <a:t>th</a:t>
            </a:r>
            <a:r>
              <a:rPr lang="sv-SE" altLang="ja-JP" dirty="0"/>
              <a:t> January 2021, Online.</a:t>
            </a:r>
          </a:p>
          <a:p>
            <a:pPr lvl="1"/>
            <a:r>
              <a:rPr lang="sv-SE" altLang="ja-JP" dirty="0"/>
              <a:t>SA3#80-LI-e-b:		2</a:t>
            </a:r>
            <a:r>
              <a:rPr lang="sv-SE" altLang="ja-JP" baseline="30000" dirty="0"/>
              <a:t>nd</a:t>
            </a:r>
            <a:r>
              <a:rPr lang="sv-SE" altLang="ja-JP" dirty="0"/>
              <a:t> – 4</a:t>
            </a:r>
            <a:r>
              <a:rPr lang="sv-SE" altLang="ja-JP" baseline="30000" dirty="0"/>
              <a:t>th</a:t>
            </a:r>
            <a:r>
              <a:rPr lang="sv-SE" altLang="ja-JP" dirty="0"/>
              <a:t> March 2021, Online.</a:t>
            </a:r>
            <a:endParaRPr lang="en-US" altLang="en-US" dirty="0">
              <a:highlight>
                <a:srgbClr val="FFFF00"/>
              </a:highlight>
            </a:endParaRPr>
          </a:p>
          <a:p>
            <a:pPr lvl="1"/>
            <a:endParaRPr lang="sv-SE" altLang="sv-SE" dirty="0"/>
          </a:p>
        </p:txBody>
      </p:sp>
    </p:spTree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>
            <a:extLst>
              <a:ext uri="{FF2B5EF4-FFF2-40B4-BE49-F238E27FC236}">
                <a16:creationId xmlns:a16="http://schemas.microsoft.com/office/drawing/2014/main" id="{2D2E22A7-3349-407C-9A51-D2EEDD1700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Next SA3 and SA3-LI meetings</a:t>
            </a:r>
          </a:p>
        </p:txBody>
      </p:sp>
      <p:sp>
        <p:nvSpPr>
          <p:cNvPr id="11267" name="Content Placeholder 2">
            <a:extLst>
              <a:ext uri="{FF2B5EF4-FFF2-40B4-BE49-F238E27FC236}">
                <a16:creationId xmlns:a16="http://schemas.microsoft.com/office/drawing/2014/main" id="{4B086B12-4B08-416D-99D3-D40008E7A3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4483" y="1825625"/>
            <a:ext cx="11206064" cy="4351338"/>
          </a:xfrm>
        </p:spPr>
        <p:txBody>
          <a:bodyPr/>
          <a:lstStyle/>
          <a:p>
            <a:r>
              <a:rPr lang="en-US" altLang="ja-JP" dirty="0"/>
              <a:t>SA3</a:t>
            </a:r>
            <a:endParaRPr lang="en-US" altLang="en-US" dirty="0"/>
          </a:p>
          <a:p>
            <a:pPr lvl="1"/>
            <a:r>
              <a:rPr lang="en-US" altLang="en-US" dirty="0"/>
              <a:t>SA3#103-e:		17</a:t>
            </a:r>
            <a:r>
              <a:rPr lang="en-US" altLang="en-US" baseline="30000" dirty="0"/>
              <a:t>th</a:t>
            </a:r>
            <a:r>
              <a:rPr lang="en-US" altLang="en-US" dirty="0"/>
              <a:t> –  28</a:t>
            </a:r>
            <a:r>
              <a:rPr lang="en-US" altLang="en-US" baseline="30000" dirty="0"/>
              <a:t>th</a:t>
            </a:r>
            <a:r>
              <a:rPr lang="en-US" altLang="en-US" dirty="0"/>
              <a:t> May 2021, Online.</a:t>
            </a:r>
          </a:p>
          <a:p>
            <a:pPr lvl="1"/>
            <a:r>
              <a:rPr lang="en-US" altLang="en-US" dirty="0"/>
              <a:t>SA3#103bis-e:		5</a:t>
            </a:r>
            <a:r>
              <a:rPr lang="en-US" altLang="en-US" baseline="30000" dirty="0"/>
              <a:t>th</a:t>
            </a:r>
            <a:r>
              <a:rPr lang="en-US" altLang="en-US" dirty="0"/>
              <a:t> – 9</a:t>
            </a:r>
            <a:r>
              <a:rPr lang="en-US" altLang="en-US" baseline="30000" dirty="0"/>
              <a:t>th</a:t>
            </a:r>
            <a:r>
              <a:rPr lang="en-US" altLang="en-US" dirty="0"/>
              <a:t> July 2021, Online. (To be confirmed in May)</a:t>
            </a:r>
          </a:p>
          <a:p>
            <a:pPr lvl="1"/>
            <a:r>
              <a:rPr lang="en-US" altLang="en-US" dirty="0"/>
              <a:t>SA3#104-e:		16</a:t>
            </a:r>
            <a:r>
              <a:rPr lang="en-US" altLang="en-US" baseline="30000" dirty="0"/>
              <a:t>th</a:t>
            </a:r>
            <a:r>
              <a:rPr lang="en-US" altLang="en-US" dirty="0"/>
              <a:t> –  27</a:t>
            </a:r>
            <a:r>
              <a:rPr lang="en-US" altLang="en-US" baseline="30000" dirty="0"/>
              <a:t>th</a:t>
            </a:r>
            <a:r>
              <a:rPr lang="en-US" altLang="en-US" dirty="0"/>
              <a:t> August 2021 (Q3), Online.</a:t>
            </a:r>
          </a:p>
          <a:p>
            <a:pPr lvl="1"/>
            <a:endParaRPr lang="en-US" altLang="ja-JP" dirty="0"/>
          </a:p>
          <a:p>
            <a:r>
              <a:rPr lang="en-US" altLang="ja-JP" dirty="0"/>
              <a:t>SA3-LI</a:t>
            </a:r>
          </a:p>
          <a:p>
            <a:pPr lvl="1"/>
            <a:r>
              <a:rPr lang="sv-SE" altLang="ja-JP" dirty="0"/>
              <a:t>SA3#81-LI-e-a:		</a:t>
            </a:r>
            <a:r>
              <a:rPr lang="en-US" altLang="en-US" dirty="0"/>
              <a:t>12</a:t>
            </a:r>
            <a:r>
              <a:rPr lang="en-US" altLang="en-US" baseline="30000" dirty="0"/>
              <a:t>th</a:t>
            </a:r>
            <a:r>
              <a:rPr lang="en-US" altLang="en-US" dirty="0"/>
              <a:t> –  16</a:t>
            </a:r>
            <a:r>
              <a:rPr lang="en-US" altLang="en-US" baseline="30000" dirty="0"/>
              <a:t>th</a:t>
            </a:r>
            <a:r>
              <a:rPr lang="en-US" altLang="en-US" dirty="0"/>
              <a:t> April 2021, Online</a:t>
            </a:r>
            <a:r>
              <a:rPr lang="sv-SE" altLang="ja-JP" dirty="0"/>
              <a:t>.</a:t>
            </a:r>
          </a:p>
          <a:p>
            <a:pPr lvl="1"/>
            <a:r>
              <a:rPr lang="sv-SE" altLang="ja-JP" dirty="0"/>
              <a:t>SA3#81-LI-e-b:		</a:t>
            </a:r>
            <a:r>
              <a:rPr lang="en-US" altLang="en-US" dirty="0"/>
              <a:t>19</a:t>
            </a:r>
            <a:r>
              <a:rPr lang="en-US" altLang="en-US" baseline="30000" dirty="0"/>
              <a:t>th</a:t>
            </a:r>
            <a:r>
              <a:rPr lang="en-US" altLang="en-US" dirty="0"/>
              <a:t> –  21</a:t>
            </a:r>
            <a:r>
              <a:rPr lang="en-US" altLang="en-US" baseline="30000" dirty="0"/>
              <a:t>st</a:t>
            </a:r>
            <a:r>
              <a:rPr lang="en-US" altLang="en-US" dirty="0"/>
              <a:t> May 2021, Online</a:t>
            </a:r>
            <a:r>
              <a:rPr lang="sv-SE" altLang="ja-JP" dirty="0"/>
              <a:t>.</a:t>
            </a:r>
          </a:p>
          <a:p>
            <a:pPr lvl="1"/>
            <a:endParaRPr lang="en-US" altLang="en-US" dirty="0">
              <a:ea typeface="MS PGothic" panose="020B0600070205080204" pitchFamily="34" charset="-128"/>
            </a:endParaRPr>
          </a:p>
        </p:txBody>
      </p:sp>
    </p:spTree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>
            <a:extLst>
              <a:ext uri="{FF2B5EF4-FFF2-40B4-BE49-F238E27FC236}">
                <a16:creationId xmlns:a16="http://schemas.microsoft.com/office/drawing/2014/main" id="{8A6AC563-40DB-483F-A022-6F25DFCC38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SA3 statistics</a:t>
            </a:r>
          </a:p>
        </p:txBody>
      </p:sp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31A321A9-967A-431C-B09E-B77EF92244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SA3#102-e: 18</a:t>
            </a:r>
            <a:r>
              <a:rPr lang="en-US" altLang="en-US" baseline="30000" dirty="0"/>
              <a:t>th</a:t>
            </a:r>
            <a:r>
              <a:rPr lang="en-US" altLang="en-US" dirty="0"/>
              <a:t> –  19</a:t>
            </a:r>
            <a:r>
              <a:rPr lang="en-US" altLang="en-US" baseline="30000" dirty="0"/>
              <a:t>th</a:t>
            </a:r>
            <a:r>
              <a:rPr lang="en-US" altLang="en-US" dirty="0"/>
              <a:t> January 2021, Online</a:t>
            </a:r>
          </a:p>
          <a:p>
            <a:pPr lvl="1"/>
            <a:endParaRPr lang="en-GB" altLang="zh-CN" dirty="0"/>
          </a:p>
          <a:p>
            <a:pPr lvl="1"/>
            <a:r>
              <a:rPr lang="en-US" altLang="zh-CN" dirty="0"/>
              <a:t>Registered 135 delegates </a:t>
            </a:r>
          </a:p>
          <a:p>
            <a:pPr lvl="1"/>
            <a:r>
              <a:rPr lang="en-US" altLang="zh-CN" dirty="0"/>
              <a:t>789 temporary documents </a:t>
            </a:r>
          </a:p>
          <a:p>
            <a:pPr lvl="1"/>
            <a:r>
              <a:rPr lang="en-US" altLang="zh-CN" dirty="0"/>
              <a:t>31 incoming LS</a:t>
            </a:r>
          </a:p>
          <a:p>
            <a:pPr lvl="1"/>
            <a:r>
              <a:rPr lang="en-US" altLang="zh-CN" dirty="0"/>
              <a:t>10 outgoing LS</a:t>
            </a:r>
          </a:p>
          <a:p>
            <a:pPr lvl="1"/>
            <a:r>
              <a:rPr lang="en-US" altLang="zh-CN" dirty="0"/>
              <a:t>61 agreed CRs</a:t>
            </a:r>
          </a:p>
          <a:p>
            <a:endParaRPr lang="sv-SE" altLang="sv-SE" sz="3200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788110D-8D30-42D9-B2AB-A5B13B8F5AB4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en-US" altLang="en-US" dirty="0"/>
              <a:t>SA3#102bis-e: 1</a:t>
            </a:r>
            <a:r>
              <a:rPr lang="en-US" altLang="en-US" baseline="30000" dirty="0"/>
              <a:t>st</a:t>
            </a:r>
            <a:r>
              <a:rPr lang="en-US" altLang="en-US" dirty="0"/>
              <a:t> –  5</a:t>
            </a:r>
            <a:r>
              <a:rPr lang="en-US" altLang="en-US" baseline="30000" dirty="0"/>
              <a:t>th</a:t>
            </a:r>
            <a:r>
              <a:rPr lang="en-US" altLang="en-US" dirty="0"/>
              <a:t> March 2021, Online</a:t>
            </a:r>
          </a:p>
          <a:p>
            <a:pPr lvl="1"/>
            <a:endParaRPr lang="en-GB" altLang="zh-CN" dirty="0"/>
          </a:p>
          <a:p>
            <a:pPr lvl="1"/>
            <a:r>
              <a:rPr lang="en-US" altLang="zh-CN" dirty="0"/>
              <a:t>Registered 121 delegates </a:t>
            </a:r>
          </a:p>
          <a:p>
            <a:pPr lvl="1"/>
            <a:r>
              <a:rPr lang="en-US" altLang="zh-CN" dirty="0"/>
              <a:t>532 temporary documents </a:t>
            </a:r>
          </a:p>
          <a:p>
            <a:pPr lvl="1"/>
            <a:r>
              <a:rPr lang="en-US" altLang="zh-CN" dirty="0"/>
              <a:t>9 incoming LS</a:t>
            </a:r>
          </a:p>
          <a:p>
            <a:pPr lvl="1"/>
            <a:r>
              <a:rPr lang="en-US" altLang="zh-CN" dirty="0"/>
              <a:t>5 outgoing LS</a:t>
            </a:r>
          </a:p>
          <a:p>
            <a:endParaRPr lang="en-US" dirty="0"/>
          </a:p>
        </p:txBody>
      </p:sp>
    </p:spTree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0B49539B-D465-4C13-9E6A-10EA92F78E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1011399"/>
              </p:ext>
            </p:extLst>
          </p:nvPr>
        </p:nvGraphicFramePr>
        <p:xfrm>
          <a:off x="704215" y="763692"/>
          <a:ext cx="9096812" cy="58810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314" name="Title 1">
            <a:extLst>
              <a:ext uri="{FF2B5EF4-FFF2-40B4-BE49-F238E27FC236}">
                <a16:creationId xmlns:a16="http://schemas.microsoft.com/office/drawing/2014/main" id="{6748C07E-6378-43E7-BCB8-1628993510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Document statistics</a:t>
            </a:r>
          </a:p>
        </p:txBody>
      </p:sp>
      <p:sp>
        <p:nvSpPr>
          <p:cNvPr id="13315" name="テキスト ボックス 9">
            <a:extLst>
              <a:ext uri="{FF2B5EF4-FFF2-40B4-BE49-F238E27FC236}">
                <a16:creationId xmlns:a16="http://schemas.microsoft.com/office/drawing/2014/main" id="{4F372886-FDE2-4E9D-9FED-689BF5BF63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66188" y="5401900"/>
            <a:ext cx="9112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Meetings</a:t>
            </a:r>
            <a:endParaRPr lang="en-GB" altLang="en-US" sz="1400" dirty="0"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8139CDD-033F-4D57-BA9B-45D957FA0B3F}"/>
              </a:ext>
            </a:extLst>
          </p:cNvPr>
          <p:cNvSpPr/>
          <p:nvPr/>
        </p:nvSpPr>
        <p:spPr>
          <a:xfrm>
            <a:off x="7866993" y="3326218"/>
            <a:ext cx="3162263" cy="188713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338" name="Title 1">
            <a:extLst>
              <a:ext uri="{FF2B5EF4-FFF2-40B4-BE49-F238E27FC236}">
                <a16:creationId xmlns:a16="http://schemas.microsoft.com/office/drawing/2014/main" id="{129E5489-0D7D-4ECC-9DEF-485AAF8AEE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Delegate statistics</a:t>
            </a:r>
          </a:p>
        </p:txBody>
      </p:sp>
      <p:sp>
        <p:nvSpPr>
          <p:cNvPr id="14339" name="テキスト ボックス 7">
            <a:extLst>
              <a:ext uri="{FF2B5EF4-FFF2-40B4-BE49-F238E27FC236}">
                <a16:creationId xmlns:a16="http://schemas.microsoft.com/office/drawing/2014/main" id="{E693512B-4CAB-4E4A-B020-CF2DACC386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8488" y="2052147"/>
            <a:ext cx="1846262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Number of delegates</a:t>
            </a:r>
            <a:endParaRPr lang="en-GB" altLang="en-US" sz="1400" dirty="0"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4340" name="テキスト ボックス 9">
            <a:extLst>
              <a:ext uri="{FF2B5EF4-FFF2-40B4-BE49-F238E27FC236}">
                <a16:creationId xmlns:a16="http://schemas.microsoft.com/office/drawing/2014/main" id="{A43F5E27-BAC6-4B21-98E1-20093E44F3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13769" y="4952673"/>
            <a:ext cx="9112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Meetings</a:t>
            </a:r>
            <a:endParaRPr lang="en-GB" altLang="en-US" sz="1400" dirty="0"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8" name="テキスト ボックス 9">
            <a:extLst>
              <a:ext uri="{FF2B5EF4-FFF2-40B4-BE49-F238E27FC236}">
                <a16:creationId xmlns:a16="http://schemas.microsoft.com/office/drawing/2014/main" id="{C8016456-E6CE-4EAC-807B-A1FC1985D7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068029" y="3326218"/>
            <a:ext cx="1961228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 i="1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For electronic meetings only registrations are tracked</a:t>
            </a:r>
            <a:endParaRPr lang="en-GB" altLang="en-US" sz="1100" i="1" dirty="0"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graphicFrame>
        <p:nvGraphicFramePr>
          <p:cNvPr id="13" name="Chart 12">
            <a:extLst>
              <a:ext uri="{FF2B5EF4-FFF2-40B4-BE49-F238E27FC236}">
                <a16:creationId xmlns:a16="http://schemas.microsoft.com/office/drawing/2014/main" id="{02E10E49-CC3A-46A1-96B3-8643E01EB8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8891072"/>
              </p:ext>
            </p:extLst>
          </p:nvPr>
        </p:nvGraphicFramePr>
        <p:xfrm>
          <a:off x="1416267" y="2004849"/>
          <a:ext cx="7814597" cy="41479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187EE9-2357-4944-832D-C80E4EA880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 of inclusive language in 3GPP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775E20-D6A5-483A-87EB-3AF91C69FC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SA3:</a:t>
            </a:r>
          </a:p>
          <a:p>
            <a:pPr lvl="1"/>
            <a:r>
              <a:rPr lang="en-US" dirty="0"/>
              <a:t>Three Rel-17 specifications: TS 33.501, TS 33.535 and TS 33.180</a:t>
            </a:r>
          </a:p>
          <a:p>
            <a:pPr lvl="1"/>
            <a:r>
              <a:rPr lang="en-US" dirty="0"/>
              <a:t>No need for CRs to amend the terminology as confirmed by the rapporteurs</a:t>
            </a:r>
          </a:p>
          <a:p>
            <a:pPr lvl="1"/>
            <a:r>
              <a:rPr lang="en-US" dirty="0"/>
              <a:t>Rel-17 draft specifications will be amended accordingly prior to submission for approval</a:t>
            </a:r>
          </a:p>
          <a:p>
            <a:pPr lvl="1"/>
            <a:endParaRPr lang="en-US" dirty="0"/>
          </a:p>
          <a:p>
            <a:r>
              <a:rPr lang="en-US" dirty="0"/>
              <a:t>SA3-LI:</a:t>
            </a:r>
          </a:p>
          <a:p>
            <a:pPr lvl="1"/>
            <a:r>
              <a:rPr lang="en-US" dirty="0"/>
              <a:t>SA3-LI have reviewed R15 onwards specifications (and by association older 4G specifications originating from R8 onwards) and have identified no language inclusivity issues.</a:t>
            </a:r>
          </a:p>
          <a:p>
            <a:pPr lvl="1"/>
            <a:r>
              <a:rPr lang="en-US" dirty="0"/>
              <a:t>While LI is intentionally individually targeted, LI specifications are inclusive.</a:t>
            </a:r>
          </a:p>
        </p:txBody>
      </p:sp>
    </p:spTree>
    <p:extLst>
      <p:ext uri="{BB962C8B-B14F-4D97-AF65-F5344CB8AC3E}">
        <p14:creationId xmlns:p14="http://schemas.microsoft.com/office/powerpoint/2010/main" val="3878765994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3">
            <a:extLst>
              <a:ext uri="{FF2B5EF4-FFF2-40B4-BE49-F238E27FC236}">
                <a16:creationId xmlns:a16="http://schemas.microsoft.com/office/drawing/2014/main" id="{DE6131B3-0905-4FD4-BD88-4E540AD2AB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Status Report on SA3-LI</a:t>
            </a:r>
          </a:p>
        </p:txBody>
      </p:sp>
    </p:spTree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3">
            <a:extLst>
              <a:ext uri="{FF2B5EF4-FFF2-40B4-BE49-F238E27FC236}">
                <a16:creationId xmlns:a16="http://schemas.microsoft.com/office/drawing/2014/main" id="{7EC485BE-77B7-414D-989F-26E6C4E696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01625"/>
            <a:ext cx="10515600" cy="1325563"/>
          </a:xfrm>
        </p:spPr>
        <p:txBody>
          <a:bodyPr/>
          <a:lstStyle/>
          <a:p>
            <a:r>
              <a:rPr lang="sv-SE" altLang="sv-SE" dirty="0"/>
              <a:t>Lawful Interception (LI) </a:t>
            </a:r>
            <a:br>
              <a:rPr lang="sv-SE" altLang="sv-SE" dirty="0"/>
            </a:br>
            <a:r>
              <a:rPr lang="sv-SE" altLang="sv-SE" dirty="0"/>
              <a:t>General</a:t>
            </a:r>
          </a:p>
        </p:txBody>
      </p:sp>
      <p:sp>
        <p:nvSpPr>
          <p:cNvPr id="16387" name="Content Placeholder 4">
            <a:extLst>
              <a:ext uri="{FF2B5EF4-FFF2-40B4-BE49-F238E27FC236}">
                <a16:creationId xmlns:a16="http://schemas.microsoft.com/office/drawing/2014/main" id="{1E6CD892-9FE2-40E9-A007-7B5F090BCA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081588" cy="4351338"/>
          </a:xfrm>
        </p:spPr>
        <p:txBody>
          <a:bodyPr/>
          <a:lstStyle/>
          <a:p>
            <a:r>
              <a:rPr lang="en-GB" altLang="en-US" dirty="0"/>
              <a:t>Stage 1 - TS 33.126 </a:t>
            </a:r>
          </a:p>
          <a:p>
            <a:pPr lvl="1"/>
            <a:r>
              <a:rPr lang="en-GB" altLang="en-US" sz="2000" dirty="0"/>
              <a:t>R16 Complete. </a:t>
            </a:r>
          </a:p>
          <a:p>
            <a:pPr lvl="1"/>
            <a:r>
              <a:rPr lang="en-GB" altLang="en-US" sz="2000" dirty="0"/>
              <a:t>R17 in progress</a:t>
            </a:r>
          </a:p>
          <a:p>
            <a:pPr lvl="2"/>
            <a:r>
              <a:rPr lang="en-GB" altLang="en-US" sz="1600" dirty="0"/>
              <a:t>No changes yet from R16.</a:t>
            </a:r>
          </a:p>
          <a:p>
            <a:pPr lvl="1"/>
            <a:endParaRPr lang="en-GB" altLang="en-US" sz="2000" dirty="0"/>
          </a:p>
          <a:p>
            <a:r>
              <a:rPr lang="en-GB" altLang="en-US" dirty="0"/>
              <a:t>Stage 2 - TS 33.127 &amp; 33.107.</a:t>
            </a:r>
          </a:p>
          <a:p>
            <a:pPr lvl="1"/>
            <a:r>
              <a:rPr lang="en-GB" altLang="en-US" sz="2000" dirty="0"/>
              <a:t>R16 </a:t>
            </a:r>
          </a:p>
          <a:p>
            <a:pPr lvl="2"/>
            <a:r>
              <a:rPr lang="en-GB" altLang="en-US" sz="1800" dirty="0"/>
              <a:t>100% complete at SA#91e.</a:t>
            </a:r>
            <a:endParaRPr lang="en-GB" altLang="en-US" sz="2800" dirty="0"/>
          </a:p>
          <a:p>
            <a:pPr lvl="1"/>
            <a:r>
              <a:rPr lang="en-GB" altLang="en-US" sz="1800" dirty="0"/>
              <a:t>R17</a:t>
            </a:r>
          </a:p>
          <a:p>
            <a:pPr lvl="2"/>
            <a:r>
              <a:rPr lang="en-GB" altLang="en-US" sz="1800" dirty="0"/>
              <a:t>10% complete at SA#91e</a:t>
            </a:r>
          </a:p>
          <a:p>
            <a:pPr lvl="2"/>
            <a:endParaRPr lang="en-GB" altLang="en-US" sz="2800" dirty="0"/>
          </a:p>
          <a:p>
            <a:pPr lvl="2"/>
            <a:endParaRPr lang="en-GB" altLang="en-US" sz="2800" dirty="0"/>
          </a:p>
          <a:p>
            <a:endParaRPr lang="sv-SE" altLang="en-US" sz="4000" dirty="0"/>
          </a:p>
        </p:txBody>
      </p:sp>
      <p:sp>
        <p:nvSpPr>
          <p:cNvPr id="16388" name="Content Placeholder 5">
            <a:extLst>
              <a:ext uri="{FF2B5EF4-FFF2-40B4-BE49-F238E27FC236}">
                <a16:creationId xmlns:a16="http://schemas.microsoft.com/office/drawing/2014/main" id="{DAAA817F-72AD-42D4-A455-8C166613C72A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en-GB" altLang="en-US" sz="2400" dirty="0"/>
              <a:t>Stage 3 – TS 33.128 &amp; 33.108.</a:t>
            </a:r>
          </a:p>
          <a:p>
            <a:pPr lvl="1"/>
            <a:r>
              <a:rPr lang="en-GB" altLang="en-US" sz="2000" dirty="0"/>
              <a:t>R16 </a:t>
            </a:r>
          </a:p>
          <a:p>
            <a:pPr lvl="2"/>
            <a:r>
              <a:rPr lang="en-GB" altLang="en-US" sz="1800" dirty="0"/>
              <a:t>98% Complete Dec 2020.</a:t>
            </a:r>
          </a:p>
          <a:p>
            <a:pPr lvl="2"/>
            <a:r>
              <a:rPr lang="en-GB" altLang="en-US" sz="1800" dirty="0"/>
              <a:t>Functionally complete.</a:t>
            </a:r>
          </a:p>
          <a:p>
            <a:pPr lvl="2"/>
            <a:r>
              <a:rPr lang="en-GB" altLang="en-US" sz="1800" dirty="0"/>
              <a:t>A couple of Cat F CRs outstanding for June.</a:t>
            </a:r>
          </a:p>
          <a:p>
            <a:endParaRPr lang="en-GB" altLang="en-US" sz="2400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0A6BDC-C0A7-4596-BE2C-A0505E60F4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Highlights!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6C8A38-A592-4F23-85BF-32325E014C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z="2400" dirty="0"/>
              <a:t>News!</a:t>
            </a:r>
          </a:p>
          <a:p>
            <a:pPr lvl="1"/>
            <a:r>
              <a:rPr lang="en-US" altLang="ja-JP" sz="2000" dirty="0"/>
              <a:t>SA3 recipient of the 2020 excellence award announced</a:t>
            </a:r>
          </a:p>
          <a:p>
            <a:pPr lvl="2"/>
            <a:r>
              <a:rPr lang="en-US" altLang="ja-JP" sz="1800" dirty="0"/>
              <a:t>Alf Zugenmaier (NTT Docomo)</a:t>
            </a:r>
          </a:p>
          <a:p>
            <a:pPr lvl="1"/>
            <a:endParaRPr lang="en-US" altLang="ja-JP" sz="2000" dirty="0"/>
          </a:p>
          <a:p>
            <a:pPr marL="457200" lvl="1" indent="0">
              <a:buNone/>
            </a:pPr>
            <a:endParaRPr lang="en-US" altLang="ja-JP" sz="1600" b="1" dirty="0"/>
          </a:p>
          <a:p>
            <a:pPr lvl="1"/>
            <a:endParaRPr lang="en-US" altLang="ja-JP" sz="2000" dirty="0">
              <a:highlight>
                <a:srgbClr val="FFFF00"/>
              </a:highlight>
            </a:endParaRPr>
          </a:p>
          <a:p>
            <a:pPr lvl="1"/>
            <a:endParaRPr lang="en-US" altLang="ja-JP" sz="2000" dirty="0">
              <a:highlight>
                <a:srgbClr val="FFFF00"/>
              </a:highlight>
            </a:endParaRPr>
          </a:p>
          <a:p>
            <a:pPr lvl="1"/>
            <a:endParaRPr lang="en-US" altLang="ja-JP" sz="2000" dirty="0"/>
          </a:p>
          <a:p>
            <a:endParaRPr lang="sv-SE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018F96A-616C-4298-A501-BC503C92FED3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sv-SE" sz="2400" dirty="0"/>
              <a:t>Completed Items</a:t>
            </a:r>
          </a:p>
          <a:p>
            <a:pPr lvl="1"/>
            <a:r>
              <a:rPr lang="en-US" sz="2000" dirty="0">
                <a:ea typeface="MS Mincho" panose="02020609040205080304" pitchFamily="49" charset="-128"/>
                <a:cs typeface="Arial" panose="020B0604020202020204" pitchFamily="34" charset="0"/>
              </a:rPr>
              <a:t>Enhancements to UPIP Support in 5GS (</a:t>
            </a:r>
            <a:r>
              <a:rPr lang="sv-SE" sz="2000" dirty="0">
                <a:ea typeface="MS Mincho" panose="02020609040205080304" pitchFamily="49" charset="-128"/>
                <a:cs typeface="Arial" panose="020B0604020202020204" pitchFamily="34" charset="0"/>
              </a:rPr>
              <a:t>eUPIP_SEC)</a:t>
            </a:r>
          </a:p>
          <a:p>
            <a:pPr lvl="1"/>
            <a:r>
              <a:rPr lang="en-US" sz="2000" dirty="0">
                <a:ea typeface="MS Mincho" panose="02020609040205080304" pitchFamily="49" charset="-128"/>
                <a:cs typeface="Arial" panose="020B0604020202020204" pitchFamily="34" charset="0"/>
              </a:rPr>
              <a:t>Study on security aspects of the Disaggregated gNB Architecture (</a:t>
            </a:r>
            <a:r>
              <a:rPr lang="sv-SE" sz="2000" dirty="0">
                <a:ea typeface="MS Mincho" panose="02020609040205080304" pitchFamily="49" charset="-128"/>
                <a:cs typeface="Arial" panose="020B0604020202020204" pitchFamily="34" charset="0"/>
              </a:rPr>
              <a:t>FS_disagg_gNB_Sec)</a:t>
            </a:r>
          </a:p>
          <a:p>
            <a:pPr lvl="1"/>
            <a:r>
              <a:rPr lang="en-GB" sz="2000" dirty="0">
                <a:ea typeface="Batang" panose="02030600000101010101" pitchFamily="18" charset="-127"/>
                <a:cs typeface="Arial" panose="020B0604020202020204" pitchFamily="34" charset="0"/>
              </a:rPr>
              <a:t>Security Aspects of eV2XARC (eV2XARC)</a:t>
            </a:r>
            <a:endParaRPr lang="en-GB" sz="2000" b="1" dirty="0">
              <a:ea typeface="Batang" panose="02030600000101010101" pitchFamily="18" charset="-127"/>
              <a:cs typeface="Arial" panose="020B0604020202020204" pitchFamily="34" charset="0"/>
            </a:endParaRPr>
          </a:p>
          <a:p>
            <a:endParaRPr lang="en-GB" sz="2400" dirty="0">
              <a:ea typeface="Batang" panose="02030600000101010101" pitchFamily="18" charset="-127"/>
              <a:cs typeface="Arial" panose="020B0604020202020204" pitchFamily="34" charset="0"/>
            </a:endParaRPr>
          </a:p>
          <a:p>
            <a:r>
              <a:rPr lang="en-GB" sz="2400" dirty="0">
                <a:ea typeface="Batang" panose="02030600000101010101" pitchFamily="18" charset="-127"/>
                <a:cs typeface="Arial" panose="020B0604020202020204" pitchFamily="34" charset="0"/>
              </a:rPr>
              <a:t>Updates</a:t>
            </a:r>
          </a:p>
          <a:p>
            <a:pPr lvl="1"/>
            <a:r>
              <a:rPr lang="sv-SE" sz="2000" dirty="0"/>
              <a:t>Q3 e-meeting planning done (slide 13)</a:t>
            </a:r>
          </a:p>
          <a:p>
            <a:pPr lvl="1"/>
            <a:r>
              <a:rPr lang="en-US" sz="2000" dirty="0"/>
              <a:t>Use of inclusive language in 3GPP (slide 17) </a:t>
            </a:r>
            <a:endParaRPr lang="sv-SE" sz="2000" dirty="0"/>
          </a:p>
          <a:p>
            <a:pPr lvl="1"/>
            <a:endParaRPr lang="sv-SE" sz="2000" dirty="0">
              <a:ea typeface="MS Mincho" panose="02020609040205080304" pitchFamily="49" charset="-128"/>
              <a:cs typeface="Arial" panose="020B0604020202020204" pitchFamily="34" charset="0"/>
            </a:endParaRPr>
          </a:p>
          <a:p>
            <a:pPr lvl="1"/>
            <a:endParaRPr lang="sv-SE" sz="2000" dirty="0"/>
          </a:p>
          <a:p>
            <a:pPr lvl="1"/>
            <a:endParaRPr lang="sv-SE" sz="1800" b="1" dirty="0">
              <a:latin typeface="Arial" panose="020B0604020202020204" pitchFamily="34" charset="0"/>
              <a:ea typeface="MS Mincho" panose="02020609040205080304" pitchFamily="49" charset="-128"/>
            </a:endParaRPr>
          </a:p>
          <a:p>
            <a:pPr lvl="1"/>
            <a:endParaRPr lang="sv-SE" sz="1800" b="1" dirty="0">
              <a:latin typeface="Arial" panose="020B0604020202020204" pitchFamily="34" charset="0"/>
              <a:ea typeface="MS Mincho" panose="02020609040205080304" pitchFamily="49" charset="-128"/>
            </a:endParaRPr>
          </a:p>
          <a:p>
            <a:pPr lvl="1"/>
            <a:endParaRPr lang="sv-SE" sz="1800" b="1" dirty="0">
              <a:latin typeface="Arial" panose="020B0604020202020204" pitchFamily="34" charset="0"/>
              <a:ea typeface="MS Mincho" panose="02020609040205080304" pitchFamily="49" charset="-128"/>
            </a:endParaRPr>
          </a:p>
          <a:p>
            <a:pPr lvl="1"/>
            <a:endParaRPr lang="sv-SE" sz="2000" dirty="0">
              <a:solidFill>
                <a:schemeClr val="dk1"/>
              </a:solidFill>
              <a:latin typeface="Arial" panose="020B0604020202020204" pitchFamily="34" charset="0"/>
              <a:ea typeface="Batang" panose="02030600000101010101" pitchFamily="18" charset="-127"/>
            </a:endParaRPr>
          </a:p>
          <a:p>
            <a:pPr lvl="1"/>
            <a:endParaRPr lang="sv-SE" sz="2000" dirty="0"/>
          </a:p>
          <a:p>
            <a:pPr lvl="1"/>
            <a:endParaRPr lang="sv-SE" sz="2000" dirty="0"/>
          </a:p>
          <a:p>
            <a:pPr lvl="1"/>
            <a:endParaRPr lang="en-GB" sz="2000" dirty="0"/>
          </a:p>
          <a:p>
            <a:pPr lvl="1"/>
            <a:endParaRPr lang="sv-SE" sz="2000" dirty="0"/>
          </a:p>
          <a:p>
            <a:pPr lvl="1"/>
            <a:endParaRPr lang="sv-SE" sz="20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CB3C32F-F5BE-479A-B0AE-2D42A6134A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2071" y="3429000"/>
            <a:ext cx="1641717" cy="2532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7878272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>
            <a:extLst>
              <a:ext uri="{FF2B5EF4-FFF2-40B4-BE49-F238E27FC236}">
                <a16:creationId xmlns:a16="http://schemas.microsoft.com/office/drawing/2014/main" id="{CCF479EE-3AC6-4440-9CF5-B76A18C6D2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08371"/>
            <a:ext cx="10515600" cy="1325563"/>
          </a:xfrm>
        </p:spPr>
        <p:txBody>
          <a:bodyPr/>
          <a:lstStyle/>
          <a:p>
            <a:r>
              <a:rPr lang="sv-SE" altLang="sv-SE" dirty="0"/>
              <a:t>Lawful Interception (LI) </a:t>
            </a:r>
            <a:br>
              <a:rPr lang="sv-SE" altLang="sv-SE" dirty="0"/>
            </a:br>
            <a:r>
              <a:rPr lang="sv-SE" altLang="sv-SE" dirty="0"/>
              <a:t>Documents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68DFDE8-5B7C-4AE6-9E7D-56AD69B96F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Packs of agreed CRs submitted to SA#91-e: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SP-210031 Rel-16</a:t>
            </a:r>
          </a:p>
          <a:p>
            <a:pPr lvl="1"/>
            <a:r>
              <a:rPr lang="en-US" altLang="en-US" dirty="0">
                <a:sym typeface="Wingdings" panose="05000000000000000000" pitchFamily="2" charset="2"/>
              </a:rPr>
              <a:t>SP-210032 Rel-17</a:t>
            </a:r>
          </a:p>
          <a:p>
            <a:pPr lvl="1"/>
            <a:r>
              <a:rPr lang="en-US" altLang="en-US" dirty="0">
                <a:sym typeface="Wingdings" panose="05000000000000000000" pitchFamily="2" charset="2"/>
              </a:rPr>
              <a:t>Thursday 18</a:t>
            </a:r>
            <a:r>
              <a:rPr lang="en-US" altLang="en-US" baseline="30000" dirty="0">
                <a:sym typeface="Wingdings" panose="05000000000000000000" pitchFamily="2" charset="2"/>
              </a:rPr>
              <a:t>th</a:t>
            </a:r>
            <a:r>
              <a:rPr lang="en-US" altLang="en-US" dirty="0">
                <a:sym typeface="Wingdings" panose="05000000000000000000" pitchFamily="2" charset="2"/>
              </a:rPr>
              <a:t> Submission expected as per email list notification.</a:t>
            </a:r>
          </a:p>
          <a:p>
            <a:pPr marL="0" indent="0">
              <a:buNone/>
            </a:pPr>
            <a:endParaRPr lang="en-US" altLang="en-US" dirty="0">
              <a:sym typeface="Wingdings" panose="05000000000000000000" pitchFamily="2" charset="2"/>
            </a:endParaRPr>
          </a:p>
          <a:p>
            <a:r>
              <a:rPr lang="en-US" altLang="en-US" dirty="0">
                <a:sym typeface="Wingdings" panose="05000000000000000000" pitchFamily="2" charset="2"/>
              </a:rPr>
              <a:t>TR 33.929 v0.0.7, available on portal </a:t>
            </a:r>
            <a:r>
              <a:rPr lang="en-GB" altLang="en-US" dirty="0">
                <a:sym typeface="Wingdings" panose="05000000000000000000" pitchFamily="2" charset="2"/>
              </a:rPr>
              <a:t> </a:t>
            </a:r>
            <a:endParaRPr lang="en-US" altLang="en-US" dirty="0">
              <a:sym typeface="Wingdings" panose="05000000000000000000" pitchFamily="2" charset="2"/>
            </a:endParaRPr>
          </a:p>
          <a:p>
            <a:pPr lvl="1"/>
            <a:r>
              <a:rPr lang="fr-FR" i="1" dirty="0" err="1"/>
              <a:t>Lawful</a:t>
            </a:r>
            <a:r>
              <a:rPr lang="fr-FR" i="1" dirty="0"/>
              <a:t> Interception (LI) </a:t>
            </a:r>
            <a:r>
              <a:rPr lang="fr-FR" i="1" dirty="0" err="1"/>
              <a:t>implementation</a:t>
            </a:r>
            <a:r>
              <a:rPr lang="fr-FR" i="1" dirty="0"/>
              <a:t> guidance</a:t>
            </a:r>
          </a:p>
          <a:p>
            <a:pPr lvl="1"/>
            <a:r>
              <a:rPr lang="fr-FR" altLang="ja-JP" i="1" dirty="0" err="1">
                <a:sym typeface="Wingdings" panose="05000000000000000000" pitchFamily="2" charset="2"/>
              </a:rPr>
              <a:t>Expected</a:t>
            </a:r>
            <a:r>
              <a:rPr lang="fr-FR" altLang="ja-JP" i="1" dirty="0">
                <a:sym typeface="Wingdings" panose="05000000000000000000" pitchFamily="2" charset="2"/>
              </a:rPr>
              <a:t> for R17 </a:t>
            </a:r>
            <a:r>
              <a:rPr lang="fr-FR" altLang="ja-JP" i="1" dirty="0" err="1">
                <a:sym typeface="Wingdings" panose="05000000000000000000" pitchFamily="2" charset="2"/>
              </a:rPr>
              <a:t>Approval</a:t>
            </a:r>
            <a:r>
              <a:rPr lang="fr-FR" altLang="ja-JP" i="1" dirty="0">
                <a:sym typeface="Wingdings" panose="05000000000000000000" pitchFamily="2" charset="2"/>
              </a:rPr>
              <a:t>.</a:t>
            </a:r>
            <a:endParaRPr lang="en-US" altLang="ja-JP" i="1" dirty="0">
              <a:sym typeface="Wingdings" panose="05000000000000000000" pitchFamily="2" charset="2"/>
            </a:endParaRPr>
          </a:p>
          <a:p>
            <a:endParaRPr lang="sv-SE" dirty="0"/>
          </a:p>
        </p:txBody>
      </p:sp>
    </p:spTree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59BB02-AB54-4336-A00A-71330CB768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SA3-LI Processes Update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F02EA2-E7FC-4A37-B42D-6F4061FDF4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04252"/>
            <a:ext cx="10901714" cy="4372711"/>
          </a:xfrm>
        </p:spPr>
        <p:txBody>
          <a:bodyPr/>
          <a:lstStyle/>
          <a:p>
            <a:r>
              <a:rPr lang="en-GB" altLang="en-US" sz="2000" dirty="0"/>
              <a:t>New CR process based on ETSI / 3GPP Forge developed.</a:t>
            </a:r>
          </a:p>
          <a:p>
            <a:pPr lvl="1"/>
            <a:r>
              <a:rPr lang="en-GB" altLang="en-US" sz="1600" dirty="0"/>
              <a:t>“Optional” but strongly recommended Forge parallel use from 29</a:t>
            </a:r>
            <a:r>
              <a:rPr lang="en-GB" altLang="en-US" sz="1600" baseline="30000" dirty="0"/>
              <a:t>th</a:t>
            </a:r>
            <a:r>
              <a:rPr lang="en-GB" altLang="en-US" sz="1600" dirty="0"/>
              <a:t> March 2021.</a:t>
            </a:r>
          </a:p>
          <a:p>
            <a:r>
              <a:rPr lang="en-GB" altLang="en-US" sz="2000" dirty="0"/>
              <a:t>Formal recommendations delayed, expected by SA#92.</a:t>
            </a:r>
          </a:p>
          <a:p>
            <a:pPr lvl="1"/>
            <a:r>
              <a:rPr lang="en-GB" altLang="en-US" sz="1600" dirty="0"/>
              <a:t>Awaiting outcome of wider 3GPP forge discussions.</a:t>
            </a:r>
          </a:p>
          <a:p>
            <a:pPr lvl="1"/>
            <a:endParaRPr lang="en-GB" altLang="en-US" sz="1600" dirty="0"/>
          </a:p>
          <a:p>
            <a:r>
              <a:rPr lang="en-GB" altLang="en-US" sz="2000" dirty="0"/>
              <a:t>Ideally Forge will be used within SA3-LI to exclusively handle all ASN.1 and XML code applicable to TS 33.128.</a:t>
            </a:r>
          </a:p>
          <a:p>
            <a:endParaRPr lang="en-GB" altLang="en-US" sz="2000" dirty="0"/>
          </a:p>
          <a:p>
            <a:r>
              <a:rPr lang="en-GB" altLang="en-US" sz="2000" dirty="0"/>
              <a:t>SA3-LI Forge includes automated ASN.1 quality checks.</a:t>
            </a:r>
          </a:p>
        </p:txBody>
      </p:sp>
    </p:spTree>
    <p:extLst>
      <p:ext uri="{BB962C8B-B14F-4D97-AF65-F5344CB8AC3E}">
        <p14:creationId xmlns:p14="http://schemas.microsoft.com/office/powerpoint/2010/main" val="1963375287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6">
            <a:extLst>
              <a:ext uri="{FF2B5EF4-FFF2-40B4-BE49-F238E27FC236}">
                <a16:creationId xmlns:a16="http://schemas.microsoft.com/office/drawing/2014/main" id="{F75A4A87-AECA-436F-8449-2A7CC23E19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Status Report on SA3 Work Items</a:t>
            </a:r>
          </a:p>
        </p:txBody>
      </p:sp>
    </p:spTree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2">
            <a:extLst>
              <a:ext uri="{FF2B5EF4-FFF2-40B4-BE49-F238E27FC236}">
                <a16:creationId xmlns:a16="http://schemas.microsoft.com/office/drawing/2014/main" id="{14A9882D-3C3D-4A55-BD83-4385F74145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9400"/>
            <a:ext cx="10515600" cy="1325563"/>
          </a:xfrm>
        </p:spPr>
        <p:txBody>
          <a:bodyPr/>
          <a:lstStyle/>
          <a:p>
            <a:r>
              <a:rPr lang="sv-SE" altLang="sv-SE" sz="4000" dirty="0"/>
              <a:t>5G System Security</a:t>
            </a:r>
            <a:br>
              <a:rPr lang="sv-SE" altLang="sv-SE" sz="4000" dirty="0"/>
            </a:br>
            <a:r>
              <a:rPr lang="sv-SE" altLang="sv-SE" sz="3200" dirty="0"/>
              <a:t>(5GS_Ph1-SEC)</a:t>
            </a:r>
          </a:p>
        </p:txBody>
      </p:sp>
      <p:sp>
        <p:nvSpPr>
          <p:cNvPr id="22531" name="Content Placeholder 3">
            <a:extLst>
              <a:ext uri="{FF2B5EF4-FFF2-40B4-BE49-F238E27FC236}">
                <a16:creationId xmlns:a16="http://schemas.microsoft.com/office/drawing/2014/main" id="{110DBC1C-610F-4504-9EB5-F8381501BF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 dirty="0"/>
          </a:p>
          <a:p>
            <a:r>
              <a:rPr lang="en-US" altLang="en-US" dirty="0"/>
              <a:t>2 CR to TS 33.501 submitted for approval in SP-210113</a:t>
            </a:r>
          </a:p>
          <a:p>
            <a:pPr lvl="1"/>
            <a:r>
              <a:rPr lang="en-US" altLang="en-US" dirty="0"/>
              <a:t>1 correction in re-keying procedure</a:t>
            </a:r>
          </a:p>
          <a:p>
            <a:pPr lvl="1"/>
            <a:r>
              <a:rPr lang="en-US" altLang="en-US" dirty="0"/>
              <a:t>1 related to SBA security</a:t>
            </a:r>
          </a:p>
          <a:p>
            <a:pPr lvl="1"/>
            <a:endParaRPr lang="en-US" altLang="en-US" dirty="0"/>
          </a:p>
          <a:p>
            <a:pPr lvl="1"/>
            <a:endParaRPr lang="en-US" altLang="en-US" dirty="0"/>
          </a:p>
          <a:p>
            <a:endParaRPr lang="en-US" altLang="en-US" dirty="0"/>
          </a:p>
          <a:p>
            <a:endParaRPr lang="sv-SE" altLang="sv-SE" dirty="0"/>
          </a:p>
        </p:txBody>
      </p:sp>
    </p:spTree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2">
            <a:extLst>
              <a:ext uri="{FF2B5EF4-FFF2-40B4-BE49-F238E27FC236}">
                <a16:creationId xmlns:a16="http://schemas.microsoft.com/office/drawing/2014/main" id="{586FB3A6-5FED-41FD-8F88-426BE862D7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6841"/>
            <a:ext cx="10515600" cy="1325563"/>
          </a:xfrm>
        </p:spPr>
        <p:txBody>
          <a:bodyPr/>
          <a:lstStyle/>
          <a:p>
            <a:r>
              <a:rPr lang="en-US" altLang="ja-JP" dirty="0"/>
              <a:t>Security aspects of Enhancement of </a:t>
            </a:r>
            <a:br>
              <a:rPr lang="en-US" altLang="ja-JP" dirty="0"/>
            </a:br>
            <a:r>
              <a:rPr lang="en-US" altLang="ja-JP" dirty="0"/>
              <a:t>Network Slicing </a:t>
            </a:r>
            <a:r>
              <a:rPr lang="en-US" altLang="ja-JP" sz="3600" dirty="0"/>
              <a:t>(</a:t>
            </a:r>
            <a:r>
              <a:rPr lang="en-US" altLang="ja-JP" sz="3600" dirty="0" err="1"/>
              <a:t>eNS_SEC</a:t>
            </a:r>
            <a:r>
              <a:rPr lang="en-US" altLang="ja-JP" sz="3600" dirty="0"/>
              <a:t>)</a:t>
            </a:r>
            <a:endParaRPr lang="sv-SE" altLang="sv-SE" dirty="0"/>
          </a:p>
        </p:txBody>
      </p:sp>
      <p:sp>
        <p:nvSpPr>
          <p:cNvPr id="35844" name="Content Placeholder 4">
            <a:extLst>
              <a:ext uri="{FF2B5EF4-FFF2-40B4-BE49-F238E27FC236}">
                <a16:creationId xmlns:a16="http://schemas.microsoft.com/office/drawing/2014/main" id="{6F514D47-3E79-4CEA-B780-57F5DCEB6D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97%</a:t>
            </a:r>
          </a:p>
          <a:p>
            <a:endParaRPr lang="en-US" altLang="ja-JP" dirty="0">
              <a:sym typeface="Wingdings" panose="05000000000000000000" pitchFamily="2" charset="2"/>
            </a:endParaRP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Jun 20</a:t>
            </a:r>
          </a:p>
          <a:p>
            <a:endParaRPr lang="en-US" altLang="sv-SE" dirty="0">
              <a:ea typeface="MS PGothic" panose="020B0600070205080204" pitchFamily="34" charset="-128"/>
              <a:sym typeface="Wingdings" panose="05000000000000000000" pitchFamily="2" charset="2"/>
            </a:endParaRP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lang="sv-SE" altLang="sv-SE" dirty="0"/>
              <a:t>No submissions in this meeting</a:t>
            </a:r>
          </a:p>
          <a:p>
            <a:pPr marL="0" indent="0">
              <a:buNone/>
            </a:pPr>
            <a:endParaRPr lang="sv-SE" altLang="sv-SE" dirty="0"/>
          </a:p>
        </p:txBody>
      </p:sp>
    </p:spTree>
  </p:cSld>
  <p:clrMapOvr>
    <a:masterClrMapping/>
  </p:clrMapOvr>
  <p:transition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2">
            <a:extLst>
              <a:ext uri="{FF2B5EF4-FFF2-40B4-BE49-F238E27FC236}">
                <a16:creationId xmlns:a16="http://schemas.microsoft.com/office/drawing/2014/main" id="{1A53A4FF-8856-4823-87A2-6600214C54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8795"/>
            <a:ext cx="10515600" cy="1325563"/>
          </a:xfrm>
        </p:spPr>
        <p:txBody>
          <a:bodyPr/>
          <a:lstStyle/>
          <a:p>
            <a:r>
              <a:rPr lang="en-US" altLang="ja-JP" sz="4000" dirty="0"/>
              <a:t>Security Aspects of 3GPP support </a:t>
            </a:r>
            <a:br>
              <a:rPr lang="en-US" altLang="ja-JP" sz="4000" dirty="0"/>
            </a:br>
            <a:r>
              <a:rPr lang="en-US" altLang="ja-JP" sz="4000" dirty="0"/>
              <a:t>for Advanced V2X Services </a:t>
            </a:r>
            <a:r>
              <a:rPr lang="en-US" altLang="ja-JP" sz="3200" dirty="0"/>
              <a:t>(eV2XARC)</a:t>
            </a:r>
            <a:endParaRPr lang="sv-SE" altLang="sv-SE" sz="4000" dirty="0"/>
          </a:p>
        </p:txBody>
      </p:sp>
      <p:sp>
        <p:nvSpPr>
          <p:cNvPr id="39940" name="Content Placeholder 4">
            <a:extLst>
              <a:ext uri="{FF2B5EF4-FFF2-40B4-BE49-F238E27FC236}">
                <a16:creationId xmlns:a16="http://schemas.microsoft.com/office/drawing/2014/main" id="{9931A01B-815D-46CA-9994-E1B688EF7E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altLang="sv-SE" dirty="0"/>
              <a:t>Completion rate: </a:t>
            </a:r>
          </a:p>
          <a:p>
            <a:pPr lvl="1"/>
            <a:r>
              <a:rPr lang="sv-SE" altLang="sv-SE" dirty="0"/>
              <a:t>99% </a:t>
            </a:r>
            <a:r>
              <a:rPr lang="en-US" altLang="ja-JP" dirty="0">
                <a:sym typeface="Wingdings" panose="05000000000000000000" pitchFamily="2" charset="2"/>
              </a:rPr>
              <a:t> 100%</a:t>
            </a:r>
          </a:p>
          <a:p>
            <a:endParaRPr lang="en-US" altLang="ja-JP" dirty="0">
              <a:sym typeface="Wingdings" panose="05000000000000000000" pitchFamily="2" charset="2"/>
            </a:endParaRP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 Jun 20</a:t>
            </a:r>
          </a:p>
          <a:p>
            <a:endParaRPr lang="en-US" altLang="sv-SE" dirty="0">
              <a:ea typeface="MS PGothic" panose="020B0600070205080204" pitchFamily="34" charset="-128"/>
              <a:sym typeface="Wingdings" panose="05000000000000000000" pitchFamily="2" charset="2"/>
            </a:endParaRP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lang="sv-SE" altLang="sv-SE" dirty="0"/>
              <a:t>Rel-16 CRs to TS 33.536 </a:t>
            </a:r>
            <a:r>
              <a:rPr lang="en-US" altLang="sv-SE" dirty="0"/>
              <a:t>for approval in SP-210119</a:t>
            </a:r>
          </a:p>
          <a:p>
            <a:pPr lvl="2"/>
            <a:r>
              <a:rPr lang="en-US" altLang="sv-SE" dirty="0"/>
              <a:t>Cleanups and clarifications related to key derivation</a:t>
            </a:r>
          </a:p>
        </p:txBody>
      </p:sp>
    </p:spTree>
  </p:cSld>
  <p:clrMapOvr>
    <a:masterClrMapping/>
  </p:clrMapOvr>
  <p:transition>
    <p:wipe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>
            <a:extLst>
              <a:ext uri="{FF2B5EF4-FFF2-40B4-BE49-F238E27FC236}">
                <a16:creationId xmlns:a16="http://schemas.microsoft.com/office/drawing/2014/main" id="{F799ADD9-4BB8-4842-BF80-14D8C0B2B1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Other CRs for approval</a:t>
            </a:r>
          </a:p>
        </p:txBody>
      </p:sp>
      <p:sp>
        <p:nvSpPr>
          <p:cNvPr id="24579" name="Content Placeholder 2">
            <a:extLst>
              <a:ext uri="{FF2B5EF4-FFF2-40B4-BE49-F238E27FC236}">
                <a16:creationId xmlns:a16="http://schemas.microsoft.com/office/drawing/2014/main" id="{B2600771-65E4-4D4A-BC2E-1E6B6E8FDAA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sv-SE" sz="1800" dirty="0"/>
              <a:t>Evolution of Cellular IoT security for the 5G System</a:t>
            </a:r>
          </a:p>
          <a:p>
            <a:pPr lvl="1"/>
            <a:r>
              <a:rPr lang="en-US" altLang="sv-SE" sz="1600" dirty="0"/>
              <a:t>Re-l 16 CRs to TS 33.501 for approval in SP-210115</a:t>
            </a:r>
          </a:p>
          <a:p>
            <a:pPr lvl="2"/>
            <a:r>
              <a:rPr lang="en-US" altLang="sv-SE" sz="1400" dirty="0"/>
              <a:t>5G-GUTI re-allocation</a:t>
            </a:r>
          </a:p>
          <a:p>
            <a:r>
              <a:rPr lang="en-US" altLang="sv-SE" sz="1800" dirty="0"/>
              <a:t>Security of the Wireless and Wireline Convergence for the 5G system architecture</a:t>
            </a:r>
          </a:p>
          <a:p>
            <a:pPr lvl="1"/>
            <a:r>
              <a:rPr lang="sv-SE" altLang="sv-SE" sz="1600" dirty="0"/>
              <a:t>Rel-16 CRs to TS 33.501 for approval in SP-210114</a:t>
            </a:r>
          </a:p>
          <a:p>
            <a:pPr lvl="2"/>
            <a:r>
              <a:rPr lang="sv-SE" altLang="sv-SE" sz="1400" dirty="0"/>
              <a:t>Minor corrections</a:t>
            </a:r>
          </a:p>
          <a:p>
            <a:r>
              <a:rPr lang="en-US" sz="1800" dirty="0"/>
              <a:t>Mission Critical Security</a:t>
            </a:r>
          </a:p>
          <a:p>
            <a:pPr lvl="1"/>
            <a:r>
              <a:rPr lang="en-US" sz="1600" dirty="0"/>
              <a:t>Rel-14 CRs to TS 33.180 for approval in SP-210108</a:t>
            </a:r>
          </a:p>
          <a:p>
            <a:pPr lvl="2"/>
            <a:r>
              <a:rPr lang="en-US" sz="1400" dirty="0"/>
              <a:t>RFC reference and XML scheme corrections</a:t>
            </a:r>
          </a:p>
          <a:p>
            <a:r>
              <a:rPr lang="sv-SE" altLang="sv-SE" sz="1800" dirty="0"/>
              <a:t>Rel-16 maintenance (TEI16)</a:t>
            </a:r>
          </a:p>
          <a:p>
            <a:pPr lvl="1"/>
            <a:r>
              <a:rPr lang="sv-SE" sz="1600" dirty="0"/>
              <a:t>Rel-16 CRs to TS 33.501 for approval in SP-210109</a:t>
            </a:r>
          </a:p>
          <a:p>
            <a:pPr lvl="2"/>
            <a:r>
              <a:rPr lang="sv-SE" sz="1400" dirty="0"/>
              <a:t>Clarifications related to interworking</a:t>
            </a:r>
            <a:endParaRPr lang="en-US" sz="1800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1C96FBB-21F8-46A5-B38C-1646F6F85DF8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en-US" sz="1800" dirty="0"/>
              <a:t>Service Enabler Architecture Layer for Verticals</a:t>
            </a:r>
          </a:p>
          <a:p>
            <a:pPr lvl="1"/>
            <a:r>
              <a:rPr lang="en-US" sz="1600" dirty="0"/>
              <a:t>Rel-16 CR to TS 33.434 for approval in SP-210112</a:t>
            </a:r>
          </a:p>
          <a:p>
            <a:pPr lvl="2"/>
            <a:r>
              <a:rPr lang="en-US" sz="1400" dirty="0"/>
              <a:t>Clarification on the access token usage</a:t>
            </a:r>
          </a:p>
          <a:p>
            <a:r>
              <a:rPr lang="en-US" sz="1800" dirty="0"/>
              <a:t>Security Aspects of the 5G Service </a:t>
            </a:r>
            <a:br>
              <a:rPr lang="en-US" sz="1800" dirty="0"/>
            </a:br>
            <a:r>
              <a:rPr lang="en-US" sz="1800" dirty="0"/>
              <a:t>Based Architecture (eSBA)</a:t>
            </a:r>
          </a:p>
          <a:p>
            <a:pPr lvl="1"/>
            <a:r>
              <a:rPr lang="en-US" sz="1600" dirty="0"/>
              <a:t>Rel-16 CRs to TS 33.501 for approval in SP-210111</a:t>
            </a:r>
          </a:p>
          <a:p>
            <a:pPr lvl="2"/>
            <a:r>
              <a:rPr lang="en-US" sz="1400" dirty="0"/>
              <a:t>Authorization related clarifications and corrections</a:t>
            </a:r>
          </a:p>
          <a:p>
            <a:r>
              <a:rPr lang="en-US" sz="1800" dirty="0"/>
              <a:t>Security Assurance Specification for 5G (Rel-16)</a:t>
            </a:r>
          </a:p>
          <a:p>
            <a:pPr lvl="1"/>
            <a:r>
              <a:rPr lang="en-US" sz="1600" dirty="0"/>
              <a:t>Rel-16 CRs to TS 33.511, TS 33.512 and TS 33.517 for approval in SP-210117</a:t>
            </a:r>
          </a:p>
          <a:p>
            <a:pPr lvl="2"/>
            <a:r>
              <a:rPr lang="en-US" sz="1400" dirty="0"/>
              <a:t>Incomplete tests and SBA-related clarifications</a:t>
            </a:r>
          </a:p>
        </p:txBody>
      </p:sp>
    </p:spTree>
    <p:extLst>
      <p:ext uri="{BB962C8B-B14F-4D97-AF65-F5344CB8AC3E}">
        <p14:creationId xmlns:p14="http://schemas.microsoft.com/office/powerpoint/2010/main" val="2846940794"/>
      </p:ext>
    </p:extLst>
  </p:cSld>
  <p:clrMapOvr>
    <a:masterClrMapping/>
  </p:clrMapOvr>
  <p:transition>
    <p:wipe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>
            <a:extLst>
              <a:ext uri="{FF2B5EF4-FFF2-40B4-BE49-F238E27FC236}">
                <a16:creationId xmlns:a16="http://schemas.microsoft.com/office/drawing/2014/main" id="{B3E7FB24-70ED-4509-ADDA-71CE3D2E33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2873"/>
            <a:ext cx="10515600" cy="1325563"/>
          </a:xfrm>
        </p:spPr>
        <p:txBody>
          <a:bodyPr/>
          <a:lstStyle/>
          <a:p>
            <a:r>
              <a:rPr lang="en-US" sz="3600" dirty="0"/>
              <a:t>Authentication and key management for </a:t>
            </a:r>
            <a:br>
              <a:rPr lang="en-US" sz="3600" dirty="0"/>
            </a:br>
            <a:r>
              <a:rPr lang="en-US" sz="3600" dirty="0"/>
              <a:t>applications based on 3GPP credential in 5G</a:t>
            </a:r>
            <a:br>
              <a:rPr lang="en-US" sz="3600" dirty="0"/>
            </a:br>
            <a:r>
              <a:rPr lang="en-US" sz="3600" dirty="0"/>
              <a:t>(AKMA)</a:t>
            </a:r>
            <a:endParaRPr lang="sv-SE" sz="3600" dirty="0"/>
          </a:p>
        </p:txBody>
      </p:sp>
      <p:sp>
        <p:nvSpPr>
          <p:cNvPr id="37892" name="Content Placeholder 4">
            <a:extLst>
              <a:ext uri="{FF2B5EF4-FFF2-40B4-BE49-F238E27FC236}">
                <a16:creationId xmlns:a16="http://schemas.microsoft.com/office/drawing/2014/main" id="{D6293434-9532-442F-88D8-C988BB4C5F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altLang="sv-SE" dirty="0"/>
              <a:t>Completion rate: </a:t>
            </a:r>
          </a:p>
          <a:p>
            <a:pPr lvl="1"/>
            <a:r>
              <a:rPr lang="sv-SE" altLang="sv-SE" dirty="0"/>
              <a:t>97% </a:t>
            </a:r>
            <a:r>
              <a:rPr lang="en-US" altLang="ja-JP" dirty="0">
                <a:sym typeface="Wingdings" panose="05000000000000000000" pitchFamily="2" charset="2"/>
              </a:rPr>
              <a:t> 98%</a:t>
            </a:r>
          </a:p>
          <a:p>
            <a:endParaRPr lang="en-US" altLang="ja-JP" dirty="0">
              <a:sym typeface="Wingdings" panose="05000000000000000000" pitchFamily="2" charset="2"/>
            </a:endParaRP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Jun 20</a:t>
            </a:r>
          </a:p>
          <a:p>
            <a:endParaRPr lang="en-US" altLang="sv-SE" dirty="0">
              <a:ea typeface="MS PGothic" panose="020B0600070205080204" pitchFamily="34" charset="-128"/>
              <a:sym typeface="Wingdings" panose="05000000000000000000" pitchFamily="2" charset="2"/>
            </a:endParaRP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lang="en-US" altLang="sv-SE" dirty="0"/>
              <a:t>Rel-17 CRs to TS 33.535 for approval in SP-210118</a:t>
            </a:r>
          </a:p>
          <a:p>
            <a:pPr lvl="2"/>
            <a:r>
              <a:rPr lang="en-US" altLang="sv-SE" dirty="0"/>
              <a:t>Correction and procedural clarifications.</a:t>
            </a:r>
            <a:endParaRPr lang="sv-SE" altLang="sv-SE" dirty="0"/>
          </a:p>
        </p:txBody>
      </p:sp>
    </p:spTree>
  </p:cSld>
  <p:clrMapOvr>
    <a:masterClrMapping/>
  </p:clrMapOvr>
  <p:transition>
    <p:wipe dir="r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5CFAD3-8C25-4CF6-861A-2DF4558EBB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Rel-17 Integration of GBA into 5GC</a:t>
            </a:r>
            <a:br>
              <a:rPr lang="en-US" dirty="0"/>
            </a:br>
            <a:r>
              <a:rPr lang="en-US" sz="3200" dirty="0"/>
              <a:t>(GBA_5G)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0F4142-79F9-4BFD-9624-5900A61F64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altLang="sv-SE" dirty="0"/>
              <a:t>Completion rate: </a:t>
            </a:r>
          </a:p>
          <a:p>
            <a:pPr lvl="1"/>
            <a:r>
              <a:rPr lang="sv-SE" altLang="sv-SE" dirty="0"/>
              <a:t>55%</a:t>
            </a:r>
          </a:p>
          <a:p>
            <a:pPr lvl="1"/>
            <a:endParaRPr lang="sv-SE" altLang="sv-SE" dirty="0"/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Mar 21  Sep 21</a:t>
            </a:r>
          </a:p>
          <a:p>
            <a:pPr lvl="1"/>
            <a:endParaRPr lang="en-US" altLang="ja-JP" dirty="0">
              <a:sym typeface="Wingdings" panose="05000000000000000000" pitchFamily="2" charset="2"/>
            </a:endParaRP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lang="sv-SE" altLang="sv-SE" dirty="0"/>
              <a:t>Progress recorded in living documents: draft CRs to TS 33.223 and TS 33.220</a:t>
            </a:r>
          </a:p>
        </p:txBody>
      </p:sp>
    </p:spTree>
    <p:extLst>
      <p:ext uri="{BB962C8B-B14F-4D97-AF65-F5344CB8AC3E}">
        <p14:creationId xmlns:p14="http://schemas.microsoft.com/office/powerpoint/2010/main" val="2377337130"/>
      </p:ext>
    </p:extLst>
  </p:cSld>
  <p:clrMapOvr>
    <a:masterClrMapping/>
  </p:clrMapOvr>
  <p:transition>
    <p:wipe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BB62D81-BE32-47DA-9A78-0B036E5193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95759"/>
            <a:ext cx="10515600" cy="1325563"/>
          </a:xfrm>
        </p:spPr>
        <p:txBody>
          <a:bodyPr/>
          <a:lstStyle/>
          <a:p>
            <a:r>
              <a:rPr lang="en-US" dirty="0"/>
              <a:t>Rel-17 Security Assurance Specification </a:t>
            </a:r>
            <a:br>
              <a:rPr lang="en-US" dirty="0"/>
            </a:br>
            <a:r>
              <a:rPr lang="en-US" dirty="0"/>
              <a:t>for IMS </a:t>
            </a:r>
            <a:r>
              <a:rPr lang="en-US" sz="3200" dirty="0"/>
              <a:t>(SCAS_IMS)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A4986A-14B1-4CA1-9FDD-EC51FD61CA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altLang="sv-SE" dirty="0"/>
              <a:t>Completion rate: </a:t>
            </a:r>
          </a:p>
          <a:p>
            <a:pPr lvl="1"/>
            <a:r>
              <a:rPr lang="sv-SE" altLang="sv-SE" dirty="0"/>
              <a:t>60% </a:t>
            </a:r>
            <a:r>
              <a:rPr lang="en-US" altLang="ja-JP" dirty="0">
                <a:sym typeface="Wingdings" panose="05000000000000000000" pitchFamily="2" charset="2"/>
              </a:rPr>
              <a:t> 80%</a:t>
            </a:r>
            <a:endParaRPr lang="sv-SE" altLang="sv-SE" dirty="0"/>
          </a:p>
          <a:p>
            <a:pPr lvl="1"/>
            <a:endParaRPr lang="sv-SE" altLang="sv-SE" dirty="0"/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Mar 21  Jun 21</a:t>
            </a:r>
          </a:p>
          <a:p>
            <a:pPr lvl="1"/>
            <a:endParaRPr lang="en-US" altLang="ja-JP" dirty="0">
              <a:sym typeface="Wingdings" panose="05000000000000000000" pitchFamily="2" charset="2"/>
            </a:endParaRP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lang="sv-SE" altLang="sv-SE" dirty="0"/>
              <a:t>Draft TS 33.226 </a:t>
            </a:r>
            <a:r>
              <a:rPr lang="en-US" altLang="sv-SE" dirty="0"/>
              <a:t>Security assurance for IP Multimedia Subsystem (IMS)</a:t>
            </a:r>
            <a:endParaRPr lang="sv-SE" altLang="sv-S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1871778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EA8858C8-EC54-49FD-95A8-33728CE9D9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Summary</a:t>
            </a:r>
          </a:p>
        </p:txBody>
      </p:sp>
      <p:sp>
        <p:nvSpPr>
          <p:cNvPr id="5123" name="Content Placeholder 2">
            <a:extLst>
              <a:ext uri="{FF2B5EF4-FFF2-40B4-BE49-F238E27FC236}">
                <a16:creationId xmlns:a16="http://schemas.microsoft.com/office/drawing/2014/main" id="{217E6A27-06FC-4FB7-BB5A-034788D74C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ja-JP" sz="2400" dirty="0"/>
              <a:t>Specifications/Reports for approval (None)</a:t>
            </a:r>
            <a:endParaRPr lang="en-US" altLang="ja-JP" sz="2000" dirty="0">
              <a:highlight>
                <a:srgbClr val="FFFF00"/>
              </a:highlight>
            </a:endParaRPr>
          </a:p>
          <a:p>
            <a:pPr lvl="1"/>
            <a:endParaRPr lang="en-US" altLang="ja-JP" sz="2000" dirty="0">
              <a:highlight>
                <a:srgbClr val="FFFF00"/>
              </a:highlight>
            </a:endParaRPr>
          </a:p>
          <a:p>
            <a:pPr lvl="1"/>
            <a:endParaRPr lang="en-US" altLang="ja-JP" sz="2000" dirty="0"/>
          </a:p>
          <a:p>
            <a:pPr lvl="1"/>
            <a:endParaRPr lang="en-GB" altLang="ja-JP" sz="2000" dirty="0">
              <a:highlight>
                <a:srgbClr val="FFFF00"/>
              </a:highlight>
            </a:endParaRPr>
          </a:p>
          <a:p>
            <a:pPr marL="0" indent="0">
              <a:buNone/>
            </a:pPr>
            <a:endParaRPr lang="sv-SE" altLang="sv-SE" dirty="0"/>
          </a:p>
        </p:txBody>
      </p:sp>
    </p:spTree>
  </p:cSld>
  <p:clrMapOvr>
    <a:masterClrMapping/>
  </p:clrMapOvr>
  <p:transition>
    <p:wipe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BB62D81-BE32-47DA-9A78-0B036E5193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95759"/>
            <a:ext cx="10515600" cy="1325563"/>
          </a:xfrm>
        </p:spPr>
        <p:txBody>
          <a:bodyPr/>
          <a:lstStyle/>
          <a:p>
            <a:r>
              <a:rPr lang="en-US" dirty="0"/>
              <a:t>Rel-17 Security Assurance Specification Enhancements for 5G </a:t>
            </a:r>
            <a:r>
              <a:rPr lang="en-US" sz="3200" dirty="0"/>
              <a:t>(eSCAS_5G)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A4986A-14B1-4CA1-9FDD-EC51FD61CA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altLang="sv-SE" dirty="0"/>
              <a:t>Completion rate: </a:t>
            </a:r>
          </a:p>
          <a:p>
            <a:pPr lvl="1"/>
            <a:r>
              <a:rPr lang="sv-SE" altLang="sv-SE" dirty="0"/>
              <a:t>25% </a:t>
            </a:r>
            <a:r>
              <a:rPr lang="en-US" altLang="ja-JP" dirty="0">
                <a:sym typeface="Wingdings" panose="05000000000000000000" pitchFamily="2" charset="2"/>
              </a:rPr>
              <a:t> 65%</a:t>
            </a:r>
            <a:endParaRPr lang="sv-SE" altLang="sv-SE" dirty="0"/>
          </a:p>
          <a:p>
            <a:pPr lvl="1"/>
            <a:endParaRPr lang="sv-SE" altLang="sv-SE" dirty="0"/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Mar 21  Jun 21</a:t>
            </a:r>
          </a:p>
          <a:p>
            <a:pPr lvl="1"/>
            <a:endParaRPr lang="en-US" altLang="ja-JP" dirty="0">
              <a:sym typeface="Wingdings" panose="05000000000000000000" pitchFamily="2" charset="2"/>
            </a:endParaRP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lang="sv-SE" altLang="sv-SE" dirty="0"/>
              <a:t>Progress recorded in living documents: draft CRs to TR 33.926, TS 33.117, TS 33.511, TS 33.512, TS 33.514 and TS 33.517</a:t>
            </a:r>
            <a:endParaRPr lang="sv-SE" altLang="sv-SE" dirty="0">
              <a:highlight>
                <a:srgbClr val="FFFF00"/>
              </a:highlight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7984243"/>
      </p:ext>
    </p:extLst>
  </p:cSld>
  <p:clrMapOvr>
    <a:masterClrMapping/>
  </p:clrMapOvr>
  <p:transition>
    <p:wipe dir="r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BB62D81-BE32-47DA-9A78-0B036E5193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95759"/>
            <a:ext cx="10515600" cy="1325563"/>
          </a:xfrm>
        </p:spPr>
        <p:txBody>
          <a:bodyPr/>
          <a:lstStyle/>
          <a:p>
            <a:r>
              <a:rPr lang="en-US" dirty="0"/>
              <a:t>Rel-17 Security Assurance Specification </a:t>
            </a:r>
            <a:br>
              <a:rPr lang="en-US" dirty="0"/>
            </a:br>
            <a:r>
              <a:rPr lang="en-US" dirty="0"/>
              <a:t>for N3IWF </a:t>
            </a:r>
            <a:r>
              <a:rPr lang="en-US" sz="3200" dirty="0"/>
              <a:t>(SCAS_5G_N3IWF)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A4986A-14B1-4CA1-9FDD-EC51FD61CA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altLang="sv-SE" sz="2400" dirty="0"/>
              <a:t>Completion rate: </a:t>
            </a:r>
          </a:p>
          <a:p>
            <a:pPr lvl="1"/>
            <a:r>
              <a:rPr lang="en-US" altLang="ja-JP" sz="2000" dirty="0">
                <a:sym typeface="Wingdings" panose="05000000000000000000" pitchFamily="2" charset="2"/>
              </a:rPr>
              <a:t>10%  20% </a:t>
            </a:r>
            <a:endParaRPr lang="sv-SE" altLang="sv-SE" sz="2000" dirty="0"/>
          </a:p>
          <a:p>
            <a:endParaRPr lang="en-US" altLang="ja-JP" sz="2400" dirty="0">
              <a:sym typeface="Wingdings" panose="05000000000000000000" pitchFamily="2" charset="2"/>
            </a:endParaRPr>
          </a:p>
          <a:p>
            <a:r>
              <a:rPr lang="en-US" altLang="ja-JP" sz="2400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sz="2000" dirty="0">
                <a:sym typeface="Wingdings" panose="05000000000000000000" pitchFamily="2" charset="2"/>
              </a:rPr>
              <a:t>Mar 21  Jun 21</a:t>
            </a:r>
          </a:p>
          <a:p>
            <a:endParaRPr lang="en-US" altLang="sv-SE" sz="2400" dirty="0">
              <a:ea typeface="MS PGothic" panose="020B0600070205080204" pitchFamily="34" charset="-128"/>
              <a:sym typeface="Wingdings" panose="05000000000000000000" pitchFamily="2" charset="2"/>
            </a:endParaRPr>
          </a:p>
          <a:p>
            <a:r>
              <a:rPr lang="en-US" altLang="sv-SE" sz="2400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lang="sv-SE" altLang="sv-SE" sz="2000" dirty="0"/>
              <a:t>Draft TS 33.520 </a:t>
            </a:r>
            <a:r>
              <a:rPr lang="en-US" altLang="sv-SE" sz="2000" dirty="0"/>
              <a:t>Security Assurance Specification for Non-3GPP InterWorking Function (N3IWF)</a:t>
            </a:r>
          </a:p>
          <a:p>
            <a:pPr lvl="1"/>
            <a:r>
              <a:rPr lang="en-US" altLang="sv-SE" sz="2000" dirty="0"/>
              <a:t>Rel-17 CR to TR 33.926 for approval in SP-210120</a:t>
            </a:r>
          </a:p>
          <a:p>
            <a:pPr lvl="2"/>
            <a:r>
              <a:rPr lang="sv-SE" altLang="sv-SE" sz="1800" dirty="0"/>
              <a:t>Threats relate to N3IWF network product class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594859743"/>
      </p:ext>
    </p:extLst>
  </p:cSld>
  <p:clrMapOvr>
    <a:masterClrMapping/>
  </p:clrMapOvr>
  <p:transition>
    <p:wipe dir="r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BB62D81-BE32-47DA-9A78-0B036E5193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95759"/>
            <a:ext cx="10515600" cy="1325563"/>
          </a:xfrm>
        </p:spPr>
        <p:txBody>
          <a:bodyPr/>
          <a:lstStyle/>
          <a:p>
            <a:r>
              <a:rPr lang="en-US" dirty="0"/>
              <a:t>Security Assurance Specification for Inter PLMN UP Security </a:t>
            </a:r>
            <a:r>
              <a:rPr lang="en-US" sz="3200" dirty="0"/>
              <a:t>(SCAS_5G_IPUPS)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A4986A-14B1-4CA1-9FDD-EC51FD61CA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20%  70%</a:t>
            </a:r>
            <a:endParaRPr lang="sv-SE" altLang="sv-SE" dirty="0"/>
          </a:p>
          <a:p>
            <a:pPr lvl="1"/>
            <a:endParaRPr lang="sv-SE" altLang="sv-SE" dirty="0"/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Mar 21  Jun 21</a:t>
            </a:r>
          </a:p>
          <a:p>
            <a:pPr lvl="1"/>
            <a:endParaRPr lang="en-US" altLang="ja-JP" dirty="0">
              <a:sym typeface="Wingdings" panose="05000000000000000000" pitchFamily="2" charset="2"/>
            </a:endParaRP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lang="sv-SE" altLang="sv-SE" dirty="0"/>
              <a:t>Progress recorded in a living document: draft CRs to TR 33.926 and TS 33.513</a:t>
            </a:r>
            <a:endParaRPr lang="sv-SE" altLang="sv-SE" dirty="0">
              <a:highlight>
                <a:srgbClr val="FFFF00"/>
              </a:highlight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2794731"/>
      </p:ext>
    </p:extLst>
  </p:cSld>
  <p:clrMapOvr>
    <a:masterClrMapping/>
  </p:clrMapOvr>
  <p:transition>
    <p:wipe dir="r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BB62D81-BE32-47DA-9A78-0B036E5193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6841"/>
            <a:ext cx="10515600" cy="1325563"/>
          </a:xfrm>
        </p:spPr>
        <p:txBody>
          <a:bodyPr/>
          <a:lstStyle/>
          <a:p>
            <a:r>
              <a:rPr lang="en-US" dirty="0"/>
              <a:t>Rel-17 Security Assurance Specification </a:t>
            </a:r>
            <a:br>
              <a:rPr lang="en-US" dirty="0"/>
            </a:br>
            <a:r>
              <a:rPr lang="en-US" dirty="0"/>
              <a:t>for 5G NWDAF </a:t>
            </a:r>
            <a:r>
              <a:rPr lang="en-US" sz="3200" dirty="0"/>
              <a:t>(SCAS_5G_NWDAF)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A4986A-14B1-4CA1-9FDD-EC51FD61CA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60%  70%</a:t>
            </a:r>
            <a:endParaRPr lang="sv-SE" altLang="sv-SE" dirty="0"/>
          </a:p>
          <a:p>
            <a:pPr lvl="1"/>
            <a:endParaRPr lang="sv-SE" altLang="sv-SE" dirty="0"/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Mar 21  Jun 21</a:t>
            </a:r>
          </a:p>
          <a:p>
            <a:pPr lvl="1"/>
            <a:endParaRPr lang="en-US" altLang="ja-JP" dirty="0">
              <a:sym typeface="Wingdings" panose="05000000000000000000" pitchFamily="2" charset="2"/>
            </a:endParaRP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lang="sv-SE" altLang="sv-SE" dirty="0"/>
              <a:t>Draft TS 33.521 </a:t>
            </a:r>
            <a:r>
              <a:rPr lang="en-US" altLang="sv-SE" dirty="0"/>
              <a:t>Security Assurance Specification (SCAS) for the Network Data Analytics Function (NWDAF) network product class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9913061"/>
      </p:ext>
    </p:extLst>
  </p:cSld>
  <p:clrMapOvr>
    <a:masterClrMapping/>
  </p:clrMapOvr>
  <p:transition>
    <p:wipe dir="r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BB62D81-BE32-47DA-9A78-0B036E5193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6574"/>
            <a:ext cx="10515600" cy="1325563"/>
          </a:xfrm>
        </p:spPr>
        <p:txBody>
          <a:bodyPr/>
          <a:lstStyle/>
          <a:p>
            <a:r>
              <a:rPr lang="en-US" sz="4000" dirty="0"/>
              <a:t>Rel-17 Security Assurance Specification </a:t>
            </a:r>
            <a:br>
              <a:rPr lang="en-US" sz="4000" dirty="0"/>
            </a:br>
            <a:r>
              <a:rPr lang="en-US" sz="4000" dirty="0"/>
              <a:t>for Service Communication Proxy </a:t>
            </a:r>
            <a:br>
              <a:rPr lang="en-US" sz="4000" dirty="0"/>
            </a:br>
            <a:r>
              <a:rPr lang="en-US" sz="2800" dirty="0"/>
              <a:t>(SCAS_5G_SECOP)</a:t>
            </a:r>
            <a:endParaRPr lang="en-US" sz="4000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A4986A-14B1-4CA1-9FDD-EC51FD61CA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20%</a:t>
            </a:r>
            <a:endParaRPr lang="sv-SE" altLang="sv-SE" dirty="0"/>
          </a:p>
          <a:p>
            <a:pPr lvl="1"/>
            <a:endParaRPr lang="sv-SE" altLang="sv-SE" dirty="0"/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Mar 21  Jun %</a:t>
            </a:r>
          </a:p>
          <a:p>
            <a:pPr lvl="1"/>
            <a:endParaRPr lang="en-US" altLang="ja-JP" dirty="0">
              <a:sym typeface="Wingdings" panose="05000000000000000000" pitchFamily="2" charset="2"/>
            </a:endParaRP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lang="sv-SE" altLang="sv-SE" dirty="0"/>
              <a:t>Draft TS 33.522 </a:t>
            </a:r>
            <a:r>
              <a:rPr lang="en-US" altLang="sv-SE" dirty="0"/>
              <a:t>5G Security Assurance Specification (SCAS) Service Communication Proxy (SCP) </a:t>
            </a:r>
          </a:p>
          <a:p>
            <a:pPr lvl="1"/>
            <a:endParaRPr lang="en-US" altLang="sv-S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4314846"/>
      </p:ext>
    </p:extLst>
  </p:cSld>
  <p:clrMapOvr>
    <a:masterClrMapping/>
  </p:clrMapOvr>
  <p:transition>
    <p:wipe dir="r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BB62D81-BE32-47DA-9A78-0B036E5193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6574"/>
            <a:ext cx="10515600" cy="1325563"/>
          </a:xfrm>
        </p:spPr>
        <p:txBody>
          <a:bodyPr/>
          <a:lstStyle/>
          <a:p>
            <a:r>
              <a:rPr lang="en-US" sz="4000" dirty="0"/>
              <a:t>eSCAS_5G for Network Slice-Specific Authentication and Authorization </a:t>
            </a:r>
            <a:br>
              <a:rPr lang="en-US" sz="4000" dirty="0"/>
            </a:br>
            <a:r>
              <a:rPr lang="en-US" sz="4000" dirty="0"/>
              <a:t>Function </a:t>
            </a:r>
            <a:r>
              <a:rPr lang="en-US" sz="2800" dirty="0"/>
              <a:t>(SCAS_5G_NSSAAF)</a:t>
            </a:r>
            <a:endParaRPr lang="en-US" sz="4000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A4986A-14B1-4CA1-9FDD-EC51FD61CA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5%  40%</a:t>
            </a:r>
            <a:endParaRPr lang="sv-SE" altLang="sv-SE" dirty="0"/>
          </a:p>
          <a:p>
            <a:pPr lvl="1"/>
            <a:endParaRPr lang="sv-SE" altLang="sv-SE" dirty="0"/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Jun 21</a:t>
            </a:r>
          </a:p>
          <a:p>
            <a:pPr lvl="1"/>
            <a:endParaRPr lang="en-US" altLang="ja-JP" dirty="0">
              <a:sym typeface="Wingdings" panose="05000000000000000000" pitchFamily="2" charset="2"/>
            </a:endParaRP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lang="sv-SE" altLang="sv-SE" dirty="0"/>
              <a:t>Draft TS 33.326 </a:t>
            </a:r>
            <a:r>
              <a:rPr lang="en-US" altLang="sv-SE" dirty="0"/>
              <a:t>Security Assurance Specification (SCAS) for the Network Slice-Specific Authentication and Authorization Function (NSSAAF) </a:t>
            </a:r>
          </a:p>
          <a:p>
            <a:pPr lvl="1"/>
            <a:endParaRPr lang="en-US" altLang="sv-SE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8886452"/>
      </p:ext>
    </p:extLst>
  </p:cSld>
  <p:clrMapOvr>
    <a:masterClrMapping/>
  </p:clrMapOvr>
  <p:transition>
    <p:wipe dir="r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81A456-5B30-40B3-874F-D3C0DA9084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Mission Critical</a:t>
            </a:r>
            <a:br>
              <a:rPr lang="sv-SE" dirty="0"/>
            </a:br>
            <a:r>
              <a:rPr lang="en-US" sz="3200" dirty="0">
                <a:solidFill>
                  <a:prstClr val="black"/>
                </a:solidFill>
              </a:rPr>
              <a:t>(MCXSec2)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358CE5-AC98-4C07-8C55-F3C7DE9E87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Completion rate: </a:t>
            </a:r>
          </a:p>
          <a:p>
            <a:pPr lvl="1"/>
            <a:r>
              <a:rPr lang="en-US" altLang="en-US" dirty="0"/>
              <a:t>10% </a:t>
            </a:r>
            <a:r>
              <a:rPr lang="en-US" altLang="ja-JP" dirty="0">
                <a:sym typeface="Wingdings" panose="05000000000000000000" pitchFamily="2" charset="2"/>
              </a:rPr>
              <a:t> 25%</a:t>
            </a:r>
          </a:p>
          <a:p>
            <a:endParaRPr lang="en-US" altLang="en-US" dirty="0">
              <a:sym typeface="Wingdings" panose="05000000000000000000" pitchFamily="2" charset="2"/>
            </a:endParaRPr>
          </a:p>
          <a:p>
            <a:r>
              <a:rPr lang="en-US" altLang="en-US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Jun 21</a:t>
            </a:r>
          </a:p>
          <a:p>
            <a:endParaRPr lang="en-US" altLang="en-US" dirty="0"/>
          </a:p>
          <a:p>
            <a:r>
              <a:rPr lang="en-US" altLang="en-US" dirty="0"/>
              <a:t>Documents: </a:t>
            </a:r>
          </a:p>
          <a:p>
            <a:pPr lvl="1"/>
            <a:r>
              <a:rPr lang="en-US" altLang="en-US" dirty="0"/>
              <a:t>No submissions in this meeting</a:t>
            </a:r>
          </a:p>
          <a:p>
            <a:pPr lvl="1"/>
            <a:endParaRPr lang="en-US" altLang="en-US" dirty="0"/>
          </a:p>
          <a:p>
            <a:pPr lvl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137590459"/>
      </p:ext>
    </p:extLst>
  </p:cSld>
  <p:clrMapOvr>
    <a:masterClrMapping/>
  </p:clrMapOvr>
  <p:transition>
    <p:wipe dir="r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81A456-5B30-40B3-874F-D3C0DA9084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MS Mincho" panose="02020609040205080304" pitchFamily="49" charset="-128"/>
                <a:cs typeface="Arial" panose="020B0604020202020204" pitchFamily="34" charset="0"/>
              </a:rPr>
              <a:t>Enhancements to UPIP Support in 5GS </a:t>
            </a:r>
            <a:br>
              <a:rPr lang="sv-SE" dirty="0">
                <a:ea typeface="MS Mincho" panose="02020609040205080304" pitchFamily="49" charset="-128"/>
                <a:cs typeface="Arial" panose="020B0604020202020204" pitchFamily="34" charset="0"/>
              </a:rPr>
            </a:br>
            <a:r>
              <a:rPr lang="en-US" sz="3200" dirty="0">
                <a:solidFill>
                  <a:prstClr val="black"/>
                </a:solidFill>
              </a:rPr>
              <a:t>(</a:t>
            </a:r>
            <a:r>
              <a:rPr lang="en-US" sz="3200" dirty="0" err="1">
                <a:solidFill>
                  <a:prstClr val="black"/>
                </a:solidFill>
              </a:rPr>
              <a:t>eUPIP_SEC</a:t>
            </a:r>
            <a:r>
              <a:rPr lang="en-US" sz="3200" dirty="0">
                <a:solidFill>
                  <a:prstClr val="black"/>
                </a:solidFill>
              </a:rPr>
              <a:t>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358CE5-AC98-4C07-8C55-F3C7DE9E87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Completion rate: </a:t>
            </a:r>
          </a:p>
          <a:p>
            <a:pPr lvl="1"/>
            <a:r>
              <a:rPr lang="en-US" altLang="en-US" dirty="0"/>
              <a:t>80% </a:t>
            </a:r>
            <a:r>
              <a:rPr lang="en-US" altLang="ja-JP" dirty="0">
                <a:sym typeface="Wingdings" panose="05000000000000000000" pitchFamily="2" charset="2"/>
              </a:rPr>
              <a:t> 100%</a:t>
            </a:r>
          </a:p>
          <a:p>
            <a:endParaRPr lang="en-US" altLang="en-US" dirty="0">
              <a:sym typeface="Wingdings" panose="05000000000000000000" pitchFamily="2" charset="2"/>
            </a:endParaRPr>
          </a:p>
          <a:p>
            <a:r>
              <a:rPr lang="en-US" altLang="en-US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Mar 21</a:t>
            </a:r>
          </a:p>
          <a:p>
            <a:endParaRPr lang="en-US" altLang="en-US" dirty="0"/>
          </a:p>
          <a:p>
            <a:r>
              <a:rPr lang="en-US" altLang="en-US" dirty="0"/>
              <a:t>Documents: </a:t>
            </a:r>
          </a:p>
          <a:p>
            <a:pPr lvl="1"/>
            <a:r>
              <a:rPr lang="en-US" altLang="en-US" dirty="0"/>
              <a:t>Rel-17 CRs to TS 33.501 for approval in SP-210116</a:t>
            </a:r>
          </a:p>
          <a:p>
            <a:pPr lvl="1"/>
            <a:endParaRPr lang="en-US" altLang="en-US" dirty="0"/>
          </a:p>
          <a:p>
            <a:pPr lvl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059175362"/>
      </p:ext>
    </p:extLst>
  </p:cSld>
  <p:clrMapOvr>
    <a:masterClrMapping/>
  </p:clrMapOvr>
  <p:transition>
    <p:wipe dir="r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81A456-5B30-40B3-874F-D3C0DA9084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MS Mincho" panose="02020609040205080304" pitchFamily="49" charset="-128"/>
                <a:cs typeface="Arial" panose="020B0604020202020204" pitchFamily="34" charset="0"/>
              </a:rPr>
              <a:t>Adapting BEST for use in 5G networks </a:t>
            </a:r>
            <a:br>
              <a:rPr lang="sv-SE" dirty="0">
                <a:ea typeface="MS Mincho" panose="02020609040205080304" pitchFamily="49" charset="-128"/>
                <a:cs typeface="Arial" panose="020B0604020202020204" pitchFamily="34" charset="0"/>
              </a:rPr>
            </a:br>
            <a:r>
              <a:rPr lang="en-US" sz="3200" dirty="0">
                <a:solidFill>
                  <a:prstClr val="black"/>
                </a:solidFill>
              </a:rPr>
              <a:t>(BEST_5G)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358CE5-AC98-4C07-8C55-F3C7DE9E87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Completion rate: </a:t>
            </a:r>
          </a:p>
          <a:p>
            <a:pPr lvl="1"/>
            <a:r>
              <a:rPr lang="en-US" altLang="en-US" dirty="0"/>
              <a:t>0% </a:t>
            </a:r>
            <a:r>
              <a:rPr lang="en-US" altLang="ja-JP" dirty="0">
                <a:sym typeface="Wingdings" panose="05000000000000000000" pitchFamily="2" charset="2"/>
              </a:rPr>
              <a:t> 40%</a:t>
            </a:r>
          </a:p>
          <a:p>
            <a:endParaRPr lang="en-US" altLang="en-US" dirty="0">
              <a:sym typeface="Wingdings" panose="05000000000000000000" pitchFamily="2" charset="2"/>
            </a:endParaRPr>
          </a:p>
          <a:p>
            <a:r>
              <a:rPr lang="en-US" altLang="en-US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Jun 21</a:t>
            </a:r>
          </a:p>
          <a:p>
            <a:endParaRPr lang="en-US" altLang="en-US" dirty="0"/>
          </a:p>
          <a:p>
            <a:r>
              <a:rPr lang="en-US" altLang="en-US" dirty="0"/>
              <a:t>Documents: </a:t>
            </a:r>
          </a:p>
          <a:p>
            <a:pPr lvl="1"/>
            <a:r>
              <a:rPr lang="sv-SE" altLang="sv-SE" dirty="0"/>
              <a:t>Progress recorded in a living document: draft CRs to TS 33.163</a:t>
            </a:r>
            <a:endParaRPr lang="sv-SE" altLang="sv-SE" dirty="0">
              <a:highlight>
                <a:srgbClr val="FFFF00"/>
              </a:highlight>
            </a:endParaRPr>
          </a:p>
          <a:p>
            <a:pPr lvl="1"/>
            <a:endParaRPr lang="en-US" altLang="en-US" dirty="0"/>
          </a:p>
          <a:p>
            <a:pPr lvl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284212027"/>
      </p:ext>
    </p:extLst>
  </p:cSld>
  <p:clrMapOvr>
    <a:masterClrMapping/>
  </p:clrMapOvr>
  <p:transition>
    <p:wipe dir="r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BCBA2290-4789-4C13-86E0-C66C693AF5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New/Revised WIDs</a:t>
            </a:r>
            <a:endParaRPr lang="sv-SE" altLang="sv-SE" dirty="0"/>
          </a:p>
        </p:txBody>
      </p:sp>
      <p:sp>
        <p:nvSpPr>
          <p:cNvPr id="25603" name="Content Placeholder 2">
            <a:extLst>
              <a:ext uri="{FF2B5EF4-FFF2-40B4-BE49-F238E27FC236}">
                <a16:creationId xmlns:a16="http://schemas.microsoft.com/office/drawing/2014/main" id="{2FA2EA69-87B8-4F92-816B-DB19482131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/>
              <a:t>New/Revised WIDs for approval:</a:t>
            </a:r>
          </a:p>
          <a:p>
            <a:pPr lvl="1"/>
            <a:r>
              <a:rPr lang="en-US" dirty="0"/>
              <a:t>New WID: User Plane Integrity Protection for LTE for approval in SP-210105</a:t>
            </a:r>
          </a:p>
          <a:p>
            <a:pPr lvl="1"/>
            <a:r>
              <a:rPr lang="en-US" dirty="0"/>
              <a:t>New WID: </a:t>
            </a:r>
            <a:r>
              <a:rPr lang="en-GB" dirty="0"/>
              <a:t>Enhancements of 3GPP profiles for cryptographic algorithms and security protocols</a:t>
            </a:r>
            <a:r>
              <a:rPr lang="en-US" dirty="0"/>
              <a:t> for approval in SP-210107</a:t>
            </a:r>
          </a:p>
          <a:p>
            <a:pPr lvl="1"/>
            <a:endParaRPr lang="en-US" altLang="ja-JP" dirty="0"/>
          </a:p>
          <a:p>
            <a:pPr lvl="1"/>
            <a:endParaRPr lang="en-US" altLang="ja-JP" dirty="0"/>
          </a:p>
          <a:p>
            <a:pPr lvl="1"/>
            <a:endParaRPr lang="en-US" altLang="ja-JP" dirty="0">
              <a:highlight>
                <a:srgbClr val="FFFF00"/>
              </a:highlight>
            </a:endParaRPr>
          </a:p>
          <a:p>
            <a:pPr lvl="1"/>
            <a:endParaRPr lang="sv-SE" altLang="sv-SE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CD3A66-F726-4275-BF15-22FC83CD49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7D56B2-7237-4776-BD0D-DC44FAC833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z="2400" dirty="0"/>
              <a:t>Specifications/Reports for information</a:t>
            </a:r>
          </a:p>
          <a:p>
            <a:pPr lvl="1"/>
            <a:r>
              <a:rPr lang="en-US" dirty="0"/>
              <a:t>TR 33.845 Study on storage and transport of 5GC security parameters for ARPF authentication – For information in SP-210103</a:t>
            </a:r>
          </a:p>
        </p:txBody>
      </p:sp>
    </p:spTree>
    <p:extLst>
      <p:ext uri="{BB962C8B-B14F-4D97-AF65-F5344CB8AC3E}">
        <p14:creationId xmlns:p14="http://schemas.microsoft.com/office/powerpoint/2010/main" val="4267888732"/>
      </p:ext>
    </p:extLst>
  </p:cSld>
  <p:clrMapOvr>
    <a:masterClrMapping/>
  </p:clrMapOvr>
  <p:transition>
    <p:wipe dir="r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3">
            <a:extLst>
              <a:ext uri="{FF2B5EF4-FFF2-40B4-BE49-F238E27FC236}">
                <a16:creationId xmlns:a16="http://schemas.microsoft.com/office/drawing/2014/main" id="{E89A129E-7D73-49B6-A07B-624EFB5E20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Status Report on SA3 Study Items</a:t>
            </a:r>
            <a:endParaRPr lang="sv-SE" altLang="sv-SE" dirty="0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51CF5E54-D0A6-4ABD-997E-733FA9BB81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en-US" altLang="en-US" dirty="0"/>
              <a:t>Note: Study items associated with specific work item are reported under work item</a:t>
            </a:r>
            <a:endParaRPr lang="sv-SE" dirty="0"/>
          </a:p>
        </p:txBody>
      </p:sp>
    </p:spTree>
  </p:cSld>
  <p:clrMapOvr>
    <a:masterClrMapping/>
  </p:clrMapOvr>
  <p:transition>
    <p:wipe dir="r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2">
            <a:extLst>
              <a:ext uri="{FF2B5EF4-FFF2-40B4-BE49-F238E27FC236}">
                <a16:creationId xmlns:a16="http://schemas.microsoft.com/office/drawing/2014/main" id="{1EB03B1D-E454-4C69-840D-4365DD00F9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00025"/>
            <a:ext cx="10515600" cy="1325563"/>
          </a:xfrm>
        </p:spPr>
        <p:txBody>
          <a:bodyPr/>
          <a:lstStyle/>
          <a:p>
            <a:r>
              <a:rPr lang="en-US" altLang="sv-SE" dirty="0"/>
              <a:t>Study on 5G security enhancements </a:t>
            </a:r>
            <a:br>
              <a:rPr lang="en-US" altLang="sv-SE" dirty="0"/>
            </a:br>
            <a:r>
              <a:rPr lang="en-US" altLang="sv-SE" dirty="0"/>
              <a:t>against false base stations</a:t>
            </a:r>
            <a:endParaRPr lang="sv-SE" altLang="sv-SE" dirty="0"/>
          </a:p>
        </p:txBody>
      </p:sp>
      <p:sp>
        <p:nvSpPr>
          <p:cNvPr id="31747" name="Content Placeholder 3">
            <a:extLst>
              <a:ext uri="{FF2B5EF4-FFF2-40B4-BE49-F238E27FC236}">
                <a16:creationId xmlns:a16="http://schemas.microsoft.com/office/drawing/2014/main" id="{BDA64400-EDD8-43F0-85CA-D46D7BF993B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081588" cy="4351338"/>
          </a:xfrm>
        </p:spPr>
        <p:txBody>
          <a:bodyPr/>
          <a:lstStyle/>
          <a:p>
            <a:r>
              <a:rPr lang="sv-SE" altLang="sv-SE" dirty="0"/>
              <a:t>WI code: </a:t>
            </a:r>
          </a:p>
          <a:p>
            <a:pPr lvl="1"/>
            <a:r>
              <a:rPr lang="sv-SE" altLang="sv-SE" dirty="0"/>
              <a:t>FS_5GFBS</a:t>
            </a: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sv-SE" altLang="sv-SE" dirty="0"/>
              <a:t>85% </a:t>
            </a:r>
            <a:r>
              <a:rPr lang="en-US" altLang="ja-JP" dirty="0">
                <a:sym typeface="Wingdings" panose="05000000000000000000" pitchFamily="2" charset="2"/>
              </a:rPr>
              <a:t> 87%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Jun 21</a:t>
            </a: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kumimoji="1" lang="en-US" altLang="ja-JP" dirty="0"/>
              <a:t>TR 33.809 </a:t>
            </a:r>
            <a:r>
              <a:rPr lang="en-US" altLang="ja-JP" dirty="0"/>
              <a:t>Study on 5G security enhancements against false base stations</a:t>
            </a:r>
            <a:r>
              <a:rPr lang="en-GB" altLang="ja-JP" dirty="0"/>
              <a:t> </a:t>
            </a:r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 </a:t>
            </a:r>
            <a:endParaRPr lang="sv-SE" altLang="sv-SE" dirty="0"/>
          </a:p>
          <a:p>
            <a:pPr lvl="1"/>
            <a:endParaRPr lang="sv-SE" altLang="sv-SE" dirty="0"/>
          </a:p>
        </p:txBody>
      </p:sp>
      <p:sp>
        <p:nvSpPr>
          <p:cNvPr id="31748" name="Content Placeholder 4">
            <a:extLst>
              <a:ext uri="{FF2B5EF4-FFF2-40B4-BE49-F238E27FC236}">
                <a16:creationId xmlns:a16="http://schemas.microsoft.com/office/drawing/2014/main" id="{4FAA343A-8207-429A-8ABA-E992B8454332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sv-SE" altLang="sv-SE" dirty="0"/>
              <a:t>TR 33.809:</a:t>
            </a:r>
          </a:p>
          <a:p>
            <a:pPr lvl="1"/>
            <a:r>
              <a:rPr lang="sv-SE" altLang="sv-SE" dirty="0"/>
              <a:t>7 Key issues</a:t>
            </a:r>
          </a:p>
          <a:p>
            <a:pPr lvl="1"/>
            <a:r>
              <a:rPr lang="sv-SE" altLang="sv-SE" dirty="0"/>
              <a:t>24</a:t>
            </a:r>
            <a:r>
              <a:rPr lang="en-US" altLang="ja-JP" dirty="0">
                <a:sym typeface="Wingdings" panose="05000000000000000000" pitchFamily="2" charset="2"/>
              </a:rPr>
              <a:t>  26 </a:t>
            </a:r>
            <a:r>
              <a:rPr lang="sv-SE" altLang="sv-SE" dirty="0"/>
              <a:t>Solutions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2 </a:t>
            </a:r>
            <a:r>
              <a:rPr lang="sv-SE" altLang="sv-SE" dirty="0"/>
              <a:t>Conclusions</a:t>
            </a:r>
          </a:p>
          <a:p>
            <a:pPr lvl="2"/>
            <a:r>
              <a:rPr lang="sv-SE" altLang="sv-SE" dirty="0"/>
              <a:t>RRC capapbility information message</a:t>
            </a:r>
          </a:p>
          <a:p>
            <a:pPr lvl="2"/>
            <a:r>
              <a:rPr lang="sv-SE" altLang="sv-SE" dirty="0"/>
              <a:t>Radio jamming</a:t>
            </a:r>
          </a:p>
        </p:txBody>
      </p:sp>
    </p:spTree>
  </p:cSld>
  <p:clrMapOvr>
    <a:masterClrMapping/>
  </p:clrMapOvr>
  <p:transition>
    <p:wipe dir="r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2">
            <a:extLst>
              <a:ext uri="{FF2B5EF4-FFF2-40B4-BE49-F238E27FC236}">
                <a16:creationId xmlns:a16="http://schemas.microsoft.com/office/drawing/2014/main" id="{3510EBDF-ACF6-4C31-A23B-3CDF7E159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4293"/>
            <a:ext cx="10515600" cy="1325563"/>
          </a:xfrm>
        </p:spPr>
        <p:txBody>
          <a:bodyPr/>
          <a:lstStyle/>
          <a:p>
            <a:r>
              <a:rPr lang="en-US" altLang="ja-JP" dirty="0"/>
              <a:t>New SID on SECAM and SCAS for 3GPP virtualized network products</a:t>
            </a:r>
          </a:p>
        </p:txBody>
      </p:sp>
      <p:sp>
        <p:nvSpPr>
          <p:cNvPr id="37891" name="Content Placeholder 3">
            <a:extLst>
              <a:ext uri="{FF2B5EF4-FFF2-40B4-BE49-F238E27FC236}">
                <a16:creationId xmlns:a16="http://schemas.microsoft.com/office/drawing/2014/main" id="{CC85A9ED-C311-480A-9CDA-5CF6B61D2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5709" y="1825625"/>
            <a:ext cx="5384079" cy="4351338"/>
          </a:xfrm>
        </p:spPr>
        <p:txBody>
          <a:bodyPr/>
          <a:lstStyle/>
          <a:p>
            <a:r>
              <a:rPr lang="sv-SE" altLang="sv-SE" dirty="0"/>
              <a:t>WI code: </a:t>
            </a:r>
          </a:p>
          <a:p>
            <a:pPr lvl="1"/>
            <a:r>
              <a:rPr lang="sv-SE" dirty="0">
                <a:latin typeface="Arial" panose="020B0604020202020204" pitchFamily="34" charset="0"/>
                <a:ea typeface="MS Mincho" panose="02020609040205080304" pitchFamily="49" charset="-128"/>
              </a:rPr>
              <a:t>FS_VNP_SECAM_SCAS</a:t>
            </a:r>
            <a:endParaRPr lang="sv-SE" b="1" dirty="0">
              <a:latin typeface="Arial" panose="020B0604020202020204" pitchFamily="34" charset="0"/>
              <a:ea typeface="MS Mincho" panose="02020609040205080304" pitchFamily="49" charset="-128"/>
            </a:endParaRP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70%  75%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Jun 21</a:t>
            </a: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kumimoji="1" lang="en-US" altLang="ja-JP" dirty="0"/>
              <a:t>TR 33.818 </a:t>
            </a:r>
            <a:r>
              <a:rPr lang="en-US" dirty="0"/>
              <a:t>Security Assurance Methodology (SECAM) and Security Assurance Specification (SCAS) for 3GPP virtualized network products</a:t>
            </a:r>
            <a:r>
              <a:rPr lang="en-GB" altLang="ja-JP" dirty="0"/>
              <a:t> </a:t>
            </a:r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 </a:t>
            </a:r>
            <a:endParaRPr lang="sv-SE" altLang="sv-SE" dirty="0"/>
          </a:p>
          <a:p>
            <a:pPr lvl="1"/>
            <a:endParaRPr lang="sv-SE" altLang="sv-SE" dirty="0"/>
          </a:p>
        </p:txBody>
      </p:sp>
      <p:sp>
        <p:nvSpPr>
          <p:cNvPr id="37892" name="Content Placeholder 4">
            <a:extLst>
              <a:ext uri="{FF2B5EF4-FFF2-40B4-BE49-F238E27FC236}">
                <a16:creationId xmlns:a16="http://schemas.microsoft.com/office/drawing/2014/main" id="{D6293434-9532-442F-88D8-C988BB4C5F4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sv-SE" altLang="sv-SE" dirty="0"/>
              <a:t>TR 33.818:</a:t>
            </a:r>
          </a:p>
          <a:p>
            <a:pPr lvl="1"/>
            <a:r>
              <a:rPr lang="sv-SE" altLang="sv-SE" dirty="0"/>
              <a:t>Different type of skeleton to accomodate process description rather than technical features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44  24 </a:t>
            </a:r>
            <a:r>
              <a:rPr lang="sv-SE" altLang="sv-SE" dirty="0"/>
              <a:t>Editor’s Notes</a:t>
            </a:r>
          </a:p>
          <a:p>
            <a:pPr lvl="1"/>
            <a:endParaRPr lang="sv-SE" altLang="sv-SE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4041890708"/>
      </p:ext>
    </p:extLst>
  </p:cSld>
  <p:clrMapOvr>
    <a:masterClrMapping/>
  </p:clrMapOvr>
  <p:transition>
    <p:wipe dir="r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itle 2">
            <a:extLst>
              <a:ext uri="{FF2B5EF4-FFF2-40B4-BE49-F238E27FC236}">
                <a16:creationId xmlns:a16="http://schemas.microsoft.com/office/drawing/2014/main" id="{EC7272D3-6354-4EE3-8C01-74C97DCE29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08371"/>
            <a:ext cx="10515600" cy="1325563"/>
          </a:xfrm>
        </p:spPr>
        <p:txBody>
          <a:bodyPr/>
          <a:lstStyle/>
          <a:p>
            <a:r>
              <a:rPr lang="en-US" altLang="ja-JP" dirty="0"/>
              <a:t>Study on User Plane Integrity </a:t>
            </a:r>
            <a:br>
              <a:rPr lang="en-US" altLang="ja-JP" dirty="0"/>
            </a:br>
            <a:r>
              <a:rPr lang="en-US" altLang="ja-JP" dirty="0"/>
              <a:t>Protection</a:t>
            </a:r>
            <a:endParaRPr lang="sv-SE" altLang="sv-SE" dirty="0"/>
          </a:p>
        </p:txBody>
      </p:sp>
      <p:sp>
        <p:nvSpPr>
          <p:cNvPr id="36867" name="Content Placeholder 3">
            <a:extLst>
              <a:ext uri="{FF2B5EF4-FFF2-40B4-BE49-F238E27FC236}">
                <a16:creationId xmlns:a16="http://schemas.microsoft.com/office/drawing/2014/main" id="{4CE39F7E-9B3C-4FAD-9903-DDDF3628753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altLang="sv-SE" dirty="0"/>
              <a:t>WI code: </a:t>
            </a:r>
          </a:p>
          <a:p>
            <a:pPr lvl="1"/>
            <a:r>
              <a:rPr lang="sv-SE" altLang="sv-SE" dirty="0"/>
              <a:t>FS_UP_IP_Sec</a:t>
            </a: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sv-SE" altLang="sv-SE" dirty="0"/>
              <a:t>95% </a:t>
            </a:r>
            <a:r>
              <a:rPr lang="en-US" altLang="ja-JP" dirty="0">
                <a:sym typeface="Wingdings" panose="05000000000000000000" pitchFamily="2" charset="2"/>
              </a:rPr>
              <a:t> 99%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Mar 21</a:t>
            </a: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lang="en-US" altLang="sv-SE" dirty="0"/>
              <a:t>TR 33.853: Key issues and potential solutions for integrity protection of the user plane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71B094-E9E7-410C-A449-E115F3F04E89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en-US" altLang="sv-SE" dirty="0"/>
              <a:t>TR 33.853: </a:t>
            </a:r>
          </a:p>
          <a:p>
            <a:pPr lvl="1"/>
            <a:r>
              <a:rPr lang="en-US" altLang="sv-SE" dirty="0"/>
              <a:t>8 Key issues</a:t>
            </a:r>
          </a:p>
          <a:p>
            <a:pPr lvl="1"/>
            <a:r>
              <a:rPr lang="en-US" altLang="sv-SE" dirty="0"/>
              <a:t>24 </a:t>
            </a:r>
            <a:r>
              <a:rPr lang="en-US" altLang="sv-SE" dirty="0">
                <a:sym typeface="Wingdings" panose="05000000000000000000" pitchFamily="2" charset="2"/>
              </a:rPr>
              <a:t> 30</a:t>
            </a:r>
            <a:r>
              <a:rPr lang="en-US" altLang="sv-SE" dirty="0"/>
              <a:t> Solutions</a:t>
            </a:r>
          </a:p>
          <a:p>
            <a:pPr lvl="1"/>
            <a:r>
              <a:rPr lang="en-US" altLang="sv-SE" dirty="0"/>
              <a:t>1 </a:t>
            </a:r>
            <a:r>
              <a:rPr lang="en-US" altLang="sv-SE" dirty="0">
                <a:sym typeface="Wingdings" panose="05000000000000000000" pitchFamily="2" charset="2"/>
              </a:rPr>
              <a:t> 2 </a:t>
            </a:r>
            <a:r>
              <a:rPr lang="en-US" altLang="sv-SE" dirty="0"/>
              <a:t>Conclusion:</a:t>
            </a:r>
          </a:p>
          <a:p>
            <a:pPr lvl="2"/>
            <a:r>
              <a:rPr lang="en-US" altLang="sv-SE" dirty="0"/>
              <a:t>UE connected to 5GC via E-UTRA</a:t>
            </a:r>
          </a:p>
          <a:p>
            <a:pPr lvl="2"/>
            <a:r>
              <a:rPr lang="en-US" altLang="sv-SE" dirty="0"/>
              <a:t>UE connected to EPC via E-UTRA</a:t>
            </a:r>
          </a:p>
          <a:p>
            <a:r>
              <a:rPr lang="en-US" altLang="sv-SE" dirty="0"/>
              <a:t>New WID: </a:t>
            </a:r>
          </a:p>
          <a:p>
            <a:pPr lvl="1"/>
            <a:r>
              <a:rPr lang="en-US" altLang="sv-SE" dirty="0"/>
              <a:t>User Plane Integrity Protection for LTE for approval in SP-210105</a:t>
            </a:r>
          </a:p>
          <a:p>
            <a:endParaRPr lang="en-US" altLang="sv-SE" dirty="0"/>
          </a:p>
          <a:p>
            <a:pPr lvl="1"/>
            <a:endParaRPr lang="en-US" altLang="sv-SE" dirty="0"/>
          </a:p>
          <a:p>
            <a:pPr lvl="1"/>
            <a:endParaRPr lang="en-US" altLang="ja-JP" sz="2000" dirty="0">
              <a:highlight>
                <a:srgbClr val="FFFF00"/>
              </a:highlight>
            </a:endParaRPr>
          </a:p>
          <a:p>
            <a:pPr lvl="1"/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312793884"/>
      </p:ext>
    </p:extLst>
  </p:cSld>
  <p:clrMapOvr>
    <a:masterClrMapping/>
  </p:clrMapOvr>
  <p:transition>
    <p:wipe dir="r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2">
            <a:extLst>
              <a:ext uri="{FF2B5EF4-FFF2-40B4-BE49-F238E27FC236}">
                <a16:creationId xmlns:a16="http://schemas.microsoft.com/office/drawing/2014/main" id="{3510EBDF-ACF6-4C31-A23B-3CDF7E159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4293"/>
            <a:ext cx="10515600" cy="1325563"/>
          </a:xfrm>
        </p:spPr>
        <p:txBody>
          <a:bodyPr/>
          <a:lstStyle/>
          <a:p>
            <a:r>
              <a:rPr lang="en-US" altLang="ja-JP" dirty="0"/>
              <a:t>Study on Security Impacts of </a:t>
            </a:r>
            <a:br>
              <a:rPr lang="en-US" altLang="ja-JP" dirty="0"/>
            </a:br>
            <a:r>
              <a:rPr lang="en-US" altLang="ja-JP" dirty="0"/>
              <a:t>Virtualisation</a:t>
            </a:r>
            <a:endParaRPr lang="sv-SE" altLang="sv-SE" dirty="0"/>
          </a:p>
        </p:txBody>
      </p:sp>
      <p:sp>
        <p:nvSpPr>
          <p:cNvPr id="37891" name="Content Placeholder 3">
            <a:extLst>
              <a:ext uri="{FF2B5EF4-FFF2-40B4-BE49-F238E27FC236}">
                <a16:creationId xmlns:a16="http://schemas.microsoft.com/office/drawing/2014/main" id="{CC85A9ED-C311-480A-9CDA-5CF6B61D2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081588" cy="4351338"/>
          </a:xfrm>
        </p:spPr>
        <p:txBody>
          <a:bodyPr/>
          <a:lstStyle/>
          <a:p>
            <a:r>
              <a:rPr lang="sv-SE" altLang="sv-SE" dirty="0"/>
              <a:t>WI code: </a:t>
            </a:r>
          </a:p>
          <a:p>
            <a:pPr lvl="1"/>
            <a:r>
              <a:rPr lang="sv-SE" altLang="sv-SE" dirty="0"/>
              <a:t>FS_SIV</a:t>
            </a: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45%  50%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Jun 21  Sep 21</a:t>
            </a: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kumimoji="1" lang="en-US" altLang="ja-JP" dirty="0"/>
              <a:t>TR 33.848 </a:t>
            </a:r>
            <a:r>
              <a:rPr lang="en-US" altLang="ja-JP" dirty="0"/>
              <a:t>Study on Security Impacts of Virtualisation</a:t>
            </a:r>
            <a:r>
              <a:rPr lang="en-GB" altLang="ja-JP" dirty="0"/>
              <a:t> </a:t>
            </a:r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 </a:t>
            </a:r>
            <a:endParaRPr lang="sv-SE" altLang="sv-SE" dirty="0"/>
          </a:p>
          <a:p>
            <a:pPr lvl="1"/>
            <a:endParaRPr lang="sv-SE" altLang="sv-SE" dirty="0"/>
          </a:p>
        </p:txBody>
      </p:sp>
      <p:sp>
        <p:nvSpPr>
          <p:cNvPr id="37892" name="Content Placeholder 4">
            <a:extLst>
              <a:ext uri="{FF2B5EF4-FFF2-40B4-BE49-F238E27FC236}">
                <a16:creationId xmlns:a16="http://schemas.microsoft.com/office/drawing/2014/main" id="{D6293434-9532-442F-88D8-C988BB4C5F4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sv-SE" altLang="sv-SE" dirty="0"/>
              <a:t>TR 33.848:</a:t>
            </a:r>
          </a:p>
          <a:p>
            <a:pPr lvl="1"/>
            <a:r>
              <a:rPr lang="sv-SE" altLang="sv-SE" dirty="0"/>
              <a:t>21 </a:t>
            </a:r>
            <a:r>
              <a:rPr lang="sv-SE" altLang="sv-SE" dirty="0">
                <a:sym typeface="Wingdings" panose="05000000000000000000" pitchFamily="2" charset="2"/>
              </a:rPr>
              <a:t> 28 </a:t>
            </a:r>
            <a:r>
              <a:rPr lang="sv-SE" altLang="sv-SE" dirty="0"/>
              <a:t>Key issues</a:t>
            </a:r>
          </a:p>
          <a:p>
            <a:pPr lvl="1"/>
            <a:r>
              <a:rPr lang="sv-SE" altLang="sv-SE" dirty="0"/>
              <a:t>2 </a:t>
            </a:r>
            <a:r>
              <a:rPr lang="sv-SE" altLang="sv-SE" dirty="0">
                <a:sym typeface="Wingdings" panose="05000000000000000000" pitchFamily="2" charset="2"/>
              </a:rPr>
              <a:t> 3 </a:t>
            </a:r>
            <a:r>
              <a:rPr lang="sv-SE" altLang="sv-SE" dirty="0"/>
              <a:t>Solutions</a:t>
            </a:r>
          </a:p>
          <a:p>
            <a:pPr lvl="1"/>
            <a:r>
              <a:rPr lang="sv-SE" altLang="sv-SE" dirty="0"/>
              <a:t>0 Conclusions</a:t>
            </a:r>
          </a:p>
        </p:txBody>
      </p:sp>
    </p:spTree>
    <p:extLst>
      <p:ext uri="{BB962C8B-B14F-4D97-AF65-F5344CB8AC3E}">
        <p14:creationId xmlns:p14="http://schemas.microsoft.com/office/powerpoint/2010/main" val="2685791513"/>
      </p:ext>
    </p:extLst>
  </p:cSld>
  <p:clrMapOvr>
    <a:masterClrMapping/>
  </p:clrMapOvr>
  <p:transition>
    <p:wipe dir="r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Content Placeholder 3">
            <a:extLst>
              <a:ext uri="{FF2B5EF4-FFF2-40B4-BE49-F238E27FC236}">
                <a16:creationId xmlns:a16="http://schemas.microsoft.com/office/drawing/2014/main" id="{CC85A9ED-C311-480A-9CDA-5CF6B61D2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8909" y="1825625"/>
            <a:ext cx="5180879" cy="4351338"/>
          </a:xfrm>
        </p:spPr>
        <p:txBody>
          <a:bodyPr/>
          <a:lstStyle/>
          <a:p>
            <a:r>
              <a:rPr lang="sv-SE" altLang="sv-SE" dirty="0"/>
              <a:t>WI code: </a:t>
            </a:r>
          </a:p>
          <a:p>
            <a:pPr lvl="1"/>
            <a:r>
              <a:rPr lang="sv-SE" altLang="sv-SE" dirty="0"/>
              <a:t>FS_AUTH_ENH</a:t>
            </a: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sv-SE" altLang="sv-SE" dirty="0"/>
              <a:t>70% </a:t>
            </a:r>
            <a:r>
              <a:rPr lang="en-US" altLang="ja-JP" dirty="0">
                <a:sym typeface="Wingdings" panose="05000000000000000000" pitchFamily="2" charset="2"/>
              </a:rPr>
              <a:t> 80%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Mar 21  Sep 21</a:t>
            </a: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kumimoji="1" lang="en-US" altLang="ja-JP" dirty="0"/>
              <a:t>TR 33.846 </a:t>
            </a:r>
            <a:r>
              <a:rPr lang="en-US" dirty="0"/>
              <a:t>Study on authentication enhancements in 5GS</a:t>
            </a:r>
            <a:r>
              <a:rPr lang="en-GB" altLang="ja-JP" dirty="0"/>
              <a:t> </a:t>
            </a:r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 </a:t>
            </a:r>
            <a:endParaRPr lang="sv-SE" altLang="sv-SE" dirty="0"/>
          </a:p>
          <a:p>
            <a:pPr lvl="1"/>
            <a:endParaRPr lang="sv-SE" altLang="sv-SE" dirty="0"/>
          </a:p>
        </p:txBody>
      </p:sp>
      <p:sp>
        <p:nvSpPr>
          <p:cNvPr id="37892" name="Content Placeholder 4">
            <a:extLst>
              <a:ext uri="{FF2B5EF4-FFF2-40B4-BE49-F238E27FC236}">
                <a16:creationId xmlns:a16="http://schemas.microsoft.com/office/drawing/2014/main" id="{D6293434-9532-442F-88D8-C988BB4C5F4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sv-SE" altLang="sv-SE" dirty="0"/>
              <a:t>TR 33.846:</a:t>
            </a:r>
          </a:p>
          <a:p>
            <a:pPr lvl="1"/>
            <a:r>
              <a:rPr lang="en-US" altLang="sv-SE" dirty="0">
                <a:sym typeface="Wingdings" panose="05000000000000000000" pitchFamily="2" charset="2"/>
              </a:rPr>
              <a:t>5</a:t>
            </a:r>
            <a:r>
              <a:rPr lang="en-US" altLang="ja-JP" dirty="0">
                <a:sym typeface="Wingdings" panose="05000000000000000000" pitchFamily="2" charset="2"/>
              </a:rPr>
              <a:t> </a:t>
            </a:r>
            <a:r>
              <a:rPr lang="sv-SE" altLang="sv-SE" dirty="0"/>
              <a:t>Key issues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10  21 </a:t>
            </a:r>
            <a:r>
              <a:rPr lang="sv-SE" altLang="sv-SE" dirty="0"/>
              <a:t>Solutions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1 </a:t>
            </a:r>
            <a:r>
              <a:rPr lang="sv-SE" altLang="sv-SE" dirty="0"/>
              <a:t>Conclusions</a:t>
            </a:r>
          </a:p>
          <a:p>
            <a:pPr lvl="2"/>
            <a:r>
              <a:rPr lang="sv-SE" altLang="sv-SE" dirty="0"/>
              <a:t>Expired authentication result</a:t>
            </a:r>
          </a:p>
        </p:txBody>
      </p:sp>
      <p:sp>
        <p:nvSpPr>
          <p:cNvPr id="7" name="Title 3">
            <a:extLst>
              <a:ext uri="{FF2B5EF4-FFF2-40B4-BE49-F238E27FC236}">
                <a16:creationId xmlns:a16="http://schemas.microsoft.com/office/drawing/2014/main" id="{1AF72CF9-8732-40F2-BADA-B80FF7538F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4" y="320076"/>
            <a:ext cx="9251171" cy="1081088"/>
          </a:xfrm>
        </p:spPr>
        <p:txBody>
          <a:bodyPr/>
          <a:lstStyle/>
          <a:p>
            <a:r>
              <a:rPr lang="en-US" dirty="0"/>
              <a:t>Study on authentication enhancements in 5GS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2916555874"/>
      </p:ext>
    </p:extLst>
  </p:cSld>
  <p:clrMapOvr>
    <a:masterClrMapping/>
  </p:clrMapOvr>
  <p:transition>
    <p:wipe dir="r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2">
            <a:extLst>
              <a:ext uri="{FF2B5EF4-FFF2-40B4-BE49-F238E27FC236}">
                <a16:creationId xmlns:a16="http://schemas.microsoft.com/office/drawing/2014/main" id="{3510EBDF-ACF6-4C31-A23B-3CDF7E159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4293"/>
            <a:ext cx="9168114" cy="1325563"/>
          </a:xfrm>
        </p:spPr>
        <p:txBody>
          <a:bodyPr/>
          <a:lstStyle/>
          <a:p>
            <a:r>
              <a:rPr lang="en-US" altLang="ja-JP" sz="3600" dirty="0"/>
              <a:t>Study on storage and transport of 5GC security parameters for ARPF authentication</a:t>
            </a:r>
          </a:p>
        </p:txBody>
      </p:sp>
      <p:sp>
        <p:nvSpPr>
          <p:cNvPr id="37891" name="Content Placeholder 3">
            <a:extLst>
              <a:ext uri="{FF2B5EF4-FFF2-40B4-BE49-F238E27FC236}">
                <a16:creationId xmlns:a16="http://schemas.microsoft.com/office/drawing/2014/main" id="{CC85A9ED-C311-480A-9CDA-5CF6B61D2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5709" y="1825625"/>
            <a:ext cx="5384079" cy="4351338"/>
          </a:xfrm>
        </p:spPr>
        <p:txBody>
          <a:bodyPr/>
          <a:lstStyle/>
          <a:p>
            <a:r>
              <a:rPr lang="sv-SE" altLang="sv-SE" dirty="0"/>
              <a:t>WI code: </a:t>
            </a:r>
          </a:p>
          <a:p>
            <a:pPr lvl="1"/>
            <a:r>
              <a:rPr lang="sv-SE" altLang="sv-SE" dirty="0"/>
              <a:t>FS_5GC_SEC_ARPF</a:t>
            </a: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sv-SE" altLang="sv-SE" dirty="0"/>
              <a:t>90% </a:t>
            </a:r>
            <a:r>
              <a:rPr lang="en-US" altLang="ja-JP" dirty="0">
                <a:sym typeface="Wingdings" panose="05000000000000000000" pitchFamily="2" charset="2"/>
              </a:rPr>
              <a:t> 98%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Mar 21</a:t>
            </a: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kumimoji="1" lang="en-US" altLang="ja-JP" dirty="0"/>
              <a:t>TR 33.845 </a:t>
            </a:r>
            <a:r>
              <a:rPr lang="en-US" dirty="0"/>
              <a:t>Study on storage and transport of 5GC security parameters for ARPF authentication</a:t>
            </a:r>
            <a:endParaRPr lang="sv-SE" altLang="sv-SE" dirty="0"/>
          </a:p>
          <a:p>
            <a:pPr lvl="1"/>
            <a:endParaRPr lang="sv-SE" altLang="sv-SE" dirty="0"/>
          </a:p>
        </p:txBody>
      </p:sp>
      <p:sp>
        <p:nvSpPr>
          <p:cNvPr id="37892" name="Content Placeholder 4">
            <a:extLst>
              <a:ext uri="{FF2B5EF4-FFF2-40B4-BE49-F238E27FC236}">
                <a16:creationId xmlns:a16="http://schemas.microsoft.com/office/drawing/2014/main" id="{D6293434-9532-442F-88D8-C988BB4C5F4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sv-SE" altLang="sv-SE" dirty="0"/>
              <a:t>TR 33.845:</a:t>
            </a:r>
          </a:p>
          <a:p>
            <a:pPr lvl="1"/>
            <a:r>
              <a:rPr lang="sv-SE" altLang="sv-SE" dirty="0"/>
              <a:t>9 </a:t>
            </a:r>
            <a:r>
              <a:rPr lang="sv-SE" altLang="sv-SE" dirty="0">
                <a:sym typeface="Wingdings" panose="05000000000000000000" pitchFamily="2" charset="2"/>
              </a:rPr>
              <a:t> 11 </a:t>
            </a:r>
            <a:r>
              <a:rPr lang="sv-SE" altLang="sv-SE" dirty="0"/>
              <a:t>Key issues</a:t>
            </a:r>
          </a:p>
          <a:p>
            <a:pPr lvl="1"/>
            <a:r>
              <a:rPr lang="sv-SE" altLang="sv-SE" dirty="0"/>
              <a:t>11 </a:t>
            </a:r>
            <a:r>
              <a:rPr lang="sv-SE" altLang="sv-SE" dirty="0">
                <a:sym typeface="Wingdings" panose="05000000000000000000" pitchFamily="2" charset="2"/>
              </a:rPr>
              <a:t> 15 </a:t>
            </a:r>
            <a:r>
              <a:rPr lang="sv-SE" altLang="sv-SE" dirty="0"/>
              <a:t>Solutions</a:t>
            </a:r>
          </a:p>
          <a:p>
            <a:pPr lvl="1"/>
            <a:r>
              <a:rPr lang="sv-SE" altLang="sv-SE" dirty="0"/>
              <a:t>0 </a:t>
            </a:r>
            <a:r>
              <a:rPr lang="sv-SE" altLang="sv-SE" dirty="0">
                <a:sym typeface="Wingdings" panose="05000000000000000000" pitchFamily="2" charset="2"/>
              </a:rPr>
              <a:t> 8</a:t>
            </a:r>
            <a:r>
              <a:rPr lang="sv-SE" altLang="sv-SE" dirty="0"/>
              <a:t> Conclusions</a:t>
            </a:r>
          </a:p>
          <a:p>
            <a:pPr lvl="2"/>
            <a:r>
              <a:rPr lang="sv-SE" altLang="sv-SE" dirty="0"/>
              <a:t>Deployment models</a:t>
            </a:r>
          </a:p>
          <a:p>
            <a:pPr lvl="2"/>
            <a:r>
              <a:rPr lang="sv-SE" altLang="sv-SE" dirty="0"/>
              <a:t>Isolation of authentication data</a:t>
            </a:r>
          </a:p>
          <a:p>
            <a:pPr lvl="2"/>
            <a:r>
              <a:rPr lang="sv-SE" altLang="sv-SE" dirty="0"/>
              <a:t>Protection of authentication data during storage and transfer</a:t>
            </a:r>
          </a:p>
          <a:p>
            <a:pPr lvl="2"/>
            <a:r>
              <a:rPr lang="sv-SE" altLang="sv-SE" dirty="0"/>
              <a:t>Decryption key protection  (used for storage)</a:t>
            </a:r>
          </a:p>
          <a:p>
            <a:r>
              <a:rPr lang="sv-SE" altLang="sv-SE" dirty="0"/>
              <a:t>TR 33.845 for information in SP-210103</a:t>
            </a:r>
          </a:p>
          <a:p>
            <a:pPr lvl="2"/>
            <a:endParaRPr lang="sv-SE" altLang="sv-SE" dirty="0"/>
          </a:p>
        </p:txBody>
      </p:sp>
    </p:spTree>
    <p:extLst>
      <p:ext uri="{BB962C8B-B14F-4D97-AF65-F5344CB8AC3E}">
        <p14:creationId xmlns:p14="http://schemas.microsoft.com/office/powerpoint/2010/main" val="372541459"/>
      </p:ext>
    </p:extLst>
  </p:cSld>
  <p:clrMapOvr>
    <a:masterClrMapping/>
  </p:clrMapOvr>
  <p:transition>
    <p:wipe dir="r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2">
            <a:extLst>
              <a:ext uri="{FF2B5EF4-FFF2-40B4-BE49-F238E27FC236}">
                <a16:creationId xmlns:a16="http://schemas.microsoft.com/office/drawing/2014/main" id="{3510EBDF-ACF6-4C31-A23B-3CDF7E159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4293"/>
            <a:ext cx="10515600" cy="1325563"/>
          </a:xfrm>
        </p:spPr>
        <p:txBody>
          <a:bodyPr/>
          <a:lstStyle/>
          <a:p>
            <a:r>
              <a:rPr lang="en-US" altLang="ja-JP" sz="4000" dirty="0"/>
              <a:t>Study on security aspects of Unmanned </a:t>
            </a:r>
            <a:br>
              <a:rPr lang="en-US" altLang="ja-JP" sz="4000" dirty="0"/>
            </a:br>
            <a:r>
              <a:rPr lang="en-US" altLang="ja-JP" sz="4000" dirty="0"/>
              <a:t>Aerial Systems</a:t>
            </a:r>
            <a:endParaRPr lang="sv-SE" altLang="sv-SE" sz="4000" dirty="0"/>
          </a:p>
        </p:txBody>
      </p:sp>
      <p:sp>
        <p:nvSpPr>
          <p:cNvPr id="37891" name="Content Placeholder 3">
            <a:extLst>
              <a:ext uri="{FF2B5EF4-FFF2-40B4-BE49-F238E27FC236}">
                <a16:creationId xmlns:a16="http://schemas.microsoft.com/office/drawing/2014/main" id="{CC85A9ED-C311-480A-9CDA-5CF6B61D2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081588" cy="4351338"/>
          </a:xfrm>
        </p:spPr>
        <p:txBody>
          <a:bodyPr/>
          <a:lstStyle/>
          <a:p>
            <a:r>
              <a:rPr lang="sv-SE" altLang="sv-SE" dirty="0"/>
              <a:t>WI code: </a:t>
            </a:r>
          </a:p>
          <a:p>
            <a:pPr lvl="1"/>
            <a:r>
              <a:rPr lang="sv-SE" altLang="sv-SE" dirty="0"/>
              <a:t>FS_UAS_SEC</a:t>
            </a: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sv-SE" dirty="0">
                <a:sym typeface="Wingdings" panose="05000000000000000000" pitchFamily="2" charset="2"/>
              </a:rPr>
              <a:t>30</a:t>
            </a:r>
            <a:r>
              <a:rPr lang="sv-SE" altLang="sv-SE" dirty="0"/>
              <a:t>% </a:t>
            </a:r>
            <a:r>
              <a:rPr lang="en-US" altLang="ja-JP" dirty="0">
                <a:sym typeface="Wingdings" panose="05000000000000000000" pitchFamily="2" charset="2"/>
              </a:rPr>
              <a:t> 65%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Mar 21  Jun 21</a:t>
            </a:r>
            <a:endParaRPr lang="en-US" altLang="ja-JP" dirty="0">
              <a:highlight>
                <a:srgbClr val="FFFF00"/>
              </a:highlight>
              <a:sym typeface="Wingdings" panose="05000000000000000000" pitchFamily="2" charset="2"/>
            </a:endParaRP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kumimoji="1" lang="en-US" altLang="ja-JP" dirty="0"/>
              <a:t>TR 33.854 </a:t>
            </a:r>
            <a:r>
              <a:rPr lang="en-US" altLang="ja-JP" dirty="0"/>
              <a:t>Study on security aspects of Unmanned Aerial Systems </a:t>
            </a:r>
            <a:endParaRPr lang="sv-SE" altLang="sv-SE" dirty="0"/>
          </a:p>
          <a:p>
            <a:pPr lvl="1"/>
            <a:endParaRPr lang="sv-SE" altLang="sv-SE" dirty="0"/>
          </a:p>
        </p:txBody>
      </p:sp>
      <p:sp>
        <p:nvSpPr>
          <p:cNvPr id="37892" name="Content Placeholder 4">
            <a:extLst>
              <a:ext uri="{FF2B5EF4-FFF2-40B4-BE49-F238E27FC236}">
                <a16:creationId xmlns:a16="http://schemas.microsoft.com/office/drawing/2014/main" id="{D6293434-9532-442F-88D8-C988BB4C5F4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sv-SE" altLang="sv-SE" dirty="0"/>
              <a:t>TR 33.854:</a:t>
            </a:r>
          </a:p>
          <a:p>
            <a:pPr lvl="1"/>
            <a:r>
              <a:rPr lang="sv-SE" altLang="sv-SE" dirty="0"/>
              <a:t>7</a:t>
            </a:r>
            <a:r>
              <a:rPr lang="en-US" altLang="ja-JP" dirty="0">
                <a:sym typeface="Wingdings" panose="05000000000000000000" pitchFamily="2" charset="2"/>
              </a:rPr>
              <a:t> </a:t>
            </a:r>
            <a:r>
              <a:rPr lang="sv-SE" altLang="sv-SE" dirty="0"/>
              <a:t>Key issues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11</a:t>
            </a:r>
            <a:r>
              <a:rPr lang="sv-SE" altLang="sv-SE" dirty="0"/>
              <a:t> </a:t>
            </a:r>
            <a:r>
              <a:rPr lang="sv-SE" altLang="sv-SE" dirty="0">
                <a:sym typeface="Wingdings" panose="05000000000000000000" pitchFamily="2" charset="2"/>
              </a:rPr>
              <a:t> 16 </a:t>
            </a:r>
            <a:r>
              <a:rPr lang="sv-SE" altLang="sv-SE" dirty="0"/>
              <a:t>Solutions</a:t>
            </a:r>
          </a:p>
          <a:p>
            <a:pPr lvl="1"/>
            <a:r>
              <a:rPr lang="sv-SE" altLang="sv-SE" dirty="0"/>
              <a:t>0 Conclusions</a:t>
            </a:r>
          </a:p>
        </p:txBody>
      </p:sp>
    </p:spTree>
    <p:extLst>
      <p:ext uri="{BB962C8B-B14F-4D97-AF65-F5344CB8AC3E}">
        <p14:creationId xmlns:p14="http://schemas.microsoft.com/office/powerpoint/2010/main" val="472816535"/>
      </p:ext>
    </p:extLst>
  </p:cSld>
  <p:clrMapOvr>
    <a:masterClrMapping/>
  </p:clrMapOvr>
  <p:transition>
    <p:wipe dir="r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2">
            <a:extLst>
              <a:ext uri="{FF2B5EF4-FFF2-40B4-BE49-F238E27FC236}">
                <a16:creationId xmlns:a16="http://schemas.microsoft.com/office/drawing/2014/main" id="{3510EBDF-ACF6-4C31-A23B-3CDF7E159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7580"/>
            <a:ext cx="10515600" cy="1325563"/>
          </a:xfrm>
        </p:spPr>
        <p:txBody>
          <a:bodyPr/>
          <a:lstStyle/>
          <a:p>
            <a:r>
              <a:rPr lang="en-US" altLang="ja-JP" sz="3600" dirty="0"/>
              <a:t>Study on Security Aspects of Enhancement of </a:t>
            </a:r>
            <a:br>
              <a:rPr lang="en-US" altLang="ja-JP" sz="3600" dirty="0"/>
            </a:br>
            <a:r>
              <a:rPr lang="en-US" altLang="ja-JP" sz="3600" dirty="0"/>
              <a:t>Support for Edge Computing in 5GC</a:t>
            </a:r>
            <a:endParaRPr lang="sv-SE" altLang="sv-SE" sz="3600" dirty="0"/>
          </a:p>
        </p:txBody>
      </p:sp>
      <p:sp>
        <p:nvSpPr>
          <p:cNvPr id="37891" name="Content Placeholder 3">
            <a:extLst>
              <a:ext uri="{FF2B5EF4-FFF2-40B4-BE49-F238E27FC236}">
                <a16:creationId xmlns:a16="http://schemas.microsoft.com/office/drawing/2014/main" id="{CC85A9ED-C311-480A-9CDA-5CF6B61D2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5434013" cy="4351338"/>
          </a:xfrm>
        </p:spPr>
        <p:txBody>
          <a:bodyPr/>
          <a:lstStyle/>
          <a:p>
            <a:r>
              <a:rPr lang="sv-SE" altLang="sv-SE" dirty="0"/>
              <a:t>WI code: </a:t>
            </a:r>
          </a:p>
          <a:p>
            <a:pPr lvl="1"/>
            <a:r>
              <a:rPr lang="sv-SE" altLang="sv-SE" dirty="0"/>
              <a:t>FS_eEDGE_SEC</a:t>
            </a: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sv-SE" dirty="0">
                <a:sym typeface="Wingdings" panose="05000000000000000000" pitchFamily="2" charset="2"/>
              </a:rPr>
              <a:t>30</a:t>
            </a:r>
            <a:r>
              <a:rPr lang="sv-SE" altLang="sv-SE" dirty="0"/>
              <a:t>% </a:t>
            </a:r>
            <a:r>
              <a:rPr lang="en-US" altLang="ja-JP" dirty="0">
                <a:sym typeface="Wingdings" panose="05000000000000000000" pitchFamily="2" charset="2"/>
              </a:rPr>
              <a:t> 60%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Mar 21  Jun 21</a:t>
            </a:r>
            <a:endParaRPr lang="en-US" altLang="ja-JP" dirty="0">
              <a:highlight>
                <a:srgbClr val="FFFF00"/>
              </a:highlight>
              <a:sym typeface="Wingdings" panose="05000000000000000000" pitchFamily="2" charset="2"/>
            </a:endParaRP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kumimoji="1" lang="en-US" altLang="ja-JP" dirty="0"/>
              <a:t>TR 33.839 </a:t>
            </a:r>
            <a:r>
              <a:rPr lang="en-US" altLang="ja-JP" dirty="0"/>
              <a:t>Study on Security Aspects of Enhancement of Support for Edge Computing in 5GC</a:t>
            </a:r>
            <a:endParaRPr lang="sv-SE" altLang="sv-SE" dirty="0"/>
          </a:p>
          <a:p>
            <a:pPr lvl="1"/>
            <a:endParaRPr lang="sv-SE" altLang="sv-SE" dirty="0"/>
          </a:p>
        </p:txBody>
      </p:sp>
      <p:sp>
        <p:nvSpPr>
          <p:cNvPr id="37892" name="Content Placeholder 4">
            <a:extLst>
              <a:ext uri="{FF2B5EF4-FFF2-40B4-BE49-F238E27FC236}">
                <a16:creationId xmlns:a16="http://schemas.microsoft.com/office/drawing/2014/main" id="{D6293434-9532-442F-88D8-C988BB4C5F4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sv-SE" altLang="sv-SE" dirty="0"/>
              <a:t>TR 33.839:</a:t>
            </a:r>
          </a:p>
          <a:p>
            <a:pPr lvl="1"/>
            <a:r>
              <a:rPr lang="sv-SE" altLang="sv-SE" dirty="0"/>
              <a:t>10</a:t>
            </a:r>
            <a:r>
              <a:rPr lang="en-US" altLang="ja-JP" dirty="0">
                <a:sym typeface="Wingdings" panose="05000000000000000000" pitchFamily="2" charset="2"/>
              </a:rPr>
              <a:t> </a:t>
            </a:r>
            <a:r>
              <a:rPr lang="sv-SE" altLang="sv-SE" dirty="0"/>
              <a:t>Key issues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22  25</a:t>
            </a:r>
            <a:r>
              <a:rPr lang="sv-SE" altLang="sv-SE" dirty="0"/>
              <a:t> Solutions</a:t>
            </a:r>
          </a:p>
          <a:p>
            <a:pPr lvl="1"/>
            <a:r>
              <a:rPr lang="sv-SE" altLang="sv-SE" dirty="0"/>
              <a:t>0 </a:t>
            </a:r>
            <a:r>
              <a:rPr lang="sv-SE" altLang="sv-SE" dirty="0">
                <a:sym typeface="Wingdings" panose="05000000000000000000" pitchFamily="2" charset="2"/>
              </a:rPr>
              <a:t> 2 </a:t>
            </a:r>
            <a:r>
              <a:rPr lang="sv-SE" altLang="sv-SE" dirty="0"/>
              <a:t>Conclusions on:</a:t>
            </a:r>
          </a:p>
          <a:p>
            <a:pPr lvl="2"/>
            <a:r>
              <a:rPr lang="sv-SE" altLang="sv-SE" dirty="0"/>
              <a:t>Security aspects of DNS</a:t>
            </a:r>
          </a:p>
          <a:p>
            <a:pPr lvl="2"/>
            <a:r>
              <a:rPr lang="sv-SE" altLang="sv-SE" dirty="0"/>
              <a:t>Reuse of CAPIF security</a:t>
            </a:r>
          </a:p>
        </p:txBody>
      </p:sp>
    </p:spTree>
    <p:extLst>
      <p:ext uri="{BB962C8B-B14F-4D97-AF65-F5344CB8AC3E}">
        <p14:creationId xmlns:p14="http://schemas.microsoft.com/office/powerpoint/2010/main" val="2784023312"/>
      </p:ext>
    </p:extLst>
  </p:cSld>
  <p:clrMapOvr>
    <a:masterClrMapping/>
  </p:clrMapOvr>
  <p:transition>
    <p:wipe dir="r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2">
            <a:extLst>
              <a:ext uri="{FF2B5EF4-FFF2-40B4-BE49-F238E27FC236}">
                <a16:creationId xmlns:a16="http://schemas.microsoft.com/office/drawing/2014/main" id="{3510EBDF-ACF6-4C31-A23B-3CDF7E159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7580"/>
            <a:ext cx="10515600" cy="1325563"/>
          </a:xfrm>
        </p:spPr>
        <p:txBody>
          <a:bodyPr/>
          <a:lstStyle/>
          <a:p>
            <a:r>
              <a:rPr lang="en-US" altLang="ja-JP" sz="3600" dirty="0"/>
              <a:t>Study on Security Aspects of Enhancement for </a:t>
            </a:r>
            <a:br>
              <a:rPr lang="en-US" altLang="ja-JP" sz="3600" dirty="0"/>
            </a:br>
            <a:r>
              <a:rPr lang="en-US" altLang="ja-JP" sz="3600" dirty="0"/>
              <a:t>Proximity Based Services in 5GS</a:t>
            </a:r>
            <a:endParaRPr lang="sv-SE" altLang="sv-SE" sz="3600" dirty="0"/>
          </a:p>
        </p:txBody>
      </p:sp>
      <p:sp>
        <p:nvSpPr>
          <p:cNvPr id="37891" name="Content Placeholder 3">
            <a:extLst>
              <a:ext uri="{FF2B5EF4-FFF2-40B4-BE49-F238E27FC236}">
                <a16:creationId xmlns:a16="http://schemas.microsoft.com/office/drawing/2014/main" id="{CC85A9ED-C311-480A-9CDA-5CF6B61D2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081588" cy="4351338"/>
          </a:xfrm>
        </p:spPr>
        <p:txBody>
          <a:bodyPr/>
          <a:lstStyle/>
          <a:p>
            <a:r>
              <a:rPr lang="sv-SE" altLang="sv-SE" dirty="0"/>
              <a:t>WI code: </a:t>
            </a:r>
          </a:p>
          <a:p>
            <a:pPr lvl="1"/>
            <a:r>
              <a:rPr lang="sv-SE" altLang="sv-SE" dirty="0"/>
              <a:t>FS_5G_ProSe_Sec</a:t>
            </a: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sv-SE" dirty="0">
                <a:sym typeface="Wingdings" panose="05000000000000000000" pitchFamily="2" charset="2"/>
              </a:rPr>
              <a:t>45</a:t>
            </a:r>
            <a:r>
              <a:rPr lang="sv-SE" altLang="sv-SE" dirty="0"/>
              <a:t>% </a:t>
            </a:r>
            <a:r>
              <a:rPr lang="en-US" altLang="ja-JP" dirty="0">
                <a:sym typeface="Wingdings" panose="05000000000000000000" pitchFamily="2" charset="2"/>
              </a:rPr>
              <a:t> 65%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Jun 21</a:t>
            </a:r>
            <a:endParaRPr lang="en-US" altLang="ja-JP" dirty="0">
              <a:highlight>
                <a:srgbClr val="FFFF00"/>
              </a:highlight>
              <a:sym typeface="Wingdings" panose="05000000000000000000" pitchFamily="2" charset="2"/>
            </a:endParaRP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kumimoji="1" lang="en-US" altLang="ja-JP" dirty="0"/>
              <a:t>TR 33.847 </a:t>
            </a:r>
            <a:r>
              <a:rPr lang="en-US" altLang="ja-JP" dirty="0"/>
              <a:t>Study on Security Aspects of Enhancement for Proximity Based Services in 5GS</a:t>
            </a:r>
            <a:endParaRPr lang="sv-SE" altLang="sv-SE" dirty="0"/>
          </a:p>
        </p:txBody>
      </p:sp>
      <p:sp>
        <p:nvSpPr>
          <p:cNvPr id="37892" name="Content Placeholder 4">
            <a:extLst>
              <a:ext uri="{FF2B5EF4-FFF2-40B4-BE49-F238E27FC236}">
                <a16:creationId xmlns:a16="http://schemas.microsoft.com/office/drawing/2014/main" id="{D6293434-9532-442F-88D8-C988BB4C5F4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sv-SE" altLang="sv-SE" dirty="0"/>
              <a:t>TR 33.847: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16 </a:t>
            </a:r>
            <a:r>
              <a:rPr lang="sv-SE" altLang="sv-SE" dirty="0"/>
              <a:t>Key issues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21  35</a:t>
            </a:r>
            <a:r>
              <a:rPr lang="sv-SE" altLang="sv-SE" dirty="0"/>
              <a:t> Solutions</a:t>
            </a:r>
          </a:p>
          <a:p>
            <a:pPr lvl="1"/>
            <a:r>
              <a:rPr lang="sv-SE" altLang="sv-SE" dirty="0"/>
              <a:t>0 Conclusions</a:t>
            </a:r>
          </a:p>
        </p:txBody>
      </p:sp>
    </p:spTree>
    <p:extLst>
      <p:ext uri="{BB962C8B-B14F-4D97-AF65-F5344CB8AC3E}">
        <p14:creationId xmlns:p14="http://schemas.microsoft.com/office/powerpoint/2010/main" val="1330117274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8CF581-829B-442E-B13B-7D6929CDF7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277614-C093-4BB9-92B2-2262844F98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z="2400" dirty="0"/>
              <a:t>WIDs/SIDs/Revisions for approval</a:t>
            </a:r>
          </a:p>
          <a:p>
            <a:pPr lvl="1"/>
            <a:r>
              <a:rPr lang="en-US" dirty="0"/>
              <a:t>New SID: Study on enhanced security for network slicing Phase 2 for approval in SP-210106</a:t>
            </a:r>
          </a:p>
          <a:p>
            <a:pPr lvl="1"/>
            <a:r>
              <a:rPr lang="en-US" dirty="0"/>
              <a:t>New WID: User Plane Integrity Protection for LTE for approval in SP-210105</a:t>
            </a:r>
          </a:p>
          <a:p>
            <a:pPr lvl="1"/>
            <a:r>
              <a:rPr lang="en-US" dirty="0"/>
              <a:t>New WID: </a:t>
            </a:r>
            <a:r>
              <a:rPr lang="en-GB" dirty="0"/>
              <a:t>Enhancements of 3GPP profiles for cryptographic algorithms and security protocols</a:t>
            </a:r>
            <a:r>
              <a:rPr lang="en-US" dirty="0"/>
              <a:t> for approval in SP-210107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5745588"/>
      </p:ext>
    </p:extLst>
  </p:cSld>
  <p:clrMapOvr>
    <a:masterClrMapping/>
  </p:clrMapOvr>
  <p:transition>
    <p:wipe dir="r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2">
            <a:extLst>
              <a:ext uri="{FF2B5EF4-FFF2-40B4-BE49-F238E27FC236}">
                <a16:creationId xmlns:a16="http://schemas.microsoft.com/office/drawing/2014/main" id="{3510EBDF-ACF6-4C31-A23B-3CDF7E159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4293"/>
            <a:ext cx="10515600" cy="1325563"/>
          </a:xfrm>
        </p:spPr>
        <p:txBody>
          <a:bodyPr/>
          <a:lstStyle/>
          <a:p>
            <a:r>
              <a:rPr lang="en-US" altLang="ja-JP" dirty="0"/>
              <a:t>Study on security for enhanced support </a:t>
            </a:r>
            <a:br>
              <a:rPr lang="en-US" altLang="ja-JP" dirty="0"/>
            </a:br>
            <a:r>
              <a:rPr lang="en-US" altLang="ja-JP" dirty="0"/>
              <a:t>of Industrial IoT</a:t>
            </a:r>
            <a:endParaRPr lang="sv-SE" altLang="sv-SE" dirty="0"/>
          </a:p>
        </p:txBody>
      </p:sp>
      <p:sp>
        <p:nvSpPr>
          <p:cNvPr id="37891" name="Content Placeholder 3">
            <a:extLst>
              <a:ext uri="{FF2B5EF4-FFF2-40B4-BE49-F238E27FC236}">
                <a16:creationId xmlns:a16="http://schemas.microsoft.com/office/drawing/2014/main" id="{CC85A9ED-C311-480A-9CDA-5CF6B61D2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081588" cy="4351338"/>
          </a:xfrm>
        </p:spPr>
        <p:txBody>
          <a:bodyPr/>
          <a:lstStyle/>
          <a:p>
            <a:r>
              <a:rPr lang="sv-SE" altLang="sv-SE" dirty="0"/>
              <a:t>WI code: </a:t>
            </a:r>
          </a:p>
          <a:p>
            <a:pPr lvl="1"/>
            <a:r>
              <a:rPr lang="sv-SE" altLang="sv-SE" dirty="0"/>
              <a:t>FS_IIoT_SEC</a:t>
            </a: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60%  90%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Jun 21</a:t>
            </a: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kumimoji="1" lang="en-US" altLang="ja-JP" dirty="0"/>
              <a:t>TR 33.851 </a:t>
            </a:r>
            <a:r>
              <a:rPr lang="en-US" altLang="ja-JP" dirty="0"/>
              <a:t>Study on security for enhanced support of Industrial Internet of Things (IIoT) </a:t>
            </a:r>
            <a:endParaRPr lang="sv-SE" altLang="sv-SE" dirty="0"/>
          </a:p>
          <a:p>
            <a:pPr lvl="1"/>
            <a:endParaRPr lang="sv-SE" altLang="sv-SE" dirty="0"/>
          </a:p>
        </p:txBody>
      </p:sp>
      <p:sp>
        <p:nvSpPr>
          <p:cNvPr id="37892" name="Content Placeholder 4">
            <a:extLst>
              <a:ext uri="{FF2B5EF4-FFF2-40B4-BE49-F238E27FC236}">
                <a16:creationId xmlns:a16="http://schemas.microsoft.com/office/drawing/2014/main" id="{D6293434-9532-442F-88D8-C988BB4C5F4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sv-SE" altLang="sv-SE" dirty="0"/>
              <a:t>TR 33.851: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4 </a:t>
            </a:r>
            <a:r>
              <a:rPr lang="sv-SE" altLang="sv-SE" dirty="0"/>
              <a:t>Key issues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3  4 </a:t>
            </a:r>
            <a:r>
              <a:rPr lang="sv-SE" altLang="sv-SE" dirty="0"/>
              <a:t>Solutions</a:t>
            </a:r>
          </a:p>
          <a:p>
            <a:pPr lvl="1"/>
            <a:r>
              <a:rPr lang="sv-SE" altLang="sv-SE" dirty="0"/>
              <a:t>0 </a:t>
            </a:r>
            <a:r>
              <a:rPr lang="sv-SE" altLang="sv-SE" dirty="0">
                <a:sym typeface="Wingdings" panose="05000000000000000000" pitchFamily="2" charset="2"/>
              </a:rPr>
              <a:t> 3 </a:t>
            </a:r>
            <a:r>
              <a:rPr lang="sv-SE" altLang="sv-SE" dirty="0"/>
              <a:t>Conclusions</a:t>
            </a:r>
          </a:p>
          <a:p>
            <a:pPr lvl="2"/>
            <a:r>
              <a:rPr lang="sv-SE" altLang="sv-SE" dirty="0"/>
              <a:t>Security of TSN traffic</a:t>
            </a:r>
          </a:p>
          <a:p>
            <a:pPr lvl="2"/>
            <a:r>
              <a:rPr lang="sv-SE" altLang="sv-SE" dirty="0"/>
              <a:t>Multiple TSN domains</a:t>
            </a:r>
          </a:p>
          <a:p>
            <a:pPr lvl="2"/>
            <a:r>
              <a:rPr lang="sv-SE" altLang="sv-SE" dirty="0"/>
              <a:t>AF-NEF interface protection</a:t>
            </a:r>
          </a:p>
          <a:p>
            <a:pPr lvl="2"/>
            <a:endParaRPr lang="sv-SE" altLang="sv-SE" dirty="0"/>
          </a:p>
          <a:p>
            <a:pPr lvl="2"/>
            <a:endParaRPr lang="sv-SE" altLang="sv-SE" dirty="0"/>
          </a:p>
        </p:txBody>
      </p:sp>
    </p:spTree>
    <p:extLst>
      <p:ext uri="{BB962C8B-B14F-4D97-AF65-F5344CB8AC3E}">
        <p14:creationId xmlns:p14="http://schemas.microsoft.com/office/powerpoint/2010/main" val="2896810520"/>
      </p:ext>
    </p:extLst>
  </p:cSld>
  <p:clrMapOvr>
    <a:masterClrMapping/>
  </p:clrMapOvr>
  <p:transition>
    <p:wipe dir="r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2">
            <a:extLst>
              <a:ext uri="{FF2B5EF4-FFF2-40B4-BE49-F238E27FC236}">
                <a16:creationId xmlns:a16="http://schemas.microsoft.com/office/drawing/2014/main" id="{3510EBDF-ACF6-4C31-A23B-3CDF7E159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9697"/>
            <a:ext cx="10515600" cy="1325563"/>
          </a:xfrm>
        </p:spPr>
        <p:txBody>
          <a:bodyPr/>
          <a:lstStyle/>
          <a:p>
            <a:r>
              <a:rPr lang="en-US" altLang="ja-JP" sz="3600" dirty="0"/>
              <a:t>Study on Security Aspects of Enhancements </a:t>
            </a:r>
            <a:br>
              <a:rPr lang="en-US" altLang="ja-JP" sz="3600" dirty="0"/>
            </a:br>
            <a:r>
              <a:rPr lang="en-US" altLang="ja-JP" sz="3600" dirty="0"/>
              <a:t>for 5G Multicast-Broadcast Services</a:t>
            </a:r>
            <a:endParaRPr lang="sv-SE" altLang="sv-SE" sz="3600" dirty="0"/>
          </a:p>
        </p:txBody>
      </p:sp>
      <p:sp>
        <p:nvSpPr>
          <p:cNvPr id="37891" name="Content Placeholder 3">
            <a:extLst>
              <a:ext uri="{FF2B5EF4-FFF2-40B4-BE49-F238E27FC236}">
                <a16:creationId xmlns:a16="http://schemas.microsoft.com/office/drawing/2014/main" id="{CC85A9ED-C311-480A-9CDA-5CF6B61D2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081588" cy="4351338"/>
          </a:xfrm>
        </p:spPr>
        <p:txBody>
          <a:bodyPr/>
          <a:lstStyle/>
          <a:p>
            <a:r>
              <a:rPr lang="sv-SE" altLang="sv-SE" dirty="0"/>
              <a:t>WI code: </a:t>
            </a:r>
          </a:p>
          <a:p>
            <a:pPr lvl="1"/>
            <a:r>
              <a:rPr lang="sv-SE" altLang="sv-SE" dirty="0"/>
              <a:t>FS_5MBS_SEC</a:t>
            </a: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sv-SE" dirty="0">
                <a:sym typeface="Wingdings" panose="05000000000000000000" pitchFamily="2" charset="2"/>
              </a:rPr>
              <a:t>30</a:t>
            </a:r>
            <a:r>
              <a:rPr lang="sv-SE" altLang="sv-SE" dirty="0"/>
              <a:t>% </a:t>
            </a:r>
            <a:r>
              <a:rPr lang="en-US" altLang="ja-JP" dirty="0">
                <a:sym typeface="Wingdings" panose="05000000000000000000" pitchFamily="2" charset="2"/>
              </a:rPr>
              <a:t> 60%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Mar 21  Jun 21</a:t>
            </a: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kumimoji="1" lang="en-US" altLang="ja-JP" dirty="0"/>
              <a:t>TR 33.850 </a:t>
            </a:r>
            <a:r>
              <a:rPr lang="en-US" altLang="ja-JP" dirty="0"/>
              <a:t>Study on Security Aspects of Enhancements for 5G Multicast-Broadcast Services</a:t>
            </a:r>
            <a:endParaRPr lang="sv-SE" altLang="sv-SE" dirty="0"/>
          </a:p>
          <a:p>
            <a:pPr lvl="1"/>
            <a:endParaRPr lang="sv-SE" altLang="sv-SE" dirty="0"/>
          </a:p>
        </p:txBody>
      </p:sp>
      <p:sp>
        <p:nvSpPr>
          <p:cNvPr id="37892" name="Content Placeholder 4">
            <a:extLst>
              <a:ext uri="{FF2B5EF4-FFF2-40B4-BE49-F238E27FC236}">
                <a16:creationId xmlns:a16="http://schemas.microsoft.com/office/drawing/2014/main" id="{D6293434-9532-442F-88D8-C988BB4C5F4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sv-SE" altLang="sv-SE" dirty="0"/>
              <a:t>TR 33.850: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4 </a:t>
            </a:r>
            <a:r>
              <a:rPr lang="sv-SE" altLang="sv-SE" dirty="0"/>
              <a:t>Key issues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7  13 </a:t>
            </a:r>
            <a:r>
              <a:rPr lang="sv-SE" altLang="sv-SE" dirty="0"/>
              <a:t>Solutions</a:t>
            </a:r>
          </a:p>
          <a:p>
            <a:pPr lvl="1"/>
            <a:r>
              <a:rPr lang="sv-SE" altLang="sv-SE" dirty="0"/>
              <a:t>0 </a:t>
            </a:r>
            <a:r>
              <a:rPr lang="sv-SE" altLang="sv-SE" dirty="0">
                <a:sym typeface="Wingdings" panose="05000000000000000000" pitchFamily="2" charset="2"/>
              </a:rPr>
              <a:t> 1 </a:t>
            </a:r>
            <a:r>
              <a:rPr lang="sv-SE" altLang="sv-SE" dirty="0"/>
              <a:t>Conclusions</a:t>
            </a:r>
          </a:p>
          <a:p>
            <a:pPr lvl="2"/>
            <a:r>
              <a:rPr lang="sv-SE" altLang="sv-SE" dirty="0"/>
              <a:t>AF-NEF interface protection</a:t>
            </a:r>
          </a:p>
          <a:p>
            <a:pPr lvl="2"/>
            <a:endParaRPr lang="sv-SE" altLang="sv-SE" dirty="0"/>
          </a:p>
        </p:txBody>
      </p:sp>
    </p:spTree>
    <p:extLst>
      <p:ext uri="{BB962C8B-B14F-4D97-AF65-F5344CB8AC3E}">
        <p14:creationId xmlns:p14="http://schemas.microsoft.com/office/powerpoint/2010/main" val="2076257808"/>
      </p:ext>
    </p:extLst>
  </p:cSld>
  <p:clrMapOvr>
    <a:masterClrMapping/>
  </p:clrMapOvr>
  <p:transition>
    <p:wipe dir="r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2">
            <a:extLst>
              <a:ext uri="{FF2B5EF4-FFF2-40B4-BE49-F238E27FC236}">
                <a16:creationId xmlns:a16="http://schemas.microsoft.com/office/drawing/2014/main" id="{3510EBDF-ACF6-4C31-A23B-3CDF7E159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4293"/>
            <a:ext cx="10515600" cy="1325563"/>
          </a:xfrm>
        </p:spPr>
        <p:txBody>
          <a:bodyPr/>
          <a:lstStyle/>
          <a:p>
            <a:r>
              <a:rPr lang="en-US" altLang="ja-JP" dirty="0"/>
              <a:t>Study on enhanced security support </a:t>
            </a:r>
            <a:br>
              <a:rPr lang="en-US" altLang="ja-JP" dirty="0"/>
            </a:br>
            <a:r>
              <a:rPr lang="en-US" altLang="ja-JP" dirty="0"/>
              <a:t>for Non-Public Networks</a:t>
            </a:r>
            <a:endParaRPr lang="sv-SE" altLang="sv-SE" dirty="0"/>
          </a:p>
        </p:txBody>
      </p:sp>
      <p:sp>
        <p:nvSpPr>
          <p:cNvPr id="37891" name="Content Placeholder 3">
            <a:extLst>
              <a:ext uri="{FF2B5EF4-FFF2-40B4-BE49-F238E27FC236}">
                <a16:creationId xmlns:a16="http://schemas.microsoft.com/office/drawing/2014/main" id="{CC85A9ED-C311-480A-9CDA-5CF6B61D2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081588" cy="4351338"/>
          </a:xfrm>
        </p:spPr>
        <p:txBody>
          <a:bodyPr/>
          <a:lstStyle/>
          <a:p>
            <a:r>
              <a:rPr lang="sv-SE" altLang="sv-SE" dirty="0"/>
              <a:t>WI code: </a:t>
            </a:r>
          </a:p>
          <a:p>
            <a:pPr lvl="1"/>
            <a:r>
              <a:rPr lang="sv-SE" altLang="sv-SE" dirty="0"/>
              <a:t>FS_eNPN_SEC</a:t>
            </a: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35%  65%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Mar 21  Jun 21</a:t>
            </a: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kumimoji="1" lang="en-US" altLang="ja-JP" dirty="0"/>
              <a:t>TR 33.857 </a:t>
            </a:r>
            <a:r>
              <a:rPr lang="en-US" altLang="ja-JP" dirty="0"/>
              <a:t>Study on enhanced security support for Non-Public Networks</a:t>
            </a:r>
            <a:endParaRPr lang="sv-SE" altLang="sv-SE" dirty="0"/>
          </a:p>
          <a:p>
            <a:pPr lvl="1"/>
            <a:endParaRPr lang="sv-SE" altLang="sv-SE" dirty="0"/>
          </a:p>
        </p:txBody>
      </p:sp>
      <p:sp>
        <p:nvSpPr>
          <p:cNvPr id="37892" name="Content Placeholder 4">
            <a:extLst>
              <a:ext uri="{FF2B5EF4-FFF2-40B4-BE49-F238E27FC236}">
                <a16:creationId xmlns:a16="http://schemas.microsoft.com/office/drawing/2014/main" id="{D6293434-9532-442F-88D8-C988BB4C5F4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sv-SE" altLang="sv-SE" dirty="0"/>
              <a:t>TR 33.857: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4  5 </a:t>
            </a:r>
            <a:r>
              <a:rPr lang="sv-SE" altLang="sv-SE" dirty="0"/>
              <a:t>Key issues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11  19 </a:t>
            </a:r>
            <a:r>
              <a:rPr lang="sv-SE" altLang="sv-SE" dirty="0"/>
              <a:t>Solutions</a:t>
            </a:r>
          </a:p>
          <a:p>
            <a:pPr lvl="1"/>
            <a:r>
              <a:rPr lang="sv-SE" altLang="sv-SE" dirty="0"/>
              <a:t>0 </a:t>
            </a:r>
            <a:r>
              <a:rPr lang="sv-SE" altLang="sv-SE" dirty="0">
                <a:sym typeface="Wingdings" panose="05000000000000000000" pitchFamily="2" charset="2"/>
              </a:rPr>
              <a:t> 1 </a:t>
            </a:r>
            <a:r>
              <a:rPr lang="sv-SE" altLang="sv-SE" dirty="0"/>
              <a:t>Conclusions</a:t>
            </a:r>
          </a:p>
          <a:p>
            <a:pPr lvl="2"/>
            <a:r>
              <a:rPr lang="sv-SE" altLang="sv-SE" dirty="0"/>
              <a:t>Credentials owned by external entity</a:t>
            </a:r>
          </a:p>
        </p:txBody>
      </p:sp>
    </p:spTree>
    <p:extLst>
      <p:ext uri="{BB962C8B-B14F-4D97-AF65-F5344CB8AC3E}">
        <p14:creationId xmlns:p14="http://schemas.microsoft.com/office/powerpoint/2010/main" val="2784000445"/>
      </p:ext>
    </p:extLst>
  </p:cSld>
  <p:clrMapOvr>
    <a:masterClrMapping/>
  </p:clrMapOvr>
  <p:transition>
    <p:wipe dir="r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2">
            <a:extLst>
              <a:ext uri="{FF2B5EF4-FFF2-40B4-BE49-F238E27FC236}">
                <a16:creationId xmlns:a16="http://schemas.microsoft.com/office/drawing/2014/main" id="{3510EBDF-ACF6-4C31-A23B-3CDF7E159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4293"/>
            <a:ext cx="10515600" cy="1325563"/>
          </a:xfrm>
        </p:spPr>
        <p:txBody>
          <a:bodyPr/>
          <a:lstStyle/>
          <a:p>
            <a:r>
              <a:rPr lang="en-US" altLang="ja-JP" dirty="0"/>
              <a:t>Study on security aspects of the Disaggregated gNB Architecture</a:t>
            </a:r>
            <a:endParaRPr lang="sv-SE" altLang="sv-SE" dirty="0"/>
          </a:p>
        </p:txBody>
      </p:sp>
      <p:sp>
        <p:nvSpPr>
          <p:cNvPr id="37891" name="Content Placeholder 3">
            <a:extLst>
              <a:ext uri="{FF2B5EF4-FFF2-40B4-BE49-F238E27FC236}">
                <a16:creationId xmlns:a16="http://schemas.microsoft.com/office/drawing/2014/main" id="{CC85A9ED-C311-480A-9CDA-5CF6B61D2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081588" cy="4351338"/>
          </a:xfrm>
        </p:spPr>
        <p:txBody>
          <a:bodyPr/>
          <a:lstStyle/>
          <a:p>
            <a:r>
              <a:rPr lang="sv-SE" altLang="sv-SE" dirty="0"/>
              <a:t>WI code: </a:t>
            </a:r>
          </a:p>
          <a:p>
            <a:pPr lvl="1"/>
            <a:r>
              <a:rPr lang="sv-SE" altLang="sv-SE" dirty="0"/>
              <a:t>FS_disagg_gNB_Sec</a:t>
            </a: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sv-SE" dirty="0">
                <a:sym typeface="Wingdings" panose="05000000000000000000" pitchFamily="2" charset="2"/>
              </a:rPr>
              <a:t>15</a:t>
            </a:r>
            <a:r>
              <a:rPr lang="sv-SE" altLang="sv-SE" dirty="0"/>
              <a:t>% </a:t>
            </a:r>
            <a:r>
              <a:rPr lang="en-US" altLang="ja-JP" dirty="0">
                <a:sym typeface="Wingdings" panose="05000000000000000000" pitchFamily="2" charset="2"/>
              </a:rPr>
              <a:t> 100%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Jun 21</a:t>
            </a: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kumimoji="1" lang="en-US" altLang="ja-JP" dirty="0"/>
              <a:t>TR 33.840 </a:t>
            </a:r>
            <a:r>
              <a:rPr lang="en-US" altLang="ja-JP" dirty="0"/>
              <a:t>Study on security aspects of the Disaggregated gNB Architecture</a:t>
            </a:r>
            <a:endParaRPr lang="sv-SE" altLang="sv-SE" dirty="0"/>
          </a:p>
        </p:txBody>
      </p:sp>
      <p:sp>
        <p:nvSpPr>
          <p:cNvPr id="37892" name="Content Placeholder 4">
            <a:extLst>
              <a:ext uri="{FF2B5EF4-FFF2-40B4-BE49-F238E27FC236}">
                <a16:creationId xmlns:a16="http://schemas.microsoft.com/office/drawing/2014/main" id="{D6293434-9532-442F-88D8-C988BB4C5F4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sv-SE" altLang="sv-SE" dirty="0"/>
              <a:t>TR 33.840:</a:t>
            </a:r>
          </a:p>
          <a:p>
            <a:pPr lvl="1"/>
            <a:r>
              <a:rPr lang="sv-SE" altLang="sv-SE" dirty="0"/>
              <a:t>0</a:t>
            </a:r>
            <a:r>
              <a:rPr lang="en-US" altLang="ja-JP" dirty="0">
                <a:sym typeface="Wingdings" panose="05000000000000000000" pitchFamily="2" charset="2"/>
              </a:rPr>
              <a:t> </a:t>
            </a:r>
            <a:r>
              <a:rPr lang="sv-SE" altLang="sv-SE" dirty="0"/>
              <a:t>Key issues</a:t>
            </a:r>
          </a:p>
          <a:p>
            <a:pPr lvl="1"/>
            <a:r>
              <a:rPr lang="sv-SE" altLang="sv-SE" dirty="0"/>
              <a:t>0 Solutions</a:t>
            </a:r>
          </a:p>
          <a:p>
            <a:pPr lvl="1"/>
            <a:r>
              <a:rPr lang="sv-SE" altLang="sv-SE" dirty="0"/>
              <a:t>0 Conclusions</a:t>
            </a:r>
          </a:p>
          <a:p>
            <a:r>
              <a:rPr lang="sv-SE" altLang="sv-SE" dirty="0"/>
              <a:t>Study is closed</a:t>
            </a:r>
          </a:p>
          <a:p>
            <a:pPr lvl="1"/>
            <a:r>
              <a:rPr lang="en-US" dirty="0"/>
              <a:t>LS </a:t>
            </a:r>
            <a:r>
              <a:rPr lang="sv-SE" altLang="sv-SE" dirty="0"/>
              <a:t>S3-210063 </a:t>
            </a:r>
            <a:r>
              <a:rPr lang="en-US" dirty="0"/>
              <a:t>to RAN3 was approved in SA3#102e</a:t>
            </a:r>
          </a:p>
          <a:p>
            <a:pPr lvl="2"/>
            <a:r>
              <a:rPr lang="en-US" altLang="sv-SE" dirty="0"/>
              <a:t>No consensus on security requirements for such architecture option</a:t>
            </a:r>
            <a:r>
              <a:rPr lang="sv-SE" altLang="sv-SE" dirty="0"/>
              <a:t> </a:t>
            </a:r>
          </a:p>
          <a:p>
            <a:pPr lvl="2"/>
            <a:endParaRPr lang="sv-SE" altLang="sv-SE" dirty="0"/>
          </a:p>
        </p:txBody>
      </p:sp>
    </p:spTree>
    <p:extLst>
      <p:ext uri="{BB962C8B-B14F-4D97-AF65-F5344CB8AC3E}">
        <p14:creationId xmlns:p14="http://schemas.microsoft.com/office/powerpoint/2010/main" val="785653286"/>
      </p:ext>
    </p:extLst>
  </p:cSld>
  <p:clrMapOvr>
    <a:masterClrMapping/>
  </p:clrMapOvr>
  <p:transition>
    <p:wipe dir="r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2">
            <a:extLst>
              <a:ext uri="{FF2B5EF4-FFF2-40B4-BE49-F238E27FC236}">
                <a16:creationId xmlns:a16="http://schemas.microsoft.com/office/drawing/2014/main" id="{3510EBDF-ACF6-4C31-A23B-3CDF7E159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3333"/>
            <a:ext cx="9387840" cy="1325563"/>
          </a:xfrm>
        </p:spPr>
        <p:txBody>
          <a:bodyPr/>
          <a:lstStyle/>
          <a:p>
            <a:r>
              <a:rPr lang="en-US" altLang="ja-JP" dirty="0"/>
              <a:t>Study on security aspects of the MSGin5G Service </a:t>
            </a:r>
          </a:p>
        </p:txBody>
      </p:sp>
      <p:sp>
        <p:nvSpPr>
          <p:cNvPr id="37891" name="Content Placeholder 3">
            <a:extLst>
              <a:ext uri="{FF2B5EF4-FFF2-40B4-BE49-F238E27FC236}">
                <a16:creationId xmlns:a16="http://schemas.microsoft.com/office/drawing/2014/main" id="{CC85A9ED-C311-480A-9CDA-5CF6B61D2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5593081" cy="4351338"/>
          </a:xfrm>
        </p:spPr>
        <p:txBody>
          <a:bodyPr/>
          <a:lstStyle/>
          <a:p>
            <a:r>
              <a:rPr lang="sv-SE" altLang="sv-SE" dirty="0"/>
              <a:t>WI code: </a:t>
            </a:r>
          </a:p>
          <a:p>
            <a:pPr lvl="1"/>
            <a:r>
              <a:rPr lang="sv-SE" altLang="sv-SE" dirty="0"/>
              <a:t>FS_SEC_5GMSG</a:t>
            </a: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sv-SE" dirty="0">
                <a:sym typeface="Wingdings" panose="05000000000000000000" pitchFamily="2" charset="2"/>
              </a:rPr>
              <a:t>10</a:t>
            </a:r>
            <a:r>
              <a:rPr lang="sv-SE" altLang="sv-SE" dirty="0"/>
              <a:t>% </a:t>
            </a:r>
            <a:r>
              <a:rPr lang="en-US" altLang="ja-JP" dirty="0">
                <a:sym typeface="Wingdings" panose="05000000000000000000" pitchFamily="2" charset="2"/>
              </a:rPr>
              <a:t> 40% 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Jun 21</a:t>
            </a: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kumimoji="1" lang="en-US" altLang="ja-JP" dirty="0"/>
              <a:t>TR 33.862 </a:t>
            </a:r>
            <a:r>
              <a:rPr lang="en-US" altLang="ja-JP" dirty="0"/>
              <a:t>Study on security aspects of the Message Service for </a:t>
            </a:r>
            <a:r>
              <a:rPr lang="en-US" altLang="ja-JP" dirty="0" err="1"/>
              <a:t>MIoT</a:t>
            </a:r>
            <a:r>
              <a:rPr lang="en-US" altLang="ja-JP" dirty="0"/>
              <a:t> over the 5G System (MSGin5G) </a:t>
            </a:r>
            <a:endParaRPr lang="sv-SE" altLang="sv-SE" dirty="0">
              <a:highlight>
                <a:srgbClr val="FFFF00"/>
              </a:highlight>
            </a:endParaRPr>
          </a:p>
        </p:txBody>
      </p:sp>
      <p:sp>
        <p:nvSpPr>
          <p:cNvPr id="37892" name="Content Placeholder 4">
            <a:extLst>
              <a:ext uri="{FF2B5EF4-FFF2-40B4-BE49-F238E27FC236}">
                <a16:creationId xmlns:a16="http://schemas.microsoft.com/office/drawing/2014/main" id="{D6293434-9532-442F-88D8-C988BB4C5F4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sv-SE" altLang="sv-SE" dirty="0"/>
              <a:t>TR 33.862: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4 </a:t>
            </a:r>
            <a:r>
              <a:rPr lang="sv-SE" altLang="sv-SE" dirty="0"/>
              <a:t>Key issues</a:t>
            </a:r>
          </a:p>
          <a:p>
            <a:pPr lvl="1"/>
            <a:r>
              <a:rPr lang="sv-SE" altLang="sv-SE" dirty="0"/>
              <a:t>3 </a:t>
            </a:r>
            <a:r>
              <a:rPr lang="sv-SE" altLang="sv-SE" dirty="0">
                <a:sym typeface="Wingdings" panose="05000000000000000000" pitchFamily="2" charset="2"/>
              </a:rPr>
              <a:t> 7 </a:t>
            </a:r>
            <a:r>
              <a:rPr lang="sv-SE" altLang="sv-SE" dirty="0"/>
              <a:t>Solutions</a:t>
            </a:r>
          </a:p>
          <a:p>
            <a:pPr lvl="1"/>
            <a:r>
              <a:rPr lang="sv-SE" altLang="sv-SE" dirty="0"/>
              <a:t>0 Conclusions</a:t>
            </a:r>
          </a:p>
        </p:txBody>
      </p:sp>
    </p:spTree>
    <p:extLst>
      <p:ext uri="{BB962C8B-B14F-4D97-AF65-F5344CB8AC3E}">
        <p14:creationId xmlns:p14="http://schemas.microsoft.com/office/powerpoint/2010/main" val="292143737"/>
      </p:ext>
    </p:extLst>
  </p:cSld>
  <p:clrMapOvr>
    <a:masterClrMapping/>
  </p:clrMapOvr>
  <p:transition>
    <p:wipe dir="r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2">
            <a:extLst>
              <a:ext uri="{FF2B5EF4-FFF2-40B4-BE49-F238E27FC236}">
                <a16:creationId xmlns:a16="http://schemas.microsoft.com/office/drawing/2014/main" id="{3510EBDF-ACF6-4C31-A23B-3CDF7E159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93333"/>
            <a:ext cx="9387840" cy="1325563"/>
          </a:xfrm>
        </p:spPr>
        <p:txBody>
          <a:bodyPr/>
          <a:lstStyle/>
          <a:p>
            <a:r>
              <a:rPr lang="en-US" altLang="ja-JP" sz="3400" dirty="0"/>
              <a:t>Study on security aspects of enablers for Network Automation (</a:t>
            </a:r>
            <a:r>
              <a:rPr lang="en-US" altLang="ja-JP" sz="3400" dirty="0" err="1"/>
              <a:t>eNA</a:t>
            </a:r>
            <a:r>
              <a:rPr lang="en-US" altLang="ja-JP" sz="3400" dirty="0"/>
              <a:t>) for the 5G system (5GS) Phase 2</a:t>
            </a:r>
          </a:p>
        </p:txBody>
      </p:sp>
      <p:sp>
        <p:nvSpPr>
          <p:cNvPr id="37891" name="Content Placeholder 3">
            <a:extLst>
              <a:ext uri="{FF2B5EF4-FFF2-40B4-BE49-F238E27FC236}">
                <a16:creationId xmlns:a16="http://schemas.microsoft.com/office/drawing/2014/main" id="{CC85A9ED-C311-480A-9CDA-5CF6B61D2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5593081" cy="4351338"/>
          </a:xfrm>
        </p:spPr>
        <p:txBody>
          <a:bodyPr/>
          <a:lstStyle/>
          <a:p>
            <a:r>
              <a:rPr lang="sv-SE" altLang="sv-SE" dirty="0"/>
              <a:t>WI code: </a:t>
            </a:r>
          </a:p>
          <a:p>
            <a:pPr lvl="1"/>
            <a:r>
              <a:rPr lang="sv-SE" altLang="sv-SE" dirty="0"/>
              <a:t>FS_eNA_SEC </a:t>
            </a: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sv-SE" dirty="0">
                <a:sym typeface="Wingdings" panose="05000000000000000000" pitchFamily="2" charset="2"/>
              </a:rPr>
              <a:t>10</a:t>
            </a:r>
            <a:r>
              <a:rPr lang="sv-SE" altLang="sv-SE" dirty="0"/>
              <a:t>% </a:t>
            </a:r>
            <a:r>
              <a:rPr lang="en-US" altLang="ja-JP" dirty="0">
                <a:sym typeface="Wingdings" panose="05000000000000000000" pitchFamily="2" charset="2"/>
              </a:rPr>
              <a:t> 40% 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Jun 21</a:t>
            </a: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kumimoji="1" lang="en-US" altLang="ja-JP" dirty="0"/>
              <a:t>TR 33.866 </a:t>
            </a:r>
            <a:r>
              <a:rPr lang="en-US" altLang="ja-JP" dirty="0"/>
              <a:t>Study on security aspects of enablers for Network Automation (</a:t>
            </a:r>
            <a:r>
              <a:rPr lang="en-US" altLang="ja-JP" dirty="0" err="1"/>
              <a:t>eNA</a:t>
            </a:r>
            <a:r>
              <a:rPr lang="en-US" altLang="ja-JP" dirty="0"/>
              <a:t>) for the 5G system (5GS) Phase 2</a:t>
            </a:r>
            <a:endParaRPr lang="sv-SE" altLang="sv-SE" dirty="0">
              <a:highlight>
                <a:srgbClr val="FFFF00"/>
              </a:highlight>
            </a:endParaRPr>
          </a:p>
        </p:txBody>
      </p:sp>
      <p:sp>
        <p:nvSpPr>
          <p:cNvPr id="37892" name="Content Placeholder 4">
            <a:extLst>
              <a:ext uri="{FF2B5EF4-FFF2-40B4-BE49-F238E27FC236}">
                <a16:creationId xmlns:a16="http://schemas.microsoft.com/office/drawing/2014/main" id="{D6293434-9532-442F-88D8-C988BB4C5F4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sv-SE" altLang="sv-SE" dirty="0"/>
              <a:t>TR 33.866: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0  10 </a:t>
            </a:r>
            <a:r>
              <a:rPr lang="sv-SE" altLang="sv-SE" dirty="0"/>
              <a:t>Key issues</a:t>
            </a:r>
          </a:p>
          <a:p>
            <a:pPr lvl="1"/>
            <a:r>
              <a:rPr lang="sv-SE" altLang="sv-SE" dirty="0"/>
              <a:t>0 </a:t>
            </a:r>
            <a:r>
              <a:rPr lang="sv-SE" altLang="sv-SE" dirty="0">
                <a:sym typeface="Wingdings" panose="05000000000000000000" pitchFamily="2" charset="2"/>
              </a:rPr>
              <a:t> 8 </a:t>
            </a:r>
            <a:r>
              <a:rPr lang="sv-SE" altLang="sv-SE" dirty="0"/>
              <a:t>Solutions</a:t>
            </a:r>
          </a:p>
          <a:p>
            <a:pPr lvl="1"/>
            <a:r>
              <a:rPr lang="sv-SE" altLang="sv-SE" dirty="0"/>
              <a:t>0 Conclusions</a:t>
            </a:r>
          </a:p>
        </p:txBody>
      </p:sp>
    </p:spTree>
    <p:extLst>
      <p:ext uri="{BB962C8B-B14F-4D97-AF65-F5344CB8AC3E}">
        <p14:creationId xmlns:p14="http://schemas.microsoft.com/office/powerpoint/2010/main" val="2354463673"/>
      </p:ext>
    </p:extLst>
  </p:cSld>
  <p:clrMapOvr>
    <a:masterClrMapping/>
  </p:clrMapOvr>
  <p:transition>
    <p:wipe dir="r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2">
            <a:extLst>
              <a:ext uri="{FF2B5EF4-FFF2-40B4-BE49-F238E27FC236}">
                <a16:creationId xmlns:a16="http://schemas.microsoft.com/office/drawing/2014/main" id="{3510EBDF-ACF6-4C31-A23B-3CDF7E159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4293"/>
            <a:ext cx="10515600" cy="1325563"/>
          </a:xfrm>
        </p:spPr>
        <p:txBody>
          <a:bodyPr/>
          <a:lstStyle/>
          <a:p>
            <a:r>
              <a:rPr lang="en-US" altLang="ja-JP" sz="4000" dirty="0"/>
              <a:t>Study on the security of AMF re-allocation </a:t>
            </a:r>
          </a:p>
        </p:txBody>
      </p:sp>
      <p:sp>
        <p:nvSpPr>
          <p:cNvPr id="37891" name="Content Placeholder 3">
            <a:extLst>
              <a:ext uri="{FF2B5EF4-FFF2-40B4-BE49-F238E27FC236}">
                <a16:creationId xmlns:a16="http://schemas.microsoft.com/office/drawing/2014/main" id="{CC85A9ED-C311-480A-9CDA-5CF6B61D2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4351338"/>
          </a:xfrm>
        </p:spPr>
        <p:txBody>
          <a:bodyPr/>
          <a:lstStyle/>
          <a:p>
            <a:r>
              <a:rPr lang="sv-SE" altLang="sv-SE" dirty="0"/>
              <a:t>WI code: </a:t>
            </a:r>
          </a:p>
          <a:p>
            <a:pPr lvl="1"/>
            <a:r>
              <a:rPr lang="sv-SE" altLang="sv-SE" dirty="0"/>
              <a:t>FS_AMFREAL_SEC </a:t>
            </a: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sv-SE" dirty="0">
                <a:sym typeface="Wingdings" panose="05000000000000000000" pitchFamily="2" charset="2"/>
              </a:rPr>
              <a:t>30</a:t>
            </a:r>
            <a:r>
              <a:rPr lang="sv-SE" altLang="sv-SE" dirty="0"/>
              <a:t>% </a:t>
            </a:r>
            <a:r>
              <a:rPr lang="en-US" altLang="ja-JP" dirty="0">
                <a:sym typeface="Wingdings" panose="05000000000000000000" pitchFamily="2" charset="2"/>
              </a:rPr>
              <a:t> 50% 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Mar 21  Sep 21</a:t>
            </a: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kumimoji="1" lang="en-US" altLang="ja-JP" dirty="0"/>
              <a:t>TR 33.864 </a:t>
            </a:r>
            <a:r>
              <a:rPr lang="en-US" altLang="ja-JP" dirty="0"/>
              <a:t>Study on the security of Access and Mobility Management Function (AMF) re-allocation</a:t>
            </a:r>
            <a:endParaRPr lang="sv-SE" altLang="sv-SE" dirty="0">
              <a:highlight>
                <a:srgbClr val="FFFF00"/>
              </a:highlight>
            </a:endParaRPr>
          </a:p>
        </p:txBody>
      </p:sp>
      <p:sp>
        <p:nvSpPr>
          <p:cNvPr id="37892" name="Content Placeholder 4">
            <a:extLst>
              <a:ext uri="{FF2B5EF4-FFF2-40B4-BE49-F238E27FC236}">
                <a16:creationId xmlns:a16="http://schemas.microsoft.com/office/drawing/2014/main" id="{D6293434-9532-442F-88D8-C988BB4C5F4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sv-SE" altLang="sv-SE" dirty="0"/>
              <a:t>TR 33.864: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0  1 </a:t>
            </a:r>
            <a:r>
              <a:rPr lang="sv-SE" altLang="sv-SE" dirty="0"/>
              <a:t>Key issues</a:t>
            </a:r>
          </a:p>
          <a:p>
            <a:pPr lvl="1"/>
            <a:r>
              <a:rPr lang="sv-SE" altLang="sv-SE" dirty="0"/>
              <a:t>0 </a:t>
            </a:r>
            <a:r>
              <a:rPr lang="sv-SE" altLang="sv-SE" dirty="0">
                <a:sym typeface="Wingdings" panose="05000000000000000000" pitchFamily="2" charset="2"/>
              </a:rPr>
              <a:t> 9 </a:t>
            </a:r>
            <a:r>
              <a:rPr lang="sv-SE" altLang="sv-SE" dirty="0"/>
              <a:t>Solutions</a:t>
            </a:r>
          </a:p>
          <a:p>
            <a:pPr lvl="1"/>
            <a:r>
              <a:rPr lang="sv-SE" altLang="sv-SE" dirty="0"/>
              <a:t>0 Conclusions</a:t>
            </a:r>
          </a:p>
        </p:txBody>
      </p:sp>
    </p:spTree>
    <p:extLst>
      <p:ext uri="{BB962C8B-B14F-4D97-AF65-F5344CB8AC3E}">
        <p14:creationId xmlns:p14="http://schemas.microsoft.com/office/powerpoint/2010/main" val="4184046094"/>
      </p:ext>
    </p:extLst>
  </p:cSld>
  <p:clrMapOvr>
    <a:masterClrMapping/>
  </p:clrMapOvr>
  <p:transition>
    <p:wipe dir="r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2">
            <a:extLst>
              <a:ext uri="{FF2B5EF4-FFF2-40B4-BE49-F238E27FC236}">
                <a16:creationId xmlns:a16="http://schemas.microsoft.com/office/drawing/2014/main" id="{43F37F5C-6C46-44C9-BABE-6B7078F563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8415"/>
            <a:ext cx="10515600" cy="1325563"/>
          </a:xfrm>
        </p:spPr>
        <p:txBody>
          <a:bodyPr/>
          <a:lstStyle/>
          <a:p>
            <a:r>
              <a:rPr lang="en-US" altLang="ja-JP" sz="4000" dirty="0"/>
              <a:t>Study on Security for NR Integrated </a:t>
            </a:r>
            <a:br>
              <a:rPr lang="en-US" altLang="ja-JP" sz="4000" dirty="0"/>
            </a:br>
            <a:r>
              <a:rPr lang="en-US" altLang="ja-JP" sz="4000" dirty="0"/>
              <a:t>Access and Backhaul</a:t>
            </a:r>
            <a:endParaRPr lang="sv-SE" altLang="sv-SE" dirty="0"/>
          </a:p>
        </p:txBody>
      </p:sp>
      <p:sp>
        <p:nvSpPr>
          <p:cNvPr id="38915" name="Content Placeholder 3">
            <a:extLst>
              <a:ext uri="{FF2B5EF4-FFF2-40B4-BE49-F238E27FC236}">
                <a16:creationId xmlns:a16="http://schemas.microsoft.com/office/drawing/2014/main" id="{75E3DEE9-609C-4ABA-8E06-22CB6481D7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altLang="sv-SE" dirty="0"/>
              <a:t>WI code:</a:t>
            </a:r>
          </a:p>
          <a:p>
            <a:pPr lvl="1"/>
            <a:r>
              <a:rPr lang="sv-SE" altLang="sv-SE" dirty="0"/>
              <a:t>FS_NR_IAB_Sec</a:t>
            </a: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75%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Jun 21</a:t>
            </a: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kumimoji="1" lang="en-US" altLang="ja-JP" dirty="0"/>
              <a:t>TR 33.824 Study on Security for NR Integrated Access and Backhaul</a:t>
            </a:r>
            <a:endParaRPr lang="sv-SE" altLang="sv-SE" dirty="0"/>
          </a:p>
          <a:p>
            <a:endParaRPr lang="sv-SE" altLang="sv-SE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F38CFFD-DF25-4C5A-80F5-AE0D3C5F9B10}"/>
              </a:ext>
            </a:extLst>
          </p:cNvPr>
          <p:cNvSpPr>
            <a:spLocks noGrp="1"/>
          </p:cNvSpPr>
          <p:nvPr>
            <p:ph idx="10"/>
          </p:nvPr>
        </p:nvSpPr>
        <p:spPr/>
        <p:txBody>
          <a:bodyPr/>
          <a:lstStyle/>
          <a:p>
            <a:r>
              <a:rPr lang="sv-SE" altLang="sv-SE" dirty="0"/>
              <a:t>TR 33.824:</a:t>
            </a:r>
          </a:p>
          <a:p>
            <a:pPr lvl="1"/>
            <a:r>
              <a:rPr lang="sv-SE" altLang="ja-JP" dirty="0">
                <a:sym typeface="Wingdings" panose="05000000000000000000" pitchFamily="2" charset="2"/>
              </a:rPr>
              <a:t>5</a:t>
            </a:r>
            <a:r>
              <a:rPr lang="en-US" altLang="ja-JP" dirty="0">
                <a:sym typeface="Wingdings" panose="05000000000000000000" pitchFamily="2" charset="2"/>
              </a:rPr>
              <a:t> </a:t>
            </a:r>
            <a:r>
              <a:rPr lang="sv-SE" altLang="sv-SE" dirty="0"/>
              <a:t>Key issues</a:t>
            </a:r>
          </a:p>
          <a:p>
            <a:pPr lvl="1"/>
            <a:r>
              <a:rPr lang="sv-SE" altLang="sv-SE" dirty="0"/>
              <a:t>4 Solutions</a:t>
            </a:r>
          </a:p>
          <a:p>
            <a:pPr lvl="1"/>
            <a:r>
              <a:rPr lang="sv-SE" altLang="sv-SE" dirty="0"/>
              <a:t>3 Conclusions</a:t>
            </a:r>
          </a:p>
        </p:txBody>
      </p:sp>
    </p:spTree>
  </p:cSld>
  <p:clrMapOvr>
    <a:masterClrMapping/>
  </p:clrMapOvr>
  <p:transition>
    <p:wipe dir="r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2">
            <a:extLst>
              <a:ext uri="{FF2B5EF4-FFF2-40B4-BE49-F238E27FC236}">
                <a16:creationId xmlns:a16="http://schemas.microsoft.com/office/drawing/2014/main" id="{3510EBDF-ACF6-4C31-A23B-3CDF7E159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4293"/>
            <a:ext cx="10515600" cy="1325563"/>
          </a:xfrm>
        </p:spPr>
        <p:txBody>
          <a:bodyPr/>
          <a:lstStyle/>
          <a:p>
            <a:r>
              <a:rPr lang="en-US" altLang="ja-JP" sz="4000" dirty="0"/>
              <a:t>Study on the security of the system enablers </a:t>
            </a:r>
            <a:br>
              <a:rPr lang="en-US" altLang="ja-JP" sz="4000" dirty="0"/>
            </a:br>
            <a:r>
              <a:rPr lang="en-US" altLang="ja-JP" sz="4000" dirty="0"/>
              <a:t>for devices having multiple USIMs</a:t>
            </a:r>
            <a:endParaRPr lang="sv-SE" altLang="sv-SE" sz="4000" dirty="0"/>
          </a:p>
        </p:txBody>
      </p:sp>
      <p:sp>
        <p:nvSpPr>
          <p:cNvPr id="37891" name="Content Placeholder 3">
            <a:extLst>
              <a:ext uri="{FF2B5EF4-FFF2-40B4-BE49-F238E27FC236}">
                <a16:creationId xmlns:a16="http://schemas.microsoft.com/office/drawing/2014/main" id="{CC85A9ED-C311-480A-9CDA-5CF6B61D2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081588" cy="4351338"/>
          </a:xfrm>
        </p:spPr>
        <p:txBody>
          <a:bodyPr/>
          <a:lstStyle/>
          <a:p>
            <a:r>
              <a:rPr lang="sv-SE" altLang="sv-SE" dirty="0"/>
              <a:t>WI code: </a:t>
            </a:r>
          </a:p>
          <a:p>
            <a:pPr lvl="1"/>
            <a:r>
              <a:rPr lang="sv-SE" altLang="sv-SE" dirty="0"/>
              <a:t>FS_MUSIM_SEC</a:t>
            </a: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sv-SE" dirty="0">
                <a:sym typeface="Wingdings" panose="05000000000000000000" pitchFamily="2" charset="2"/>
              </a:rPr>
              <a:t>10</a:t>
            </a:r>
            <a:r>
              <a:rPr lang="sv-SE" altLang="sv-SE" dirty="0"/>
              <a:t>% </a:t>
            </a:r>
            <a:r>
              <a:rPr lang="en-US" altLang="ja-JP" dirty="0">
                <a:sym typeface="Wingdings" panose="05000000000000000000" pitchFamily="2" charset="2"/>
              </a:rPr>
              <a:t> 35% 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Mar 21  Jun 21</a:t>
            </a: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kumimoji="1" lang="en-US" altLang="ja-JP" dirty="0"/>
              <a:t>TR 33.873 </a:t>
            </a:r>
            <a:r>
              <a:rPr lang="en-US" altLang="ja-JP" dirty="0"/>
              <a:t>Study on the security of the system enablers for devices having Multiple USIMs</a:t>
            </a:r>
            <a:endParaRPr lang="sv-SE" altLang="sv-SE" dirty="0"/>
          </a:p>
        </p:txBody>
      </p:sp>
      <p:sp>
        <p:nvSpPr>
          <p:cNvPr id="37892" name="Content Placeholder 4">
            <a:extLst>
              <a:ext uri="{FF2B5EF4-FFF2-40B4-BE49-F238E27FC236}">
                <a16:creationId xmlns:a16="http://schemas.microsoft.com/office/drawing/2014/main" id="{D6293434-9532-442F-88D8-C988BB4C5F4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sv-SE" altLang="sv-SE" dirty="0"/>
              <a:t>TR 33.873: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2 </a:t>
            </a:r>
            <a:r>
              <a:rPr lang="sv-SE" altLang="sv-SE" dirty="0"/>
              <a:t>Key issues</a:t>
            </a:r>
          </a:p>
          <a:p>
            <a:pPr lvl="1"/>
            <a:r>
              <a:rPr lang="sv-SE" altLang="sv-SE" dirty="0"/>
              <a:t>0 </a:t>
            </a:r>
            <a:r>
              <a:rPr lang="sv-SE" altLang="sv-SE" dirty="0">
                <a:sym typeface="Wingdings" panose="05000000000000000000" pitchFamily="2" charset="2"/>
              </a:rPr>
              <a:t> 1</a:t>
            </a:r>
            <a:r>
              <a:rPr lang="sv-SE" altLang="sv-SE" dirty="0"/>
              <a:t> Solutions</a:t>
            </a:r>
          </a:p>
          <a:p>
            <a:pPr lvl="1"/>
            <a:r>
              <a:rPr lang="sv-SE" altLang="sv-SE" dirty="0"/>
              <a:t>0 Conclusions</a:t>
            </a:r>
          </a:p>
        </p:txBody>
      </p:sp>
    </p:spTree>
    <p:extLst>
      <p:ext uri="{BB962C8B-B14F-4D97-AF65-F5344CB8AC3E}">
        <p14:creationId xmlns:p14="http://schemas.microsoft.com/office/powerpoint/2010/main" val="3579022456"/>
      </p:ext>
    </p:extLst>
  </p:cSld>
  <p:clrMapOvr>
    <a:masterClrMapping/>
  </p:clrMapOvr>
  <p:transition>
    <p:wipe dir="r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Title 2">
            <a:extLst>
              <a:ext uri="{FF2B5EF4-FFF2-40B4-BE49-F238E27FC236}">
                <a16:creationId xmlns:a16="http://schemas.microsoft.com/office/drawing/2014/main" id="{3510EBDF-ACF6-4C31-A23B-3CDF7E159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54293"/>
            <a:ext cx="10515600" cy="1325563"/>
          </a:xfrm>
        </p:spPr>
        <p:txBody>
          <a:bodyPr/>
          <a:lstStyle/>
          <a:p>
            <a:r>
              <a:rPr lang="en-US" altLang="ja-JP" sz="4000" dirty="0"/>
              <a:t>Study on enhanced Security Aspects of </a:t>
            </a:r>
            <a:br>
              <a:rPr lang="en-US" altLang="ja-JP" sz="4000" dirty="0"/>
            </a:br>
            <a:r>
              <a:rPr lang="en-US" altLang="ja-JP" sz="4000" dirty="0"/>
              <a:t>the 5G Service Based Architecture</a:t>
            </a:r>
          </a:p>
        </p:txBody>
      </p:sp>
      <p:sp>
        <p:nvSpPr>
          <p:cNvPr id="37891" name="Content Placeholder 3">
            <a:extLst>
              <a:ext uri="{FF2B5EF4-FFF2-40B4-BE49-F238E27FC236}">
                <a16:creationId xmlns:a16="http://schemas.microsoft.com/office/drawing/2014/main" id="{CC85A9ED-C311-480A-9CDA-5CF6B61D28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081588" cy="4351338"/>
          </a:xfrm>
        </p:spPr>
        <p:txBody>
          <a:bodyPr/>
          <a:lstStyle/>
          <a:p>
            <a:r>
              <a:rPr lang="sv-SE" altLang="sv-SE" dirty="0"/>
              <a:t>WI code: </a:t>
            </a:r>
          </a:p>
          <a:p>
            <a:pPr lvl="1"/>
            <a:r>
              <a:rPr lang="sv-SE" altLang="sv-SE" dirty="0"/>
              <a:t>FS_eSBA_SEC </a:t>
            </a:r>
          </a:p>
          <a:p>
            <a:r>
              <a:rPr lang="sv-SE" altLang="sv-SE" dirty="0"/>
              <a:t>Completion rate: </a:t>
            </a:r>
          </a:p>
          <a:p>
            <a:pPr lvl="1"/>
            <a:r>
              <a:rPr lang="en-US" altLang="sv-SE" dirty="0">
                <a:sym typeface="Wingdings" panose="05000000000000000000" pitchFamily="2" charset="2"/>
              </a:rPr>
              <a:t>0</a:t>
            </a:r>
            <a:r>
              <a:rPr lang="sv-SE" altLang="sv-SE" dirty="0"/>
              <a:t>% </a:t>
            </a:r>
            <a:r>
              <a:rPr lang="en-US" altLang="ja-JP" dirty="0">
                <a:sym typeface="Wingdings" panose="05000000000000000000" pitchFamily="2" charset="2"/>
              </a:rPr>
              <a:t> 45% </a:t>
            </a:r>
          </a:p>
          <a:p>
            <a:r>
              <a:rPr lang="en-US" altLang="ja-JP" dirty="0">
                <a:sym typeface="Wingdings" panose="05000000000000000000" pitchFamily="2" charset="2"/>
              </a:rPr>
              <a:t>Target: 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Sep 21</a:t>
            </a:r>
          </a:p>
          <a:p>
            <a:r>
              <a:rPr lang="en-US" altLang="sv-SE" dirty="0">
                <a:ea typeface="MS PGothic" panose="020B0600070205080204" pitchFamily="34" charset="-128"/>
                <a:sym typeface="Wingdings" panose="05000000000000000000" pitchFamily="2" charset="2"/>
              </a:rPr>
              <a:t>Documents:</a:t>
            </a:r>
          </a:p>
          <a:p>
            <a:pPr lvl="1"/>
            <a:r>
              <a:rPr kumimoji="1" lang="en-US" altLang="ja-JP" dirty="0"/>
              <a:t>TR 33.875 </a:t>
            </a:r>
            <a:r>
              <a:rPr lang="en-US" altLang="ja-JP" dirty="0"/>
              <a:t>Study on enhanced security aspects of the 5G Service Based Architecture (SBA)</a:t>
            </a:r>
            <a:endParaRPr lang="sv-SE" altLang="sv-SE" dirty="0"/>
          </a:p>
        </p:txBody>
      </p:sp>
      <p:sp>
        <p:nvSpPr>
          <p:cNvPr id="37892" name="Content Placeholder 4">
            <a:extLst>
              <a:ext uri="{FF2B5EF4-FFF2-40B4-BE49-F238E27FC236}">
                <a16:creationId xmlns:a16="http://schemas.microsoft.com/office/drawing/2014/main" id="{D6293434-9532-442F-88D8-C988BB4C5F4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272213" y="1825625"/>
            <a:ext cx="5081587" cy="4351338"/>
          </a:xfrm>
        </p:spPr>
        <p:txBody>
          <a:bodyPr/>
          <a:lstStyle/>
          <a:p>
            <a:r>
              <a:rPr lang="sv-SE" altLang="sv-SE" dirty="0"/>
              <a:t>TR 33.875:</a:t>
            </a:r>
          </a:p>
          <a:p>
            <a:pPr lvl="1"/>
            <a:r>
              <a:rPr lang="en-US" altLang="ja-JP" dirty="0">
                <a:sym typeface="Wingdings" panose="05000000000000000000" pitchFamily="2" charset="2"/>
              </a:rPr>
              <a:t>0  4 </a:t>
            </a:r>
            <a:r>
              <a:rPr lang="sv-SE" altLang="sv-SE" dirty="0"/>
              <a:t>Key issues</a:t>
            </a:r>
          </a:p>
          <a:p>
            <a:pPr lvl="1"/>
            <a:r>
              <a:rPr lang="sv-SE" altLang="sv-SE" dirty="0"/>
              <a:t>0 </a:t>
            </a:r>
            <a:r>
              <a:rPr lang="sv-SE" altLang="sv-SE" dirty="0">
                <a:sym typeface="Wingdings" panose="05000000000000000000" pitchFamily="2" charset="2"/>
              </a:rPr>
              <a:t> 5 </a:t>
            </a:r>
            <a:r>
              <a:rPr lang="sv-SE" altLang="sv-SE" dirty="0"/>
              <a:t>Solutions</a:t>
            </a:r>
          </a:p>
          <a:p>
            <a:pPr lvl="1"/>
            <a:r>
              <a:rPr lang="sv-SE" altLang="sv-SE" dirty="0"/>
              <a:t>0 Conclusions</a:t>
            </a:r>
          </a:p>
        </p:txBody>
      </p:sp>
    </p:spTree>
    <p:extLst>
      <p:ext uri="{BB962C8B-B14F-4D97-AF65-F5344CB8AC3E}">
        <p14:creationId xmlns:p14="http://schemas.microsoft.com/office/powerpoint/2010/main" val="2148744918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A260FE65-9329-4DFC-AF27-6CD9F254BE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Summary</a:t>
            </a:r>
          </a:p>
        </p:txBody>
      </p:sp>
      <p:graphicFrame>
        <p:nvGraphicFramePr>
          <p:cNvPr id="20" name="Content Placeholder 19">
            <a:extLst>
              <a:ext uri="{FF2B5EF4-FFF2-40B4-BE49-F238E27FC236}">
                <a16:creationId xmlns:a16="http://schemas.microsoft.com/office/drawing/2014/main" id="{DBB3A73D-76BE-46BF-8CCE-E26E79943CC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42414433"/>
              </p:ext>
            </p:extLst>
          </p:nvPr>
        </p:nvGraphicFramePr>
        <p:xfrm>
          <a:off x="414144" y="1779205"/>
          <a:ext cx="10939656" cy="45695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5808">
                  <a:extLst>
                    <a:ext uri="{9D8B030D-6E8A-4147-A177-3AD203B41FA5}">
                      <a16:colId xmlns:a16="http://schemas.microsoft.com/office/drawing/2014/main" val="1671951344"/>
                    </a:ext>
                  </a:extLst>
                </a:gridCol>
                <a:gridCol w="1180952">
                  <a:extLst>
                    <a:ext uri="{9D8B030D-6E8A-4147-A177-3AD203B41FA5}">
                      <a16:colId xmlns:a16="http://schemas.microsoft.com/office/drawing/2014/main" val="2472883386"/>
                    </a:ext>
                  </a:extLst>
                </a:gridCol>
                <a:gridCol w="1066278">
                  <a:extLst>
                    <a:ext uri="{9D8B030D-6E8A-4147-A177-3AD203B41FA5}">
                      <a16:colId xmlns:a16="http://schemas.microsoft.com/office/drawing/2014/main" val="1642402025"/>
                    </a:ext>
                  </a:extLst>
                </a:gridCol>
                <a:gridCol w="910095">
                  <a:extLst>
                    <a:ext uri="{9D8B030D-6E8A-4147-A177-3AD203B41FA5}">
                      <a16:colId xmlns:a16="http://schemas.microsoft.com/office/drawing/2014/main" val="716484714"/>
                    </a:ext>
                  </a:extLst>
                </a:gridCol>
                <a:gridCol w="931510">
                  <a:extLst>
                    <a:ext uri="{9D8B030D-6E8A-4147-A177-3AD203B41FA5}">
                      <a16:colId xmlns:a16="http://schemas.microsoft.com/office/drawing/2014/main" val="1341460600"/>
                    </a:ext>
                  </a:extLst>
                </a:gridCol>
                <a:gridCol w="897190">
                  <a:extLst>
                    <a:ext uri="{9D8B030D-6E8A-4147-A177-3AD203B41FA5}">
                      <a16:colId xmlns:a16="http://schemas.microsoft.com/office/drawing/2014/main" val="3435354498"/>
                    </a:ext>
                  </a:extLst>
                </a:gridCol>
                <a:gridCol w="816460">
                  <a:extLst>
                    <a:ext uri="{9D8B030D-6E8A-4147-A177-3AD203B41FA5}">
                      <a16:colId xmlns:a16="http://schemas.microsoft.com/office/drawing/2014/main" val="1010587454"/>
                    </a:ext>
                  </a:extLst>
                </a:gridCol>
                <a:gridCol w="1093788">
                  <a:extLst>
                    <a:ext uri="{9D8B030D-6E8A-4147-A177-3AD203B41FA5}">
                      <a16:colId xmlns:a16="http://schemas.microsoft.com/office/drawing/2014/main" val="2513750454"/>
                    </a:ext>
                  </a:extLst>
                </a:gridCol>
                <a:gridCol w="1556694">
                  <a:extLst>
                    <a:ext uri="{9D8B030D-6E8A-4147-A177-3AD203B41FA5}">
                      <a16:colId xmlns:a16="http://schemas.microsoft.com/office/drawing/2014/main" val="3263316054"/>
                    </a:ext>
                  </a:extLst>
                </a:gridCol>
                <a:gridCol w="630881">
                  <a:extLst>
                    <a:ext uri="{9D8B030D-6E8A-4147-A177-3AD203B41FA5}">
                      <a16:colId xmlns:a16="http://schemas.microsoft.com/office/drawing/2014/main" val="593387059"/>
                    </a:ext>
                  </a:extLst>
                </a:gridCol>
              </a:tblGrid>
              <a:tr h="420311"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WI Title</a:t>
                      </a: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SA3 rapporteur</a:t>
                      </a: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WI code</a:t>
                      </a: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Current % completion</a:t>
                      </a: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New % completion</a:t>
                      </a: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Current target</a:t>
                      </a: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New target</a:t>
                      </a: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Current WID</a:t>
                      </a: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TR/TS</a:t>
                      </a:r>
                    </a:p>
                  </a:txBody>
                  <a:tcPr marT="45711" marB="4571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Rel</a:t>
                      </a:r>
                    </a:p>
                  </a:txBody>
                  <a:tcPr marT="45711" marB="45711"/>
                </a:tc>
                <a:extLst>
                  <a:ext uri="{0D108BD9-81ED-4DB2-BD59-A6C34878D82A}">
                    <a16:rowId xmlns:a16="http://schemas.microsoft.com/office/drawing/2014/main" val="1379591223"/>
                  </a:ext>
                </a:extLst>
              </a:tr>
              <a:tr h="365218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Normative work on Lawful Interception Rel-1</a:t>
                      </a:r>
                      <a:r>
                        <a:rPr lang="en-GB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6</a:t>
                      </a:r>
                      <a:endParaRPr lang="sv-SE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Alex Leadbeater (BT)</a:t>
                      </a:r>
                      <a:endParaRPr lang="sv-SE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LI16</a:t>
                      </a:r>
                      <a:endParaRPr lang="sv-SE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97.5%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99%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Mar 21</a:t>
                      </a:r>
                      <a:endParaRPr lang="sv-SE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Jun 21</a:t>
                      </a:r>
                      <a:endParaRPr lang="sv-SE" sz="10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</a:t>
                      </a:r>
                      <a:endParaRPr lang="sv-SE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</a:t>
                      </a:r>
                      <a:endParaRPr lang="sv-SE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16</a:t>
                      </a:r>
                      <a:endParaRPr lang="sv-SE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extLst>
                  <a:ext uri="{0D108BD9-81ED-4DB2-BD59-A6C34878D82A}">
                    <a16:rowId xmlns:a16="http://schemas.microsoft.com/office/drawing/2014/main" val="163315320"/>
                  </a:ext>
                </a:extLst>
              </a:tr>
              <a:tr h="365218"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Normative work on Lawful Interception Rel-1</a:t>
                      </a:r>
                      <a:r>
                        <a:rPr lang="en-GB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6</a:t>
                      </a:r>
                      <a:endParaRPr lang="sv-SE" sz="10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Alex Leadbeater (BT)</a:t>
                      </a:r>
                      <a:endParaRPr lang="sv-SE" sz="10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LI17</a:t>
                      </a:r>
                      <a:endParaRPr lang="sv-SE" sz="10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5%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Mar 22</a:t>
                      </a:r>
                      <a:endParaRPr lang="sv-SE" sz="10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</a:t>
                      </a:r>
                      <a:endParaRPr lang="sv-SE" sz="10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</a:t>
                      </a:r>
                      <a:endParaRPr lang="sv-SE" sz="10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 </a:t>
                      </a:r>
                      <a:endParaRPr lang="sv-SE" sz="10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17</a:t>
                      </a:r>
                      <a:endParaRPr lang="sv-SE" sz="10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extLst>
                  <a:ext uri="{0D108BD9-81ED-4DB2-BD59-A6C34878D82A}">
                    <a16:rowId xmlns:a16="http://schemas.microsoft.com/office/drawing/2014/main" val="2519679250"/>
                  </a:ext>
                </a:extLst>
              </a:tr>
              <a:tr h="485374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Security Assurance Specification for 5G NWDAF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Minpeng Qi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(China Mobile)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SCAS_5G_NWDAF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70%</a:t>
                      </a:r>
                      <a:endParaRPr lang="sv-SE" sz="10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Mar 21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Jun 21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SP-200147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TS 33.521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to TR 33.926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77" marB="17777"/>
                </a:tc>
                <a:extLst>
                  <a:ext uri="{0D108BD9-81ED-4DB2-BD59-A6C34878D82A}">
                    <a16:rowId xmlns:a16="http://schemas.microsoft.com/office/drawing/2014/main" val="2474450580"/>
                  </a:ext>
                </a:extLst>
              </a:tr>
              <a:tr h="485374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Security Assurance Specification for Service Communication Proxy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Anja Jerichow 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(Nokia)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SCAS_5G_SECOP 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20%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sv-SE" sz="10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Mar 21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Jun 21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SP-200148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TS 33.522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to TR 33.926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77" marB="17777"/>
                </a:tc>
                <a:extLst>
                  <a:ext uri="{0D108BD9-81ED-4DB2-BD59-A6C34878D82A}">
                    <a16:rowId xmlns:a16="http://schemas.microsoft.com/office/drawing/2014/main" val="2191189811"/>
                  </a:ext>
                </a:extLst>
              </a:tr>
              <a:tr h="485374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security aspects of Unmanned Aerial Systems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Adrian Escott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(Qualcomm)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FS_UAS_SEC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30%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65%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Mar 21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Jun 21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SP-200352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33.854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77" marB="17777"/>
                </a:tc>
                <a:extLst>
                  <a:ext uri="{0D108BD9-81ED-4DB2-BD59-A6C34878D82A}">
                    <a16:rowId xmlns:a16="http://schemas.microsoft.com/office/drawing/2014/main" val="957786280"/>
                  </a:ext>
                </a:extLst>
              </a:tr>
              <a:tr h="485374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Security Aspects of Enhancement of Support for Edge Computing in 5GC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Bo Zhang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(Huawei)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FS_eEDGE_SEC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50%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Mar 21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Jun 21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SP-200347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33.839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77" marB="17777"/>
                </a:tc>
                <a:extLst>
                  <a:ext uri="{0D108BD9-81ED-4DB2-BD59-A6C34878D82A}">
                    <a16:rowId xmlns:a16="http://schemas.microsoft.com/office/drawing/2014/main" val="1156083702"/>
                  </a:ext>
                </a:extLst>
              </a:tr>
              <a:tr h="485374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Security Aspects of Enhancement for Proximity Based Services in 5GS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Wei Zhou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(CATT)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FS_5G_ProSe_Sec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45%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65%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Jun 21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endParaRPr lang="sv-SE" sz="10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SP-200350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33.847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77" marB="17777"/>
                </a:tc>
                <a:extLst>
                  <a:ext uri="{0D108BD9-81ED-4DB2-BD59-A6C34878D82A}">
                    <a16:rowId xmlns:a16="http://schemas.microsoft.com/office/drawing/2014/main" val="12676769"/>
                  </a:ext>
                </a:extLst>
              </a:tr>
              <a:tr h="485374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security for enhanced support of Industrial IoT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Anja Jerichow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(Nokia)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FS_IIoT_SEC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Jun 21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endParaRPr lang="sv-SE" sz="10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SP-201015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33.851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77" marB="17777"/>
                </a:tc>
                <a:extLst>
                  <a:ext uri="{0D108BD9-81ED-4DB2-BD59-A6C34878D82A}">
                    <a16:rowId xmlns:a16="http://schemas.microsoft.com/office/drawing/2014/main" val="2647091596"/>
                  </a:ext>
                </a:extLst>
              </a:tr>
              <a:tr h="485374">
                <a:tc>
                  <a:txBody>
                    <a:bodyPr/>
                    <a:lstStyle/>
                    <a:p>
                      <a:pPr marL="0" lvl="0" indent="0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Adapting BEST for use in 5G networks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Iko Keesmaat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(KPN)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BEST_5G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Jun 21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algn="ctr"/>
                      <a:endParaRPr lang="sv-SE" sz="10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SP-201135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to tS 33.163</a:t>
                      </a:r>
                    </a:p>
                  </a:txBody>
                  <a:tcPr marL="17780" marR="17780" marT="17777" marB="17777"/>
                </a:tc>
                <a:tc>
                  <a:txBody>
                    <a:bodyPr/>
                    <a:lstStyle/>
                    <a:p>
                      <a:pPr marL="0" lv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77" marB="17777"/>
                </a:tc>
                <a:extLst>
                  <a:ext uri="{0D108BD9-81ED-4DB2-BD59-A6C34878D82A}">
                    <a16:rowId xmlns:a16="http://schemas.microsoft.com/office/drawing/2014/main" val="1414653039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BCBA2290-4789-4C13-86E0-C66C693AF5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New/Revised SIDs</a:t>
            </a:r>
            <a:endParaRPr lang="sv-SE" altLang="sv-SE" dirty="0"/>
          </a:p>
        </p:txBody>
      </p:sp>
      <p:sp>
        <p:nvSpPr>
          <p:cNvPr id="25603" name="Content Placeholder 2">
            <a:extLst>
              <a:ext uri="{FF2B5EF4-FFF2-40B4-BE49-F238E27FC236}">
                <a16:creationId xmlns:a16="http://schemas.microsoft.com/office/drawing/2014/main" id="{2FA2EA69-87B8-4F92-816B-DB19482131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/>
              <a:t>New/Revised SIDs for approval:</a:t>
            </a:r>
          </a:p>
          <a:p>
            <a:pPr lvl="1"/>
            <a:r>
              <a:rPr lang="en-US" altLang="ja-JP" dirty="0"/>
              <a:t>New SID: Study on enhanced security for network slicing Phase 2 for approval in SP-210106</a:t>
            </a:r>
          </a:p>
          <a:p>
            <a:pPr lvl="1"/>
            <a:endParaRPr lang="en-US" altLang="ja-JP" dirty="0"/>
          </a:p>
          <a:p>
            <a:pPr lvl="1"/>
            <a:endParaRPr lang="en-US" altLang="ja-JP" dirty="0">
              <a:highlight>
                <a:srgbClr val="FFFF00"/>
              </a:highlight>
            </a:endParaRPr>
          </a:p>
          <a:p>
            <a:pPr lvl="1"/>
            <a:endParaRPr lang="sv-SE" altLang="sv-SE" dirty="0"/>
          </a:p>
        </p:txBody>
      </p:sp>
    </p:spTree>
    <p:extLst>
      <p:ext uri="{BB962C8B-B14F-4D97-AF65-F5344CB8AC3E}">
        <p14:creationId xmlns:p14="http://schemas.microsoft.com/office/powerpoint/2010/main" val="2714991266"/>
      </p:ext>
    </p:extLst>
  </p:cSld>
  <p:clrMapOvr>
    <a:masterClrMapping/>
  </p:clrMapOvr>
  <p:transition>
    <p:wipe dir="r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06230365-BE61-438F-A983-A2BEBDE640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en-US"/>
              <a:t>Thank You!</a:t>
            </a:r>
            <a:endParaRPr lang="en-US" altLang="en-US"/>
          </a:p>
        </p:txBody>
      </p:sp>
      <p:sp>
        <p:nvSpPr>
          <p:cNvPr id="17411" name="Content Placeholder 2">
            <a:extLst>
              <a:ext uri="{FF2B5EF4-FFF2-40B4-BE49-F238E27FC236}">
                <a16:creationId xmlns:a16="http://schemas.microsoft.com/office/drawing/2014/main" id="{3B74E3E3-8821-43AA-9960-9A2F7C0F15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5124450" cy="4351338"/>
          </a:xfrm>
        </p:spPr>
        <p:txBody>
          <a:bodyPr>
            <a:normAutofit lnSpcReduction="10000"/>
          </a:bodyPr>
          <a:lstStyle/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buFontTx/>
              <a:buNone/>
              <a:defRPr/>
            </a:pPr>
            <a:endParaRPr lang="sv-SE" altLang="en-US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sv-SE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Noamen Ben Henda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3GPP SA3 Chair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mail: </a:t>
            </a:r>
            <a:r>
              <a:rPr lang="sv-SE" altLang="en-US" sz="1600" dirty="0">
                <a:hlinkClick r:id="rId2"/>
              </a:rPr>
              <a:t>noamen.ben.henda@ericsson.com</a:t>
            </a:r>
            <a:r>
              <a:rPr lang="sv-SE" altLang="en-US" sz="1600" dirty="0"/>
              <a:t>  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sv-SE" altLang="en-US" sz="1600" dirty="0"/>
              <a:t>phone: +46 725 074 574</a:t>
            </a:r>
          </a:p>
          <a:p>
            <a:pPr marL="0" indent="0">
              <a:buFontTx/>
              <a:buNone/>
              <a:defRPr/>
            </a:pPr>
            <a:endParaRPr lang="sv-SE" altLang="en-US" dirty="0"/>
          </a:p>
        </p:txBody>
      </p:sp>
      <p:pic>
        <p:nvPicPr>
          <p:cNvPr id="8196" name="Picture 3">
            <a:extLst>
              <a:ext uri="{FF2B5EF4-FFF2-40B4-BE49-F238E27FC236}">
                <a16:creationId xmlns:a16="http://schemas.microsoft.com/office/drawing/2014/main" id="{3ADEF568-B996-41B4-BE7D-0BF2BC333E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1144" y="1955402"/>
            <a:ext cx="8863012" cy="300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F8C44D13-6235-402C-96D1-8582DCCDEC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Summary</a:t>
            </a:r>
          </a:p>
        </p:txBody>
      </p:sp>
      <p:graphicFrame>
        <p:nvGraphicFramePr>
          <p:cNvPr id="20" name="Content Placeholder 19">
            <a:extLst>
              <a:ext uri="{FF2B5EF4-FFF2-40B4-BE49-F238E27FC236}">
                <a16:creationId xmlns:a16="http://schemas.microsoft.com/office/drawing/2014/main" id="{DBB3A73D-76BE-46BF-8CCE-E26E79943CC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38740304"/>
              </p:ext>
            </p:extLst>
          </p:nvPr>
        </p:nvGraphicFramePr>
        <p:xfrm>
          <a:off x="446949" y="1828799"/>
          <a:ext cx="10906850" cy="43877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48771">
                  <a:extLst>
                    <a:ext uri="{9D8B030D-6E8A-4147-A177-3AD203B41FA5}">
                      <a16:colId xmlns:a16="http://schemas.microsoft.com/office/drawing/2014/main" val="1671951344"/>
                    </a:ext>
                  </a:extLst>
                </a:gridCol>
                <a:gridCol w="1251525">
                  <a:extLst>
                    <a:ext uri="{9D8B030D-6E8A-4147-A177-3AD203B41FA5}">
                      <a16:colId xmlns:a16="http://schemas.microsoft.com/office/drawing/2014/main" val="2472883386"/>
                    </a:ext>
                  </a:extLst>
                </a:gridCol>
                <a:gridCol w="992421">
                  <a:extLst>
                    <a:ext uri="{9D8B030D-6E8A-4147-A177-3AD203B41FA5}">
                      <a16:colId xmlns:a16="http://schemas.microsoft.com/office/drawing/2014/main" val="1642402025"/>
                    </a:ext>
                  </a:extLst>
                </a:gridCol>
                <a:gridCol w="904422">
                  <a:extLst>
                    <a:ext uri="{9D8B030D-6E8A-4147-A177-3AD203B41FA5}">
                      <a16:colId xmlns:a16="http://schemas.microsoft.com/office/drawing/2014/main" val="716484714"/>
                    </a:ext>
                  </a:extLst>
                </a:gridCol>
                <a:gridCol w="928867">
                  <a:extLst>
                    <a:ext uri="{9D8B030D-6E8A-4147-A177-3AD203B41FA5}">
                      <a16:colId xmlns:a16="http://schemas.microsoft.com/office/drawing/2014/main" val="1341460600"/>
                    </a:ext>
                  </a:extLst>
                </a:gridCol>
                <a:gridCol w="894645">
                  <a:extLst>
                    <a:ext uri="{9D8B030D-6E8A-4147-A177-3AD203B41FA5}">
                      <a16:colId xmlns:a16="http://schemas.microsoft.com/office/drawing/2014/main" val="3435354498"/>
                    </a:ext>
                  </a:extLst>
                </a:gridCol>
                <a:gridCol w="814144">
                  <a:extLst>
                    <a:ext uri="{9D8B030D-6E8A-4147-A177-3AD203B41FA5}">
                      <a16:colId xmlns:a16="http://schemas.microsoft.com/office/drawing/2014/main" val="1010587454"/>
                    </a:ext>
                  </a:extLst>
                </a:gridCol>
                <a:gridCol w="1090685">
                  <a:extLst>
                    <a:ext uri="{9D8B030D-6E8A-4147-A177-3AD203B41FA5}">
                      <a16:colId xmlns:a16="http://schemas.microsoft.com/office/drawing/2014/main" val="2513750454"/>
                    </a:ext>
                  </a:extLst>
                </a:gridCol>
                <a:gridCol w="1615851">
                  <a:extLst>
                    <a:ext uri="{9D8B030D-6E8A-4147-A177-3AD203B41FA5}">
                      <a16:colId xmlns:a16="http://schemas.microsoft.com/office/drawing/2014/main" val="3263316054"/>
                    </a:ext>
                  </a:extLst>
                </a:gridCol>
                <a:gridCol w="565519">
                  <a:extLst>
                    <a:ext uri="{9D8B030D-6E8A-4147-A177-3AD203B41FA5}">
                      <a16:colId xmlns:a16="http://schemas.microsoft.com/office/drawing/2014/main" val="593387059"/>
                    </a:ext>
                  </a:extLst>
                </a:gridCol>
              </a:tblGrid>
              <a:tr h="426308"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WI Title</a:t>
                      </a:r>
                    </a:p>
                  </a:txBody>
                  <a:tcPr marT="45695" marB="4569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SA3 rapporteur</a:t>
                      </a:r>
                    </a:p>
                  </a:txBody>
                  <a:tcPr marT="45695" marB="4569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WI code</a:t>
                      </a:r>
                    </a:p>
                  </a:txBody>
                  <a:tcPr marT="45695" marB="4569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Current % completion</a:t>
                      </a:r>
                    </a:p>
                  </a:txBody>
                  <a:tcPr marT="45695" marB="4569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New % completion</a:t>
                      </a:r>
                    </a:p>
                  </a:txBody>
                  <a:tcPr marT="45695" marB="4569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Current target</a:t>
                      </a:r>
                    </a:p>
                  </a:txBody>
                  <a:tcPr marT="45695" marB="4569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New target</a:t>
                      </a:r>
                    </a:p>
                  </a:txBody>
                  <a:tcPr marT="45695" marB="4569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Current WID</a:t>
                      </a:r>
                    </a:p>
                  </a:txBody>
                  <a:tcPr marT="45695" marB="4569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TR/TS</a:t>
                      </a:r>
                    </a:p>
                  </a:txBody>
                  <a:tcPr marT="45695" marB="4569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Rel</a:t>
                      </a:r>
                    </a:p>
                  </a:txBody>
                  <a:tcPr marT="45695" marB="45695"/>
                </a:tc>
                <a:extLst>
                  <a:ext uri="{0D108BD9-81ED-4DB2-BD59-A6C34878D82A}">
                    <a16:rowId xmlns:a16="http://schemas.microsoft.com/office/drawing/2014/main" val="1379591223"/>
                  </a:ext>
                </a:extLst>
              </a:tr>
              <a:tr h="426301">
                <a:tc>
                  <a:txBody>
                    <a:bodyPr/>
                    <a:lstStyle/>
                    <a:p>
                      <a:pPr marL="0" indent="-349885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Security Aspects of eV2XARC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Dongjoo Kim 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(LG Electronics)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eV2XARC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99%</a:t>
                      </a:r>
                      <a:endParaRPr lang="sv-SE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17780" marR="17780" marT="17771" marB="1777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Jun 20</a:t>
                      </a:r>
                      <a:endParaRPr lang="sv-SE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sv-SE" sz="1000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SP-191125</a:t>
                      </a:r>
                    </a:p>
                  </a:txBody>
                  <a:tcPr marL="17780" marR="17780" marT="17771" marB="1777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TS </a:t>
                      </a: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33.536</a:t>
                      </a:r>
                      <a:endParaRPr lang="sv-SE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to TS 33.220</a:t>
                      </a:r>
                    </a:p>
                  </a:txBody>
                  <a:tcPr marL="17780" marR="17780" marT="17771" marB="1777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16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1418170"/>
                  </a:ext>
                </a:extLst>
              </a:tr>
              <a:tr h="426301">
                <a:tc>
                  <a:txBody>
                    <a:bodyPr/>
                    <a:lstStyle/>
                    <a:p>
                      <a:pPr marL="0" indent="-349885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Security Assurance Specification for IMS </a:t>
                      </a: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Bo Zhang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(Huawei)</a:t>
                      </a:r>
                    </a:p>
                  </a:txBody>
                  <a:tcPr marL="17780" marR="17780" marT="17771" marB="1777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SCAS_IMS</a:t>
                      </a:r>
                    </a:p>
                  </a:txBody>
                  <a:tcPr marL="17780" marR="17780" marT="17771" marB="1777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17780" marR="17780" marT="17771" marB="1777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80%</a:t>
                      </a:r>
                    </a:p>
                  </a:txBody>
                  <a:tcPr marL="17780" marR="17780" marT="17771" marB="1777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Mar 21</a:t>
                      </a:r>
                    </a:p>
                  </a:txBody>
                  <a:tcPr marL="17780" marR="17780" marT="17771" marB="1777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Jun 21</a:t>
                      </a:r>
                    </a:p>
                  </a:txBody>
                  <a:tcPr marL="17780" marR="17780" marT="17771" marB="1777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SP-191128</a:t>
                      </a:r>
                    </a:p>
                  </a:txBody>
                  <a:tcPr marL="17780" marR="17780" marT="17771" marB="1777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TS </a:t>
                      </a: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33.226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to TR 33.926</a:t>
                      </a:r>
                    </a:p>
                  </a:txBody>
                  <a:tcPr marL="17780" marR="17780" marT="17771" marB="1777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71" marB="17771"/>
                </a:tc>
                <a:extLst>
                  <a:ext uri="{0D108BD9-81ED-4DB2-BD59-A6C34878D82A}">
                    <a16:rowId xmlns:a16="http://schemas.microsoft.com/office/drawing/2014/main" val="226258930"/>
                  </a:ext>
                </a:extLst>
              </a:tr>
              <a:tr h="492324">
                <a:tc>
                  <a:txBody>
                    <a:bodyPr/>
                    <a:lstStyle/>
                    <a:p>
                      <a:pPr marL="0" indent="-349885" algn="l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000" b="0" dirty="0"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Study on 5G security enhancements against false base stations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Ivy Guo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(Apple)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FS_5GFBS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85%</a:t>
                      </a:r>
                      <a:endParaRPr lang="sv-SE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87%</a:t>
                      </a:r>
                    </a:p>
                  </a:txBody>
                  <a:tcPr marL="17780" marR="17780" marT="17771" marB="1777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Jun 21</a:t>
                      </a:r>
                      <a:endParaRPr lang="sv-SE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sv-SE" sz="100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SP-180690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33.809</a:t>
                      </a:r>
                      <a:endParaRPr lang="sv-SE" sz="1000" b="1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26446884"/>
                  </a:ext>
                </a:extLst>
              </a:tr>
              <a:tr h="492324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SECAM </a:t>
                      </a: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and SCAS for 3GPP virtualized network products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Minpeng Qi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(China Mobile)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  <a:p>
                      <a:pPr marL="0" algn="ctr">
                        <a:spcAft>
                          <a:spcPts val="900"/>
                        </a:spcAft>
                      </a:pPr>
                      <a:r>
                        <a:rPr lang="en-US" sz="100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 </a:t>
                      </a:r>
                      <a:endParaRPr lang="sv-SE" sz="100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FS_VNP_SECAM_SCAS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70%</a:t>
                      </a:r>
                      <a:endParaRPr lang="sv-SE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17780" marR="17780" marT="17771" marB="1777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Jun 21</a:t>
                      </a:r>
                      <a:endParaRPr lang="sv-SE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0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SP-180696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33.818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17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1911825"/>
                  </a:ext>
                </a:extLst>
              </a:tr>
              <a:tr h="492324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Security aspects of Enhanced Network Slicing</a:t>
                      </a: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Suresh Nair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(Nokia)</a:t>
                      </a: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eNS_SEC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97%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sv-SE" sz="10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Jun 20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Jun 21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SP-190712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to TS 33.501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16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3867803"/>
                  </a:ext>
                </a:extLst>
              </a:tr>
              <a:tr h="492324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Security Assurance Specification for Non-3GPP InterWorking Function (N3IWF)</a:t>
                      </a: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Feng Gao 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(China Unicom)</a:t>
                      </a:r>
                    </a:p>
                  </a:txBody>
                  <a:tcPr marL="17780" marR="17780" marT="17771" marB="1777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SCAS_5G_N3IWF 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10%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20%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Mar 21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Jun 21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SP-200146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TS </a:t>
                      </a: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33.520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to TR 33.926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129366"/>
                  </a:ext>
                </a:extLst>
              </a:tr>
              <a:tr h="492324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Security Aspects of Enhancements for 5G Multicast-Broadcast Services</a:t>
                      </a: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Longhua Guo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(Huawei)</a:t>
                      </a:r>
                    </a:p>
                  </a:txBody>
                  <a:tcPr marL="17780" marR="17780" marT="17771" marB="1777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FS_5MBS_SEC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30%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Mar 21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Jun 21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SP-200351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33.850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682876"/>
                  </a:ext>
                </a:extLst>
              </a:tr>
              <a:tr h="492324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security aspects of enablers for Network Automation (</a:t>
                      </a:r>
                      <a:r>
                        <a:rPr lang="en-US" sz="1000" b="0" dirty="0" err="1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eNA</a:t>
                      </a: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) for the 5G system (5GS) Phase 2</a:t>
                      </a: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Xiaoting Huang 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(China Mobile)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71" marB="1777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FS_eNA_SEC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10%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Jun 21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sv-SE" sz="1000" b="0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SP-200722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33.866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8001278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A599B1C6-3093-4806-90EE-135C51E570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Summary</a:t>
            </a:r>
          </a:p>
        </p:txBody>
      </p:sp>
      <p:graphicFrame>
        <p:nvGraphicFramePr>
          <p:cNvPr id="20" name="Content Placeholder 19">
            <a:extLst>
              <a:ext uri="{FF2B5EF4-FFF2-40B4-BE49-F238E27FC236}">
                <a16:creationId xmlns:a16="http://schemas.microsoft.com/office/drawing/2014/main" id="{DBB3A73D-76BE-46BF-8CCE-E26E79943CC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99320223"/>
              </p:ext>
            </p:extLst>
          </p:nvPr>
        </p:nvGraphicFramePr>
        <p:xfrm>
          <a:off x="401844" y="1837001"/>
          <a:ext cx="10951958" cy="42977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6417">
                  <a:extLst>
                    <a:ext uri="{9D8B030D-6E8A-4147-A177-3AD203B41FA5}">
                      <a16:colId xmlns:a16="http://schemas.microsoft.com/office/drawing/2014/main" val="1671951344"/>
                    </a:ext>
                  </a:extLst>
                </a:gridCol>
                <a:gridCol w="1256700">
                  <a:extLst>
                    <a:ext uri="{9D8B030D-6E8A-4147-A177-3AD203B41FA5}">
                      <a16:colId xmlns:a16="http://schemas.microsoft.com/office/drawing/2014/main" val="2472883386"/>
                    </a:ext>
                  </a:extLst>
                </a:gridCol>
                <a:gridCol w="996525">
                  <a:extLst>
                    <a:ext uri="{9D8B030D-6E8A-4147-A177-3AD203B41FA5}">
                      <a16:colId xmlns:a16="http://schemas.microsoft.com/office/drawing/2014/main" val="1642402025"/>
                    </a:ext>
                  </a:extLst>
                </a:gridCol>
                <a:gridCol w="908163">
                  <a:extLst>
                    <a:ext uri="{9D8B030D-6E8A-4147-A177-3AD203B41FA5}">
                      <a16:colId xmlns:a16="http://schemas.microsoft.com/office/drawing/2014/main" val="716484714"/>
                    </a:ext>
                  </a:extLst>
                </a:gridCol>
                <a:gridCol w="932709">
                  <a:extLst>
                    <a:ext uri="{9D8B030D-6E8A-4147-A177-3AD203B41FA5}">
                      <a16:colId xmlns:a16="http://schemas.microsoft.com/office/drawing/2014/main" val="1341460600"/>
                    </a:ext>
                  </a:extLst>
                </a:gridCol>
                <a:gridCol w="898345">
                  <a:extLst>
                    <a:ext uri="{9D8B030D-6E8A-4147-A177-3AD203B41FA5}">
                      <a16:colId xmlns:a16="http://schemas.microsoft.com/office/drawing/2014/main" val="3435354498"/>
                    </a:ext>
                  </a:extLst>
                </a:gridCol>
                <a:gridCol w="817511">
                  <a:extLst>
                    <a:ext uri="{9D8B030D-6E8A-4147-A177-3AD203B41FA5}">
                      <a16:colId xmlns:a16="http://schemas.microsoft.com/office/drawing/2014/main" val="1010587454"/>
                    </a:ext>
                  </a:extLst>
                </a:gridCol>
                <a:gridCol w="1095196">
                  <a:extLst>
                    <a:ext uri="{9D8B030D-6E8A-4147-A177-3AD203B41FA5}">
                      <a16:colId xmlns:a16="http://schemas.microsoft.com/office/drawing/2014/main" val="2513750454"/>
                    </a:ext>
                  </a:extLst>
                </a:gridCol>
                <a:gridCol w="1680675">
                  <a:extLst>
                    <a:ext uri="{9D8B030D-6E8A-4147-A177-3AD203B41FA5}">
                      <a16:colId xmlns:a16="http://schemas.microsoft.com/office/drawing/2014/main" val="3263316054"/>
                    </a:ext>
                  </a:extLst>
                </a:gridCol>
                <a:gridCol w="509717">
                  <a:extLst>
                    <a:ext uri="{9D8B030D-6E8A-4147-A177-3AD203B41FA5}">
                      <a16:colId xmlns:a16="http://schemas.microsoft.com/office/drawing/2014/main" val="593387059"/>
                    </a:ext>
                  </a:extLst>
                </a:gridCol>
              </a:tblGrid>
              <a:tr h="425322"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WI Title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SA3 rapporteur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WI code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Current % completion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New % completion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Current target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New target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Current WID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TR/TS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Rel</a:t>
                      </a:r>
                    </a:p>
                  </a:txBody>
                  <a:tcPr marT="45724" marB="45724"/>
                </a:tc>
                <a:extLst>
                  <a:ext uri="{0D108BD9-81ED-4DB2-BD59-A6C34878D82A}">
                    <a16:rowId xmlns:a16="http://schemas.microsoft.com/office/drawing/2014/main" val="1379591223"/>
                  </a:ext>
                </a:extLst>
              </a:tr>
              <a:tr h="369625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User Plane Integrity Protection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Tim Evans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(Vodafone)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FS_UP_IP_Sec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95%</a:t>
                      </a:r>
                      <a:endParaRPr lang="sv-SE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99%</a:t>
                      </a: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Mar 21  </a:t>
                      </a:r>
                      <a:endParaRPr lang="sv-SE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sv-SE" sz="100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SP-181035</a:t>
                      </a:r>
                      <a:endParaRPr lang="sv-SE" sz="1000" b="1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33.853</a:t>
                      </a:r>
                      <a:endParaRPr lang="sv-SE" sz="1000" b="1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17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9696696"/>
                  </a:ext>
                </a:extLst>
              </a:tr>
              <a:tr h="369625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Security Impacts of Virtualisation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Alex Leadbeater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(BT)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FS_SIV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45%</a:t>
                      </a:r>
                      <a:endParaRPr lang="sv-SE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50%</a:t>
                      </a:r>
                      <a:endParaRPr lang="sv-SE" sz="100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sv-SE" sz="100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Jun 21  </a:t>
                      </a:r>
                      <a:endParaRPr lang="sv-SE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Sep 21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SP‑181236</a:t>
                      </a:r>
                      <a:endParaRPr lang="sv-SE" sz="1000" b="1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000" b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33.848</a:t>
                      </a:r>
                      <a:endParaRPr lang="sv-SE" sz="1000" b="1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17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315320"/>
                  </a:ext>
                </a:extLst>
              </a:tr>
              <a:tr h="369625">
                <a:tc>
                  <a:txBody>
                    <a:bodyPr/>
                    <a:lstStyle/>
                    <a:p>
                      <a:pPr marL="0" indent="-349885" algn="l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authentication enhancements in 5GS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Vlasios Tsiatsis</a:t>
                      </a:r>
                    </a:p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(Ericsson)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FS_AUTH_ENH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70%</a:t>
                      </a:r>
                      <a:endParaRPr lang="sv-SE" sz="10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80%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Mar 21  </a:t>
                      </a:r>
                      <a:endParaRPr lang="sv-SE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Sep 21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SP-190713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33.846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17</a:t>
                      </a:r>
                      <a:endParaRPr lang="sv-SE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4922684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Security for NR Integrated Access and Backhaul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Rajavelsamy Rajadurai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(Samsung)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FS_NR_IAB_Sec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75%</a:t>
                      </a:r>
                      <a:endParaRPr lang="sv-SE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algn="ctr"/>
                      <a:endParaRPr lang="sv-SE" sz="100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Jun 21  </a:t>
                      </a:r>
                      <a:endParaRPr lang="sv-SE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SP-201016</a:t>
                      </a:r>
                      <a:endParaRPr lang="sv-SE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33.824</a:t>
                      </a:r>
                      <a:endParaRPr lang="sv-SE" sz="1000" b="1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000" dirty="0">
                          <a:solidFill>
                            <a:schemeClr val="tx1"/>
                          </a:solidFill>
                          <a:sym typeface="Wingdings" panose="05000000000000000000" pitchFamily="2" charset="2"/>
                        </a:rPr>
                        <a:t>17</a:t>
                      </a:r>
                      <a:endParaRPr lang="sv-SE" sz="1000" b="1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2026368276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integrating GBA to 5GC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Vlasios Tsiatsis 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(Ericsson)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GBA_5G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55%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55%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Mar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Sep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SP-190714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to TS 33.220 TS 33.222 TS 33.223 TS 33.501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3644472477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Security Assurance Specification Enhancements for 5G</a:t>
                      </a: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Rong Wu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(Huawei)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eSCAS_5G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25%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65%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Mar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Jun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SP-200149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to TR 33.926, TS 33.117, TS 33.511, TS 33.512, TS 33.513, TS 33.514, TS 33.515, TS 33.516, TS 33.517, TS 33.518, TS 33.519</a:t>
                      </a: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261536105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enhanced security support for Non-Public Networks</a:t>
                      </a: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Christine Jost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(Ericsson)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FS_eNPN_SEC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35%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65%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Mar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Jun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SP-200620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33.857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2572708606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User Consent for 3GPP services</a:t>
                      </a: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Rong Wu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(Huawei)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FS_UC3S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5%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Mar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000" b="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Jun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SP-200885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33.867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552651817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A599B1C6-3093-4806-90EE-135C51E570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 dirty="0"/>
              <a:t>Summary</a:t>
            </a:r>
          </a:p>
        </p:txBody>
      </p:sp>
      <p:graphicFrame>
        <p:nvGraphicFramePr>
          <p:cNvPr id="20" name="Content Placeholder 19">
            <a:extLst>
              <a:ext uri="{FF2B5EF4-FFF2-40B4-BE49-F238E27FC236}">
                <a16:creationId xmlns:a16="http://schemas.microsoft.com/office/drawing/2014/main" id="{DBB3A73D-76BE-46BF-8CCE-E26E79943CC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15339937"/>
              </p:ext>
            </p:extLst>
          </p:nvPr>
        </p:nvGraphicFramePr>
        <p:xfrm>
          <a:off x="409727" y="1837001"/>
          <a:ext cx="10951958" cy="45163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6417">
                  <a:extLst>
                    <a:ext uri="{9D8B030D-6E8A-4147-A177-3AD203B41FA5}">
                      <a16:colId xmlns:a16="http://schemas.microsoft.com/office/drawing/2014/main" val="1671951344"/>
                    </a:ext>
                  </a:extLst>
                </a:gridCol>
                <a:gridCol w="1256700">
                  <a:extLst>
                    <a:ext uri="{9D8B030D-6E8A-4147-A177-3AD203B41FA5}">
                      <a16:colId xmlns:a16="http://schemas.microsoft.com/office/drawing/2014/main" val="2472883386"/>
                    </a:ext>
                  </a:extLst>
                </a:gridCol>
                <a:gridCol w="996525">
                  <a:extLst>
                    <a:ext uri="{9D8B030D-6E8A-4147-A177-3AD203B41FA5}">
                      <a16:colId xmlns:a16="http://schemas.microsoft.com/office/drawing/2014/main" val="1642402025"/>
                    </a:ext>
                  </a:extLst>
                </a:gridCol>
                <a:gridCol w="908163">
                  <a:extLst>
                    <a:ext uri="{9D8B030D-6E8A-4147-A177-3AD203B41FA5}">
                      <a16:colId xmlns:a16="http://schemas.microsoft.com/office/drawing/2014/main" val="716484714"/>
                    </a:ext>
                  </a:extLst>
                </a:gridCol>
                <a:gridCol w="932709">
                  <a:extLst>
                    <a:ext uri="{9D8B030D-6E8A-4147-A177-3AD203B41FA5}">
                      <a16:colId xmlns:a16="http://schemas.microsoft.com/office/drawing/2014/main" val="1341460600"/>
                    </a:ext>
                  </a:extLst>
                </a:gridCol>
                <a:gridCol w="898345">
                  <a:extLst>
                    <a:ext uri="{9D8B030D-6E8A-4147-A177-3AD203B41FA5}">
                      <a16:colId xmlns:a16="http://schemas.microsoft.com/office/drawing/2014/main" val="3435354498"/>
                    </a:ext>
                  </a:extLst>
                </a:gridCol>
                <a:gridCol w="817511">
                  <a:extLst>
                    <a:ext uri="{9D8B030D-6E8A-4147-A177-3AD203B41FA5}">
                      <a16:colId xmlns:a16="http://schemas.microsoft.com/office/drawing/2014/main" val="1010587454"/>
                    </a:ext>
                  </a:extLst>
                </a:gridCol>
                <a:gridCol w="1095196">
                  <a:extLst>
                    <a:ext uri="{9D8B030D-6E8A-4147-A177-3AD203B41FA5}">
                      <a16:colId xmlns:a16="http://schemas.microsoft.com/office/drawing/2014/main" val="2513750454"/>
                    </a:ext>
                  </a:extLst>
                </a:gridCol>
                <a:gridCol w="1680675">
                  <a:extLst>
                    <a:ext uri="{9D8B030D-6E8A-4147-A177-3AD203B41FA5}">
                      <a16:colId xmlns:a16="http://schemas.microsoft.com/office/drawing/2014/main" val="3263316054"/>
                    </a:ext>
                  </a:extLst>
                </a:gridCol>
                <a:gridCol w="509717">
                  <a:extLst>
                    <a:ext uri="{9D8B030D-6E8A-4147-A177-3AD203B41FA5}">
                      <a16:colId xmlns:a16="http://schemas.microsoft.com/office/drawing/2014/main" val="593387059"/>
                    </a:ext>
                  </a:extLst>
                </a:gridCol>
              </a:tblGrid>
              <a:tr h="425322"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WI Title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SA3 rapporteur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WI code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Current % completion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New % completion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Current target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New target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Current WID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TR/TS</a:t>
                      </a:r>
                    </a:p>
                  </a:txBody>
                  <a:tcPr marT="45724" marB="4572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latin typeface="+mn-lt"/>
                          <a:cs typeface="Arial" panose="020B0604020202020204" pitchFamily="34" charset="0"/>
                        </a:rPr>
                        <a:t>Rel</a:t>
                      </a:r>
                    </a:p>
                  </a:txBody>
                  <a:tcPr marT="45724" marB="45724"/>
                </a:tc>
                <a:extLst>
                  <a:ext uri="{0D108BD9-81ED-4DB2-BD59-A6C34878D82A}">
                    <a16:rowId xmlns:a16="http://schemas.microsoft.com/office/drawing/2014/main" val="1379591223"/>
                  </a:ext>
                </a:extLst>
              </a:tr>
              <a:tr h="369625">
                <a:tc>
                  <a:txBody>
                    <a:bodyPr/>
                    <a:lstStyle/>
                    <a:p>
                      <a:pPr marL="0" indent="-349885" algn="l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storage and transport of 5GC security parameters for ARPF authentication</a:t>
                      </a:r>
                      <a:endParaRPr lang="sv-SE" sz="10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Tim Evans </a:t>
                      </a:r>
                    </a:p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(Vodafone)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FS_5GC_SEC_ARPF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98%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Mar 21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SP-190708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33.845</a:t>
                      </a: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000" dirty="0">
                          <a:latin typeface="+mn-lt"/>
                          <a:cs typeface="Arial" panose="020B0604020202020204" pitchFamily="34" charset="0"/>
                          <a:sym typeface="Wingdings" panose="05000000000000000000" pitchFamily="2" charset="2"/>
                        </a:rPr>
                        <a:t>17</a:t>
                      </a: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4922684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Authentication and key management for applications based on 3GPP credential in 5G</a:t>
                      </a: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Xiaoting Huang 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(China Mobile)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AKMA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97%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98%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Jun 20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SP-190711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TS 33.535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altLang="ja-JP" sz="1000" dirty="0">
                          <a:solidFill>
                            <a:schemeClr val="tx1"/>
                          </a:solidFill>
                          <a:sym typeface="Wingdings" panose="05000000000000000000" pitchFamily="2" charset="2"/>
                        </a:rPr>
                        <a:t>17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3644472477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security aspects of the Disaggregated gNB Architecture</a:t>
                      </a: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Sen Xu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(China Telecom)</a:t>
                      </a:r>
                    </a:p>
                  </a:txBody>
                  <a:tcPr marL="17780" marR="17780" marT="17781" marB="1778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FS_disagg_gNB_Sec</a:t>
                      </a:r>
                    </a:p>
                  </a:txBody>
                  <a:tcPr marL="17780" marR="17780" marT="17781" marB="1778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15%</a:t>
                      </a:r>
                    </a:p>
                  </a:txBody>
                  <a:tcPr marL="17780" marR="17780" marT="17781" marB="1778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17780" marR="17780" marT="17781" marB="1778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Jun 21</a:t>
                      </a:r>
                    </a:p>
                  </a:txBody>
                  <a:tcPr marL="17780" marR="17780" marT="17781" marB="1778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SP-200349</a:t>
                      </a:r>
                    </a:p>
                  </a:txBody>
                  <a:tcPr marL="17780" marR="17780" marT="17781" marB="1778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33.840</a:t>
                      </a:r>
                    </a:p>
                  </a:txBody>
                  <a:tcPr marL="17780" marR="17780" marT="17781" marB="1778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8146124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Security Assurance Specification for Inter PLMN UP Security</a:t>
                      </a: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Jin Peng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(ZTE)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SCAS_5G_IPUPS</a:t>
                      </a:r>
                    </a:p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sv-SE" sz="10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20%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70%</a:t>
                      </a:r>
                    </a:p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sv-SE" sz="10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Jun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00" b="0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SP-200348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to TR 33.926 TS 33.513</a:t>
                      </a:r>
                      <a:endParaRPr lang="sv-SE" sz="1000" b="0" dirty="0"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2626909273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Mission critical security enhancements phase 2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Tim Woodward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(Motorola Solutions)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MCXSec2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25%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Jun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SP-200718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CRs to TS 33.180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864867555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security aspects of the MSGin5G Service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Xiaoting Huang 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(China Mobile)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FS_SEC_5GMSG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Jun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0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SP-200878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33.862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4184037021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the security of AMF re-allocation 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Vlasios Tsiatsis 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(Ericsson)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FS_AMFREAL_SEC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30%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50%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Mar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Sep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SP-200721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33.864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2012057971"/>
                  </a:ext>
                </a:extLst>
              </a:tr>
              <a:tr h="491146">
                <a:tc>
                  <a:txBody>
                    <a:bodyPr/>
                    <a:lstStyle/>
                    <a:p>
                      <a:pPr marL="0" indent="-349885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Study on the security of the system enablers for devices having multiple Universal Subscriber Identity Modules (USIM)</a:t>
                      </a:r>
                      <a:endParaRPr lang="sv-SE" sz="1000" b="0" dirty="0">
                        <a:solidFill>
                          <a:schemeClr val="tx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Arial" panose="020B0604020202020204" pitchFamily="34" charset="0"/>
                      </a:endParaRP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Abhijeet Kolekar</a:t>
                      </a:r>
                    </a:p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(Intel Corporation)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FS_MUSIM_SEC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10%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35%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Mar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000" b="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Jun 21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marR="0" lvl="0" indent="-349885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SP-201018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TR 33.873</a:t>
                      </a:r>
                    </a:p>
                  </a:txBody>
                  <a:tcPr marL="17780" marR="17780" marT="17781" marB="17781"/>
                </a:tc>
                <a:tc>
                  <a:txBody>
                    <a:bodyPr/>
                    <a:lstStyle/>
                    <a:p>
                      <a:pPr marL="0" indent="-349885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000" b="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MS Mincho" panose="02020609040205080304" pitchFamily="49" charset="-128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17780" marR="17780" marT="17781" marB="17781"/>
                </a:tc>
                <a:extLst>
                  <a:ext uri="{0D108BD9-81ED-4DB2-BD59-A6C34878D82A}">
                    <a16:rowId xmlns:a16="http://schemas.microsoft.com/office/drawing/2014/main" val="17709474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2043246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0" ma:contentTypeDescription="Create a new document." ma:contentTypeScope="" ma:versionID="f8fe64598aa6a98ba2c48ba916b1a262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8d6530949a8052906682361df69ab2cb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Location" ma:index="12" nillable="true" ma:displayName="Location" ma:internalName="MediaServiceLocation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6DC8DFC-ED20-4E30-80E7-D4BA81D1F45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8A6CF3D-809C-4971-A966-5D3B5EF94E34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2CD98B35-FD84-40DD-8F09-C86EC0F06C9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4288</Words>
  <Application>Microsoft Office PowerPoint</Application>
  <PresentationFormat>Widescreen</PresentationFormat>
  <Paragraphs>1056</Paragraphs>
  <Slides>61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61</vt:i4>
      </vt:variant>
    </vt:vector>
  </HeadingPairs>
  <TitlesOfParts>
    <vt:vector size="67" baseType="lpstr">
      <vt:lpstr>Arial</vt:lpstr>
      <vt:lpstr>Calibri</vt:lpstr>
      <vt:lpstr>Calibri Light</vt:lpstr>
      <vt:lpstr>Times New Roman</vt:lpstr>
      <vt:lpstr>Wingdings</vt:lpstr>
      <vt:lpstr>Office Theme</vt:lpstr>
      <vt:lpstr>SA3 Status Report</vt:lpstr>
      <vt:lpstr>Highlights!</vt:lpstr>
      <vt:lpstr>Summary</vt:lpstr>
      <vt:lpstr>Summary</vt:lpstr>
      <vt:lpstr>Summary</vt:lpstr>
      <vt:lpstr>Summary</vt:lpstr>
      <vt:lpstr>Summary</vt:lpstr>
      <vt:lpstr>Summary</vt:lpstr>
      <vt:lpstr>Summary</vt:lpstr>
      <vt:lpstr>Summary</vt:lpstr>
      <vt:lpstr>3GPP SA3 and SA3-LI officials</vt:lpstr>
      <vt:lpstr>Meetings since previous SA</vt:lpstr>
      <vt:lpstr>Next SA3 and SA3-LI meetings</vt:lpstr>
      <vt:lpstr>SA3 statistics</vt:lpstr>
      <vt:lpstr>Document statistics</vt:lpstr>
      <vt:lpstr>Delegate statistics</vt:lpstr>
      <vt:lpstr>Use of inclusive language in 3GPP</vt:lpstr>
      <vt:lpstr>Status Report on SA3-LI</vt:lpstr>
      <vt:lpstr>Lawful Interception (LI)  General</vt:lpstr>
      <vt:lpstr>Lawful Interception (LI)  Documents</vt:lpstr>
      <vt:lpstr>SA3-LI Processes Update</vt:lpstr>
      <vt:lpstr>Status Report on SA3 Work Items</vt:lpstr>
      <vt:lpstr>5G System Security (5GS_Ph1-SEC)</vt:lpstr>
      <vt:lpstr>Security aspects of Enhancement of  Network Slicing (eNS_SEC)</vt:lpstr>
      <vt:lpstr>Security Aspects of 3GPP support  for Advanced V2X Services (eV2XARC)</vt:lpstr>
      <vt:lpstr>Other CRs for approval</vt:lpstr>
      <vt:lpstr>Authentication and key management for  applications based on 3GPP credential in 5G (AKMA)</vt:lpstr>
      <vt:lpstr>Rel-17 Integration of GBA into 5GC (GBA_5G)</vt:lpstr>
      <vt:lpstr>Rel-17 Security Assurance Specification  for IMS (SCAS_IMS)</vt:lpstr>
      <vt:lpstr>Rel-17 Security Assurance Specification Enhancements for 5G (eSCAS_5G)</vt:lpstr>
      <vt:lpstr>Rel-17 Security Assurance Specification  for N3IWF (SCAS_5G_N3IWF)</vt:lpstr>
      <vt:lpstr>Security Assurance Specification for Inter PLMN UP Security (SCAS_5G_IPUPS)</vt:lpstr>
      <vt:lpstr>Rel-17 Security Assurance Specification  for 5G NWDAF (SCAS_5G_NWDAF)</vt:lpstr>
      <vt:lpstr>Rel-17 Security Assurance Specification  for Service Communication Proxy  (SCAS_5G_SECOP)</vt:lpstr>
      <vt:lpstr>eSCAS_5G for Network Slice-Specific Authentication and Authorization  Function (SCAS_5G_NSSAAF)</vt:lpstr>
      <vt:lpstr>Mission Critical (MCXSec2)</vt:lpstr>
      <vt:lpstr>Enhancements to UPIP Support in 5GS  (eUPIP_SEC)</vt:lpstr>
      <vt:lpstr>Adapting BEST for use in 5G networks  (BEST_5G)</vt:lpstr>
      <vt:lpstr>New/Revised WIDs</vt:lpstr>
      <vt:lpstr>Status Report on SA3 Study Items</vt:lpstr>
      <vt:lpstr>Study on 5G security enhancements  against false base stations</vt:lpstr>
      <vt:lpstr>New SID on SECAM and SCAS for 3GPP virtualized network products</vt:lpstr>
      <vt:lpstr>Study on User Plane Integrity  Protection</vt:lpstr>
      <vt:lpstr>Study on Security Impacts of  Virtualisation</vt:lpstr>
      <vt:lpstr>Study on authentication enhancements in 5GS</vt:lpstr>
      <vt:lpstr>Study on storage and transport of 5GC security parameters for ARPF authentication</vt:lpstr>
      <vt:lpstr>Study on security aspects of Unmanned  Aerial Systems</vt:lpstr>
      <vt:lpstr>Study on Security Aspects of Enhancement of  Support for Edge Computing in 5GC</vt:lpstr>
      <vt:lpstr>Study on Security Aspects of Enhancement for  Proximity Based Services in 5GS</vt:lpstr>
      <vt:lpstr>Study on security for enhanced support  of Industrial IoT</vt:lpstr>
      <vt:lpstr>Study on Security Aspects of Enhancements  for 5G Multicast-Broadcast Services</vt:lpstr>
      <vt:lpstr>Study on enhanced security support  for Non-Public Networks</vt:lpstr>
      <vt:lpstr>Study on security aspects of the Disaggregated gNB Architecture</vt:lpstr>
      <vt:lpstr>Study on security aspects of the MSGin5G Service </vt:lpstr>
      <vt:lpstr>Study on security aspects of enablers for Network Automation (eNA) for the 5G system (5GS) Phase 2</vt:lpstr>
      <vt:lpstr>Study on the security of AMF re-allocation </vt:lpstr>
      <vt:lpstr>Study on Security for NR Integrated  Access and Backhaul</vt:lpstr>
      <vt:lpstr>Study on the security of the system enablers  for devices having multiple USIMs</vt:lpstr>
      <vt:lpstr>Study on enhanced Security Aspects of  the 5G Service Based Architecture</vt:lpstr>
      <vt:lpstr>New/Revised SIDs</vt:lpstr>
      <vt:lpstr>Thank You!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/>
  <cp:revision>1</cp:revision>
  <dcterms:created xsi:type="dcterms:W3CDTF">2019-05-22T07:33:39Z</dcterms:created>
  <dcterms:modified xsi:type="dcterms:W3CDTF">2021-03-17T07:41:38Z</dcterms:modified>
  <cp:contentStatus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</Properties>
</file>