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8"/>
  </p:notesMasterIdLst>
  <p:handoutMasterIdLst>
    <p:handoutMasterId r:id="rId29"/>
  </p:handoutMasterIdLst>
  <p:sldIdLst>
    <p:sldId id="362" r:id="rId5"/>
    <p:sldId id="994" r:id="rId6"/>
    <p:sldId id="375" r:id="rId7"/>
    <p:sldId id="962" r:id="rId8"/>
    <p:sldId id="963" r:id="rId9"/>
    <p:sldId id="964" r:id="rId10"/>
    <p:sldId id="961" r:id="rId11"/>
    <p:sldId id="931" r:id="rId12"/>
    <p:sldId id="932" r:id="rId13"/>
    <p:sldId id="1014" r:id="rId14"/>
    <p:sldId id="903" r:id="rId15"/>
    <p:sldId id="1010" r:id="rId16"/>
    <p:sldId id="1011" r:id="rId17"/>
    <p:sldId id="1012" r:id="rId18"/>
    <p:sldId id="1013" r:id="rId19"/>
    <p:sldId id="973" r:id="rId20"/>
    <p:sldId id="915" r:id="rId21"/>
    <p:sldId id="974" r:id="rId22"/>
    <p:sldId id="995" r:id="rId23"/>
    <p:sldId id="388" r:id="rId24"/>
    <p:sldId id="267" r:id="rId25"/>
    <p:sldId id="269" r:id="rId26"/>
    <p:sldId id="933" r:id="rId27"/>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1B861"/>
    <a:srgbClr val="E8EDED"/>
    <a:srgbClr val="33CC33"/>
    <a:srgbClr val="C00000"/>
    <a:srgbClr val="FFAA2D"/>
    <a:srgbClr val="FFFF99"/>
    <a:srgbClr val="FFCC00"/>
    <a:srgbClr val="92D050"/>
    <a:srgbClr val="B3B1B2"/>
    <a:srgbClr val="00C6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8BC5F6-6F13-4BBD-9438-0D636AC537CB}" v="6" dt="2024-09-05T15:28:38.80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33" autoAdjust="0"/>
    <p:restoredTop sz="95380" autoAdjust="0"/>
  </p:normalViewPr>
  <p:slideViewPr>
    <p:cSldViewPr snapToGrid="0" showGuides="1">
      <p:cViewPr varScale="1">
        <p:scale>
          <a:sx n="112" d="100"/>
          <a:sy n="112" d="100"/>
        </p:scale>
        <p:origin x="126"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80" d="100"/>
          <a:sy n="80" d="100"/>
        </p:scale>
        <p:origin x="4014" y="96"/>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ko Cano Soveri" userId="b7d6459f-ec2f-411a-b862-603b2cfee622" providerId="ADAL" clId="{A78BC5F6-6F13-4BBD-9438-0D636AC537CB}"/>
    <pc:docChg chg="addSld delSld modSld sldOrd modMainMaster">
      <pc:chgData name="Mirko Cano Soveri" userId="b7d6459f-ec2f-411a-b862-603b2cfee622" providerId="ADAL" clId="{A78BC5F6-6F13-4BBD-9438-0D636AC537CB}" dt="2024-09-08T07:15:34.163" v="53"/>
      <pc:docMkLst>
        <pc:docMk/>
      </pc:docMkLst>
      <pc:sldChg chg="ord">
        <pc:chgData name="Mirko Cano Soveri" userId="b7d6459f-ec2f-411a-b862-603b2cfee622" providerId="ADAL" clId="{A78BC5F6-6F13-4BBD-9438-0D636AC537CB}" dt="2024-09-05T15:27:52.459" v="14"/>
        <pc:sldMkLst>
          <pc:docMk/>
          <pc:sldMk cId="3419339109" sldId="375"/>
        </pc:sldMkLst>
      </pc:sldChg>
      <pc:sldChg chg="add del">
        <pc:chgData name="Mirko Cano Soveri" userId="b7d6459f-ec2f-411a-b862-603b2cfee622" providerId="ADAL" clId="{A78BC5F6-6F13-4BBD-9438-0D636AC537CB}" dt="2024-09-05T15:28:38.806" v="17"/>
        <pc:sldMkLst>
          <pc:docMk/>
          <pc:sldMk cId="1190807443" sldId="903"/>
        </pc:sldMkLst>
      </pc:sldChg>
      <pc:sldChg chg="add del">
        <pc:chgData name="Mirko Cano Soveri" userId="b7d6459f-ec2f-411a-b862-603b2cfee622" providerId="ADAL" clId="{A78BC5F6-6F13-4BBD-9438-0D636AC537CB}" dt="2024-09-05T15:28:38.806" v="17"/>
        <pc:sldMkLst>
          <pc:docMk/>
          <pc:sldMk cId="1080141392" sldId="915"/>
        </pc:sldMkLst>
      </pc:sldChg>
      <pc:sldChg chg="add del">
        <pc:chgData name="Mirko Cano Soveri" userId="b7d6459f-ec2f-411a-b862-603b2cfee622" providerId="ADAL" clId="{A78BC5F6-6F13-4BBD-9438-0D636AC537CB}" dt="2024-09-05T15:28:11.234" v="15"/>
        <pc:sldMkLst>
          <pc:docMk/>
          <pc:sldMk cId="779374631" sldId="931"/>
        </pc:sldMkLst>
      </pc:sldChg>
      <pc:sldChg chg="add del ord">
        <pc:chgData name="Mirko Cano Soveri" userId="b7d6459f-ec2f-411a-b862-603b2cfee622" providerId="ADAL" clId="{A78BC5F6-6F13-4BBD-9438-0D636AC537CB}" dt="2024-09-08T07:14:23.969" v="49"/>
        <pc:sldMkLst>
          <pc:docMk/>
          <pc:sldMk cId="2407511947" sldId="932"/>
        </pc:sldMkLst>
      </pc:sldChg>
      <pc:sldChg chg="add setBg">
        <pc:chgData name="Mirko Cano Soveri" userId="b7d6459f-ec2f-411a-b862-603b2cfee622" providerId="ADAL" clId="{A78BC5F6-6F13-4BBD-9438-0D636AC537CB}" dt="2024-09-05T13:57:02.189" v="0"/>
        <pc:sldMkLst>
          <pc:docMk/>
          <pc:sldMk cId="4128603094" sldId="933"/>
        </pc:sldMkLst>
      </pc:sldChg>
      <pc:sldChg chg="add del ord">
        <pc:chgData name="Mirko Cano Soveri" userId="b7d6459f-ec2f-411a-b862-603b2cfee622" providerId="ADAL" clId="{A78BC5F6-6F13-4BBD-9438-0D636AC537CB}" dt="2024-09-08T07:13:17.179" v="37"/>
        <pc:sldMkLst>
          <pc:docMk/>
          <pc:sldMk cId="3755902826" sldId="961"/>
        </pc:sldMkLst>
      </pc:sldChg>
      <pc:sldChg chg="add del">
        <pc:chgData name="Mirko Cano Soveri" userId="b7d6459f-ec2f-411a-b862-603b2cfee622" providerId="ADAL" clId="{A78BC5F6-6F13-4BBD-9438-0D636AC537CB}" dt="2024-09-05T15:28:11.234" v="15"/>
        <pc:sldMkLst>
          <pc:docMk/>
          <pc:sldMk cId="2346672909" sldId="962"/>
        </pc:sldMkLst>
      </pc:sldChg>
      <pc:sldChg chg="add del">
        <pc:chgData name="Mirko Cano Soveri" userId="b7d6459f-ec2f-411a-b862-603b2cfee622" providerId="ADAL" clId="{A78BC5F6-6F13-4BBD-9438-0D636AC537CB}" dt="2024-09-05T15:28:11.234" v="15"/>
        <pc:sldMkLst>
          <pc:docMk/>
          <pc:sldMk cId="3242984773" sldId="963"/>
        </pc:sldMkLst>
      </pc:sldChg>
      <pc:sldChg chg="add del ord">
        <pc:chgData name="Mirko Cano Soveri" userId="b7d6459f-ec2f-411a-b862-603b2cfee622" providerId="ADAL" clId="{A78BC5F6-6F13-4BBD-9438-0D636AC537CB}" dt="2024-09-08T07:13:38.780" v="43"/>
        <pc:sldMkLst>
          <pc:docMk/>
          <pc:sldMk cId="1191166300" sldId="964"/>
        </pc:sldMkLst>
      </pc:sldChg>
      <pc:sldChg chg="add del">
        <pc:chgData name="Mirko Cano Soveri" userId="b7d6459f-ec2f-411a-b862-603b2cfee622" providerId="ADAL" clId="{A78BC5F6-6F13-4BBD-9438-0D636AC537CB}" dt="2024-09-05T15:28:38.806" v="17"/>
        <pc:sldMkLst>
          <pc:docMk/>
          <pc:sldMk cId="2718988774" sldId="973"/>
        </pc:sldMkLst>
      </pc:sldChg>
      <pc:sldChg chg="add del">
        <pc:chgData name="Mirko Cano Soveri" userId="b7d6459f-ec2f-411a-b862-603b2cfee622" providerId="ADAL" clId="{A78BC5F6-6F13-4BBD-9438-0D636AC537CB}" dt="2024-09-05T15:28:38.806" v="17"/>
        <pc:sldMkLst>
          <pc:docMk/>
          <pc:sldMk cId="1898364297" sldId="974"/>
        </pc:sldMkLst>
      </pc:sldChg>
      <pc:sldChg chg="modSp add del mod">
        <pc:chgData name="Mirko Cano Soveri" userId="b7d6459f-ec2f-411a-b862-603b2cfee622" providerId="ADAL" clId="{A78BC5F6-6F13-4BBD-9438-0D636AC537CB}" dt="2024-09-05T15:28:37.183" v="16" actId="47"/>
        <pc:sldMkLst>
          <pc:docMk/>
          <pc:sldMk cId="694460648" sldId="992"/>
        </pc:sldMkLst>
        <pc:spChg chg="mod">
          <ac:chgData name="Mirko Cano Soveri" userId="b7d6459f-ec2f-411a-b862-603b2cfee622" providerId="ADAL" clId="{A78BC5F6-6F13-4BBD-9438-0D636AC537CB}" dt="2024-09-05T15:23:22.428" v="9" actId="20577"/>
          <ac:spMkLst>
            <pc:docMk/>
            <pc:sldMk cId="694460648" sldId="992"/>
            <ac:spMk id="9" creationId="{4BEC5FFE-9EE3-4547-AC04-1005AF2E23C2}"/>
          </ac:spMkLst>
        </pc:spChg>
      </pc:sldChg>
      <pc:sldChg chg="add ord">
        <pc:chgData name="Mirko Cano Soveri" userId="b7d6459f-ec2f-411a-b862-603b2cfee622" providerId="ADAL" clId="{A78BC5F6-6F13-4BBD-9438-0D636AC537CB}" dt="2024-09-08T07:15:34.163" v="53"/>
        <pc:sldMkLst>
          <pc:docMk/>
          <pc:sldMk cId="3206895182" sldId="995"/>
        </pc:sldMkLst>
      </pc:sldChg>
      <pc:sldChg chg="add del">
        <pc:chgData name="Mirko Cano Soveri" userId="b7d6459f-ec2f-411a-b862-603b2cfee622" providerId="ADAL" clId="{A78BC5F6-6F13-4BBD-9438-0D636AC537CB}" dt="2024-09-05T15:28:38.806" v="17"/>
        <pc:sldMkLst>
          <pc:docMk/>
          <pc:sldMk cId="1487700589" sldId="1010"/>
        </pc:sldMkLst>
      </pc:sldChg>
      <pc:sldChg chg="add del">
        <pc:chgData name="Mirko Cano Soveri" userId="b7d6459f-ec2f-411a-b862-603b2cfee622" providerId="ADAL" clId="{A78BC5F6-6F13-4BBD-9438-0D636AC537CB}" dt="2024-09-05T15:28:38.806" v="17"/>
        <pc:sldMkLst>
          <pc:docMk/>
          <pc:sldMk cId="1540508578" sldId="1011"/>
        </pc:sldMkLst>
      </pc:sldChg>
      <pc:sldChg chg="add del">
        <pc:chgData name="Mirko Cano Soveri" userId="b7d6459f-ec2f-411a-b862-603b2cfee622" providerId="ADAL" clId="{A78BC5F6-6F13-4BBD-9438-0D636AC537CB}" dt="2024-09-05T15:28:38.806" v="17"/>
        <pc:sldMkLst>
          <pc:docMk/>
          <pc:sldMk cId="3548439521" sldId="1012"/>
        </pc:sldMkLst>
      </pc:sldChg>
      <pc:sldChg chg="add del">
        <pc:chgData name="Mirko Cano Soveri" userId="b7d6459f-ec2f-411a-b862-603b2cfee622" providerId="ADAL" clId="{A78BC5F6-6F13-4BBD-9438-0D636AC537CB}" dt="2024-09-05T15:28:38.806" v="17"/>
        <pc:sldMkLst>
          <pc:docMk/>
          <pc:sldMk cId="480947926" sldId="1013"/>
        </pc:sldMkLst>
      </pc:sldChg>
      <pc:sldChg chg="add del ord">
        <pc:chgData name="Mirko Cano Soveri" userId="b7d6459f-ec2f-411a-b862-603b2cfee622" providerId="ADAL" clId="{A78BC5F6-6F13-4BBD-9438-0D636AC537CB}" dt="2024-09-08T07:14:00.291" v="45"/>
        <pc:sldMkLst>
          <pc:docMk/>
          <pc:sldMk cId="844586631" sldId="1014"/>
        </pc:sldMkLst>
      </pc:sldChg>
      <pc:sldMasterChg chg="modSldLayout">
        <pc:chgData name="Mirko Cano Soveri" userId="b7d6459f-ec2f-411a-b862-603b2cfee622" providerId="ADAL" clId="{A78BC5F6-6F13-4BBD-9438-0D636AC537CB}" dt="2024-09-08T00:40:25.320" v="33" actId="20577"/>
        <pc:sldMasterMkLst>
          <pc:docMk/>
          <pc:sldMasterMk cId="0" sldId="2147485146"/>
        </pc:sldMasterMkLst>
        <pc:sldLayoutChg chg="modSp mod">
          <pc:chgData name="Mirko Cano Soveri" userId="b7d6459f-ec2f-411a-b862-603b2cfee622" providerId="ADAL" clId="{A78BC5F6-6F13-4BBD-9438-0D636AC537CB}" dt="2024-09-08T00:40:25.320" v="33" actId="20577"/>
          <pc:sldLayoutMkLst>
            <pc:docMk/>
            <pc:sldMasterMk cId="0" sldId="2147485146"/>
            <pc:sldLayoutMk cId="1780556474" sldId="2147485357"/>
          </pc:sldLayoutMkLst>
          <pc:spChg chg="mod">
            <ac:chgData name="Mirko Cano Soveri" userId="b7d6459f-ec2f-411a-b862-603b2cfee622" providerId="ADAL" clId="{A78BC5F6-6F13-4BBD-9438-0D636AC537CB}" dt="2024-09-08T00:40:25.320" v="33" actId="20577"/>
            <ac:spMkLst>
              <pc:docMk/>
              <pc:sldMasterMk cId="0" sldId="2147485146"/>
              <pc:sldLayoutMk cId="1780556474" sldId="2147485357"/>
              <ac:spMk id="5" creationId="{1F6CC7DC-5026-4B41-9464-21CDC003E758}"/>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4/Stats104.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4/Stats104.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1" Type="http://schemas.openxmlformats.org/officeDocument/2006/relationships/oleObject" Target="https://etsihq-my.sharepoint.com/personal/dongwook_kim_etsi_org/Documents/Documents/Spec%20manager/TSG%20Prep/TSG104/Stats104.xlsx" TargetMode="External"/></Relationships>
</file>

<file path=ppt/charts/_rels/chart1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5/Stats104.xlsx" TargetMode="External"/><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5/Stats104.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5/Stats104.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5/Stats104.xlsx" TargetMode="External"/><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4/Stats104.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4/Stats104.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4/Stats104.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5/Stats104.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5/Stats104.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5/Stats104.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4/Stats104.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TSG105 - </a:t>
            </a:r>
            <a:r>
              <a:rPr lang="en-GB" dirty="0"/>
              <a:t>Agreed CRs - RAN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agreedCRs!$B$10</c:f>
              <c:strCache>
                <c:ptCount val="1"/>
                <c:pt idx="0">
                  <c:v>RAN1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agreedCRs!$C$10</c:f>
              <c:numCache>
                <c:formatCode>General</c:formatCode>
                <c:ptCount val="1"/>
                <c:pt idx="0">
                  <c:v>72</c:v>
                </c:pt>
              </c:numCache>
            </c:numRef>
          </c:val>
          <c:extLst>
            <c:ext xmlns:c16="http://schemas.microsoft.com/office/drawing/2014/chart" uri="{C3380CC4-5D6E-409C-BE32-E72D297353CC}">
              <c16:uniqueId val="{00000000-C855-4A66-BF49-899E6B224944}"/>
            </c:ext>
          </c:extLst>
        </c:ser>
        <c:ser>
          <c:idx val="1"/>
          <c:order val="1"/>
          <c:tx>
            <c:strRef>
              <c:f>agreedCRs!$B$11</c:f>
              <c:strCache>
                <c:ptCount val="1"/>
                <c:pt idx="0">
                  <c:v>RAN2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agreedCRs!$C$11</c:f>
              <c:numCache>
                <c:formatCode>General</c:formatCode>
                <c:ptCount val="1"/>
                <c:pt idx="0">
                  <c:v>147</c:v>
                </c:pt>
              </c:numCache>
            </c:numRef>
          </c:val>
          <c:extLst>
            <c:ext xmlns:c16="http://schemas.microsoft.com/office/drawing/2014/chart" uri="{C3380CC4-5D6E-409C-BE32-E72D297353CC}">
              <c16:uniqueId val="{00000001-C855-4A66-BF49-899E6B224944}"/>
            </c:ext>
          </c:extLst>
        </c:ser>
        <c:ser>
          <c:idx val="2"/>
          <c:order val="2"/>
          <c:tx>
            <c:strRef>
              <c:f>agreedCRs!$B$12</c:f>
              <c:strCache>
                <c:ptCount val="1"/>
                <c:pt idx="0">
                  <c:v>RAN3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agreedCRs!$C$12</c:f>
              <c:numCache>
                <c:formatCode>General</c:formatCode>
                <c:ptCount val="1"/>
                <c:pt idx="0">
                  <c:v>64</c:v>
                </c:pt>
              </c:numCache>
            </c:numRef>
          </c:val>
          <c:extLst>
            <c:ext xmlns:c16="http://schemas.microsoft.com/office/drawing/2014/chart" uri="{C3380CC4-5D6E-409C-BE32-E72D297353CC}">
              <c16:uniqueId val="{00000002-C855-4A66-BF49-899E6B224944}"/>
            </c:ext>
          </c:extLst>
        </c:ser>
        <c:ser>
          <c:idx val="3"/>
          <c:order val="3"/>
          <c:tx>
            <c:strRef>
              <c:f>agreedCRs!$B$13</c:f>
              <c:strCache>
                <c:ptCount val="1"/>
                <c:pt idx="0">
                  <c:v>RAN4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agreedCRs!$C$13</c:f>
              <c:numCache>
                <c:formatCode>General</c:formatCode>
                <c:ptCount val="1"/>
                <c:pt idx="0">
                  <c:v>573</c:v>
                </c:pt>
              </c:numCache>
            </c:numRef>
          </c:val>
          <c:extLst>
            <c:ext xmlns:c16="http://schemas.microsoft.com/office/drawing/2014/chart" uri="{C3380CC4-5D6E-409C-BE32-E72D297353CC}">
              <c16:uniqueId val="{00000003-C855-4A66-BF49-899E6B224944}"/>
            </c:ext>
          </c:extLst>
        </c:ser>
        <c:ser>
          <c:idx val="4"/>
          <c:order val="4"/>
          <c:tx>
            <c:strRef>
              <c:f>agreedCRs!$B$14</c:f>
              <c:strCache>
                <c:ptCount val="1"/>
                <c:pt idx="0">
                  <c:v>RAN5</c:v>
                </c:pt>
              </c:strCache>
            </c:strRef>
          </c:tx>
          <c:spPr>
            <a:solidFill>
              <a:srgbClr val="70AD4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agreedCRs!$C$14</c:f>
              <c:numCache>
                <c:formatCode>General</c:formatCode>
                <c:ptCount val="1"/>
                <c:pt idx="0">
                  <c:v>1066</c:v>
                </c:pt>
              </c:numCache>
            </c:numRef>
          </c:val>
          <c:extLst>
            <c:ext xmlns:c16="http://schemas.microsoft.com/office/drawing/2014/chart" uri="{C3380CC4-5D6E-409C-BE32-E72D297353CC}">
              <c16:uniqueId val="{00000004-C855-4A66-BF49-899E6B224944}"/>
            </c:ext>
          </c:extLst>
        </c:ser>
        <c:dLbls>
          <c:showLegendKey val="0"/>
          <c:showVal val="0"/>
          <c:showCatName val="0"/>
          <c:showSerName val="0"/>
          <c:showPercent val="0"/>
          <c:showBubbleSize val="0"/>
        </c:dLbls>
        <c:gapWidth val="219"/>
        <c:overlap val="-27"/>
        <c:axId val="672725848"/>
        <c:axId val="672733720"/>
      </c:barChart>
      <c:catAx>
        <c:axId val="672725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33720"/>
        <c:crosses val="autoZero"/>
        <c:auto val="1"/>
        <c:lblAlgn val="ctr"/>
        <c:lblOffset val="100"/>
        <c:noMultiLvlLbl val="0"/>
      </c:catAx>
      <c:valAx>
        <c:axId val="672733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25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rgbClr val="70AD47"/>
              </a:solidFill>
              <a:round/>
            </a:ln>
            <a:effectLst/>
          </c:spPr>
          <c:marker>
            <c:symbol val="none"/>
          </c:marker>
          <c:dLbls>
            <c:spPr>
              <a:solidFill>
                <a:schemeClr val="bg1">
                  <a:lumMod val="50000"/>
                </a:schemeClr>
              </a:solid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rgbClr val="C00000"/>
                </a:solidFill>
                <a:prstDash val="solid"/>
              </a:ln>
              <a:effectLst/>
            </c:spPr>
            <c:trendlineType val="linear"/>
            <c:dispRSqr val="0"/>
            <c:dispEq val="0"/>
          </c:trendline>
          <c:cat>
            <c:strRef>
              <c:f>'general info'!$AE$35:$AP$35</c:f>
              <c:strCach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strCache>
            </c:strRef>
          </c:cat>
          <c:val>
            <c:numRef>
              <c:f>'general info'!$AE$53:$AP$53</c:f>
              <c:numCache>
                <c:formatCode>0</c:formatCode>
                <c:ptCount val="12"/>
                <c:pt idx="0">
                  <c:v>8022</c:v>
                </c:pt>
                <c:pt idx="1">
                  <c:v>8430</c:v>
                </c:pt>
                <c:pt idx="2">
                  <c:v>7964</c:v>
                </c:pt>
                <c:pt idx="3">
                  <c:v>9683</c:v>
                </c:pt>
                <c:pt idx="4">
                  <c:v>9121</c:v>
                </c:pt>
                <c:pt idx="5">
                  <c:v>11887</c:v>
                </c:pt>
                <c:pt idx="6">
                  <c:v>14467</c:v>
                </c:pt>
                <c:pt idx="7">
                  <c:v>14907.333333333334</c:v>
                </c:pt>
                <c:pt idx="8">
                  <c:v>15649</c:v>
                </c:pt>
                <c:pt idx="9">
                  <c:v>14712.333333333334</c:v>
                </c:pt>
                <c:pt idx="10">
                  <c:v>17759</c:v>
                </c:pt>
                <c:pt idx="11">
                  <c:v>18506</c:v>
                </c:pt>
              </c:numCache>
            </c:numRef>
          </c:val>
          <c:smooth val="0"/>
          <c:extLst>
            <c:ext xmlns:c16="http://schemas.microsoft.com/office/drawing/2014/chart" uri="{C3380CC4-5D6E-409C-BE32-E72D297353CC}">
              <c16:uniqueId val="{00000001-8AAE-451B-BE96-7660BF68AF12}"/>
            </c:ext>
          </c:extLst>
        </c:ser>
        <c:dLbls>
          <c:dLblPos val="ctr"/>
          <c:showLegendKey val="0"/>
          <c:showVal val="1"/>
          <c:showCatName val="0"/>
          <c:showSerName val="0"/>
          <c:showPercent val="0"/>
          <c:showBubbleSize val="0"/>
        </c:dLbls>
        <c:smooth val="0"/>
        <c:axId val="852696304"/>
        <c:axId val="852694504"/>
      </c:lineChart>
      <c:catAx>
        <c:axId val="852696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52694504"/>
        <c:crosses val="autoZero"/>
        <c:auto val="1"/>
        <c:lblAlgn val="ctr"/>
        <c:lblOffset val="100"/>
        <c:noMultiLvlLbl val="0"/>
      </c:catAx>
      <c:valAx>
        <c:axId val="852694504"/>
        <c:scaling>
          <c:orientation val="minMax"/>
        </c:scaling>
        <c:delete val="1"/>
        <c:axPos val="l"/>
        <c:numFmt formatCode="0" sourceLinked="1"/>
        <c:majorTickMark val="none"/>
        <c:minorTickMark val="none"/>
        <c:tickLblPos val="nextTo"/>
        <c:crossAx val="8526963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Nbr of specs (frozen Releases)</a:t>
            </a:r>
          </a:p>
        </c:rich>
      </c:tx>
      <c:overlay val="0"/>
    </c:title>
    <c:autoTitleDeleted val="0"/>
    <c:plotArea>
      <c:layout/>
      <c:lineChart>
        <c:grouping val="standard"/>
        <c:varyColors val="0"/>
        <c:ser>
          <c:idx val="0"/>
          <c:order val="0"/>
          <c:tx>
            <c:strRef>
              <c:f>'general info'!$L$59</c:f>
              <c:strCache>
                <c:ptCount val="1"/>
                <c:pt idx="0">
                  <c:v>Nbr of specs</c:v>
                </c:pt>
              </c:strCache>
            </c:strRef>
          </c:tx>
          <c:spPr>
            <a:ln>
              <a:solidFill>
                <a:srgbClr val="81B861"/>
              </a:solidFill>
            </a:ln>
          </c:spPr>
          <c:marker>
            <c:spPr>
              <a:solidFill>
                <a:srgbClr val="81B861"/>
              </a:solidFill>
              <a:ln>
                <a:solidFill>
                  <a:srgbClr val="81B861"/>
                </a:solidFill>
              </a:ln>
            </c:spPr>
          </c:marker>
          <c:cat>
            <c:strRef>
              <c:f>'general info'!$K$60:$K$75</c:f>
              <c:strCache>
                <c:ptCount val="16"/>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pt idx="14">
                  <c:v>Rel-17</c:v>
                </c:pt>
                <c:pt idx="15">
                  <c:v>Rel-18</c:v>
                </c:pt>
              </c:strCache>
            </c:strRef>
          </c:cat>
          <c:val>
            <c:numRef>
              <c:f>'general info'!$L$60:$L$75</c:f>
              <c:numCache>
                <c:formatCode>General</c:formatCode>
                <c:ptCount val="16"/>
                <c:pt idx="0">
                  <c:v>446</c:v>
                </c:pt>
                <c:pt idx="1">
                  <c:v>516</c:v>
                </c:pt>
                <c:pt idx="2">
                  <c:v>582</c:v>
                </c:pt>
                <c:pt idx="3">
                  <c:v>760</c:v>
                </c:pt>
                <c:pt idx="4">
                  <c:v>875</c:v>
                </c:pt>
                <c:pt idx="5">
                  <c:v>1079</c:v>
                </c:pt>
                <c:pt idx="6">
                  <c:v>1117</c:v>
                </c:pt>
                <c:pt idx="7">
                  <c:v>1063</c:v>
                </c:pt>
                <c:pt idx="8">
                  <c:v>1184</c:v>
                </c:pt>
                <c:pt idx="9">
                  <c:v>1245</c:v>
                </c:pt>
                <c:pt idx="10">
                  <c:v>1284</c:v>
                </c:pt>
                <c:pt idx="11">
                  <c:v>1322</c:v>
                </c:pt>
                <c:pt idx="12">
                  <c:v>1500</c:v>
                </c:pt>
                <c:pt idx="13">
                  <c:v>1637</c:v>
                </c:pt>
                <c:pt idx="14">
                  <c:v>1721</c:v>
                </c:pt>
                <c:pt idx="15">
                  <c:v>1816</c:v>
                </c:pt>
              </c:numCache>
            </c:numRef>
          </c:val>
          <c:smooth val="0"/>
          <c:extLst>
            <c:ext xmlns:c16="http://schemas.microsoft.com/office/drawing/2014/chart" uri="{C3380CC4-5D6E-409C-BE32-E72D297353CC}">
              <c16:uniqueId val="{00000000-3A57-4AD8-835D-CFC03981197B}"/>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'approved CR by WG'!$B$102</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'approved CR by WG'!$A$103:$A$136</c:f>
              <c:strCache>
                <c:ptCount val="3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strCache>
            </c:strRef>
          </c:cat>
          <c:val>
            <c:numRef>
              <c:f>'approved CR by WG'!$B$103:$B$136</c:f>
              <c:numCache>
                <c:formatCode>General</c:formatCode>
                <c:ptCount val="34"/>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pt idx="22">
                  <c:v>1185.5</c:v>
                </c:pt>
                <c:pt idx="23">
                  <c:v>1159.75</c:v>
                </c:pt>
                <c:pt idx="24">
                  <c:v>1197.25</c:v>
                </c:pt>
                <c:pt idx="25">
                  <c:v>1234.75</c:v>
                </c:pt>
                <c:pt idx="26">
                  <c:v>1231.5</c:v>
                </c:pt>
                <c:pt idx="27">
                  <c:v>1226.75</c:v>
                </c:pt>
                <c:pt idx="28">
                  <c:v>1139.5</c:v>
                </c:pt>
                <c:pt idx="29">
                  <c:v>1153</c:v>
                </c:pt>
                <c:pt idx="30">
                  <c:v>1159.25</c:v>
                </c:pt>
                <c:pt idx="31">
                  <c:v>1282</c:v>
                </c:pt>
                <c:pt idx="32">
                  <c:v>1317.75</c:v>
                </c:pt>
                <c:pt idx="33">
                  <c:v>1328</c:v>
                </c:pt>
              </c:numCache>
            </c:numRef>
          </c:val>
          <c:smooth val="0"/>
          <c:extLst>
            <c:ext xmlns:c16="http://schemas.microsoft.com/office/drawing/2014/chart" uri="{C3380CC4-5D6E-409C-BE32-E72D297353CC}">
              <c16:uniqueId val="{00000000-C900-4B2C-9AEE-39D1E4C4FBF0}"/>
            </c:ext>
          </c:extLst>
        </c:ser>
        <c:ser>
          <c:idx val="1"/>
          <c:order val="1"/>
          <c:tx>
            <c:strRef>
              <c:f>'approved CR by WG'!$C$102</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'approved CR by WG'!$A$103:$A$136</c:f>
              <c:strCache>
                <c:ptCount val="3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strCache>
            </c:strRef>
          </c:cat>
          <c:val>
            <c:numRef>
              <c:f>'approved CR by WG'!$C$103:$C$136</c:f>
              <c:numCache>
                <c:formatCode>General</c:formatCode>
                <c:ptCount val="34"/>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pt idx="22">
                  <c:v>2068.25</c:v>
                </c:pt>
                <c:pt idx="23">
                  <c:v>1958.5</c:v>
                </c:pt>
                <c:pt idx="24">
                  <c:v>1905</c:v>
                </c:pt>
                <c:pt idx="25">
                  <c:v>1781.25</c:v>
                </c:pt>
                <c:pt idx="26">
                  <c:v>1796.5</c:v>
                </c:pt>
                <c:pt idx="27">
                  <c:v>1889.25</c:v>
                </c:pt>
                <c:pt idx="28">
                  <c:v>1932.5</c:v>
                </c:pt>
                <c:pt idx="29">
                  <c:v>1945.75</c:v>
                </c:pt>
                <c:pt idx="30">
                  <c:v>1979.5</c:v>
                </c:pt>
                <c:pt idx="31">
                  <c:v>2071.75</c:v>
                </c:pt>
                <c:pt idx="32">
                  <c:v>2143</c:v>
                </c:pt>
                <c:pt idx="33">
                  <c:v>2229.75</c:v>
                </c:pt>
              </c:numCache>
            </c:numRef>
          </c:val>
          <c:smooth val="0"/>
          <c:extLst>
            <c:ext xmlns:c16="http://schemas.microsoft.com/office/drawing/2014/chart" uri="{C3380CC4-5D6E-409C-BE32-E72D297353CC}">
              <c16:uniqueId val="{00000001-C900-4B2C-9AEE-39D1E4C4FBF0}"/>
            </c:ext>
          </c:extLst>
        </c:ser>
        <c:ser>
          <c:idx val="2"/>
          <c:order val="2"/>
          <c:tx>
            <c:strRef>
              <c:f>'approved CR by WG'!$D$102</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'approved CR by WG'!$A$103:$A$136</c:f>
              <c:strCache>
                <c:ptCount val="3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strCache>
            </c:strRef>
          </c:cat>
          <c:val>
            <c:numRef>
              <c:f>'approved CR by WG'!$D$103:$D$136</c:f>
              <c:numCache>
                <c:formatCode>General</c:formatCode>
                <c:ptCount val="34"/>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pt idx="22">
                  <c:v>673.5</c:v>
                </c:pt>
                <c:pt idx="23">
                  <c:v>789</c:v>
                </c:pt>
                <c:pt idx="24">
                  <c:v>772.5</c:v>
                </c:pt>
                <c:pt idx="25">
                  <c:v>736.5</c:v>
                </c:pt>
                <c:pt idx="26">
                  <c:v>664</c:v>
                </c:pt>
                <c:pt idx="27">
                  <c:v>600.75</c:v>
                </c:pt>
                <c:pt idx="28">
                  <c:v>728.25</c:v>
                </c:pt>
                <c:pt idx="29">
                  <c:v>874.75</c:v>
                </c:pt>
                <c:pt idx="30">
                  <c:v>972.5</c:v>
                </c:pt>
                <c:pt idx="31">
                  <c:v>1162.25</c:v>
                </c:pt>
                <c:pt idx="32">
                  <c:v>1147</c:v>
                </c:pt>
                <c:pt idx="33">
                  <c:v>1080.5</c:v>
                </c:pt>
              </c:numCache>
            </c:numRef>
          </c:val>
          <c:smooth val="0"/>
          <c:extLst>
            <c:ext xmlns:c16="http://schemas.microsoft.com/office/drawing/2014/chart" uri="{C3380CC4-5D6E-409C-BE32-E72D297353CC}">
              <c16:uniqueId val="{00000002-C900-4B2C-9AEE-39D1E4C4FBF0}"/>
            </c:ext>
          </c:extLst>
        </c:ser>
        <c:ser>
          <c:idx val="3"/>
          <c:order val="3"/>
          <c:tx>
            <c:strRef>
              <c:f>'approved CR by WG'!$E$102</c:f>
              <c:strCache>
                <c:ptCount val="1"/>
                <c:pt idx="0">
                  <c:v>Total</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'approved CR by WG'!$A$103:$A$136</c:f>
              <c:strCache>
                <c:ptCount val="3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strCache>
            </c:strRef>
          </c:cat>
          <c:val>
            <c:numRef>
              <c:f>'approved CR by WG'!$E$103:$E$136</c:f>
              <c:numCache>
                <c:formatCode>General</c:formatCode>
                <c:ptCount val="34"/>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pt idx="22">
                  <c:v>3927.25</c:v>
                </c:pt>
                <c:pt idx="23">
                  <c:v>3907.25</c:v>
                </c:pt>
                <c:pt idx="24">
                  <c:v>3874.75</c:v>
                </c:pt>
                <c:pt idx="25">
                  <c:v>3752.5</c:v>
                </c:pt>
                <c:pt idx="26">
                  <c:v>3692</c:v>
                </c:pt>
                <c:pt idx="27">
                  <c:v>3716.75</c:v>
                </c:pt>
                <c:pt idx="28">
                  <c:v>3800.25</c:v>
                </c:pt>
                <c:pt idx="29">
                  <c:v>3973.5</c:v>
                </c:pt>
                <c:pt idx="30">
                  <c:v>4111.25</c:v>
                </c:pt>
                <c:pt idx="31">
                  <c:v>4516</c:v>
                </c:pt>
                <c:pt idx="32">
                  <c:v>4607.75</c:v>
                </c:pt>
                <c:pt idx="33">
                  <c:v>4638.25</c:v>
                </c:pt>
              </c:numCache>
            </c:numRef>
          </c:val>
          <c:smooth val="0"/>
          <c:extLst>
            <c:ext xmlns:c16="http://schemas.microsoft.com/office/drawing/2014/chart" uri="{C3380CC4-5D6E-409C-BE32-E72D297353CC}">
              <c16:uniqueId val="{00000003-C900-4B2C-9AEE-39D1E4C4FBF0}"/>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WG'!$B$43</c:f>
              <c:strCache>
                <c:ptCount val="1"/>
                <c:pt idx="0">
                  <c:v>C1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WG'!$A$44:$A$77</c:f>
              <c:strCache>
                <c:ptCount val="3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strCache>
            </c:strRef>
          </c:cat>
          <c:val>
            <c:numRef>
              <c:f>'approved CR by WG'!$B$44:$B$77</c:f>
              <c:numCache>
                <c:formatCode>General</c:formatCode>
                <c:ptCount val="34"/>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pt idx="22">
                  <c:v>418.5</c:v>
                </c:pt>
                <c:pt idx="23">
                  <c:v>380.5</c:v>
                </c:pt>
                <c:pt idx="24">
                  <c:v>425.5</c:v>
                </c:pt>
                <c:pt idx="25">
                  <c:v>471.25</c:v>
                </c:pt>
                <c:pt idx="26">
                  <c:v>451.75</c:v>
                </c:pt>
                <c:pt idx="27">
                  <c:v>467.5</c:v>
                </c:pt>
                <c:pt idx="28">
                  <c:v>413</c:v>
                </c:pt>
                <c:pt idx="29">
                  <c:v>408.75</c:v>
                </c:pt>
                <c:pt idx="30">
                  <c:v>419</c:v>
                </c:pt>
                <c:pt idx="31">
                  <c:v>437.75</c:v>
                </c:pt>
                <c:pt idx="32">
                  <c:v>448.25</c:v>
                </c:pt>
                <c:pt idx="33">
                  <c:v>427.25</c:v>
                </c:pt>
              </c:numCache>
            </c:numRef>
          </c:val>
          <c:smooth val="0"/>
          <c:extLst>
            <c:ext xmlns:c16="http://schemas.microsoft.com/office/drawing/2014/chart" uri="{C3380CC4-5D6E-409C-BE32-E72D297353CC}">
              <c16:uniqueId val="{00000000-CE89-4AB7-8357-94EEE8C9FBC0}"/>
            </c:ext>
          </c:extLst>
        </c:ser>
        <c:ser>
          <c:idx val="1"/>
          <c:order val="1"/>
          <c:tx>
            <c:strRef>
              <c:f>'approved CR by WG'!$C$43</c:f>
              <c:strCache>
                <c:ptCount val="1"/>
                <c:pt idx="0">
                  <c:v>C3</c:v>
                </c:pt>
              </c:strCache>
            </c:strRef>
          </c:tx>
          <c:spPr>
            <a:ln w="28575" cap="rnd">
              <a:solidFill>
                <a:srgbClr val="FFC000"/>
              </a:solidFill>
              <a:round/>
            </a:ln>
            <a:effectLst/>
          </c:spPr>
          <c:marker>
            <c:symbol val="circle"/>
            <c:size val="5"/>
            <c:spPr>
              <a:solidFill>
                <a:schemeClr val="accent2"/>
              </a:solidFill>
              <a:ln w="9525">
                <a:solidFill>
                  <a:srgbClr val="FFC000"/>
                </a:solidFill>
              </a:ln>
              <a:effectLst/>
            </c:spPr>
          </c:marker>
          <c:cat>
            <c:strRef>
              <c:f>'approved CR by WG'!$A$44:$A$77</c:f>
              <c:strCache>
                <c:ptCount val="3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strCache>
            </c:strRef>
          </c:cat>
          <c:val>
            <c:numRef>
              <c:f>'approved CR by WG'!$C$44:$C$77</c:f>
              <c:numCache>
                <c:formatCode>General</c:formatCode>
                <c:ptCount val="34"/>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pt idx="22">
                  <c:v>363.75</c:v>
                </c:pt>
                <c:pt idx="23">
                  <c:v>376.5</c:v>
                </c:pt>
                <c:pt idx="24">
                  <c:v>362.25</c:v>
                </c:pt>
                <c:pt idx="25">
                  <c:v>380.25</c:v>
                </c:pt>
                <c:pt idx="26">
                  <c:v>407.25</c:v>
                </c:pt>
                <c:pt idx="27">
                  <c:v>413.75</c:v>
                </c:pt>
                <c:pt idx="28">
                  <c:v>415.75</c:v>
                </c:pt>
                <c:pt idx="29">
                  <c:v>424.25</c:v>
                </c:pt>
                <c:pt idx="30">
                  <c:v>412.5</c:v>
                </c:pt>
                <c:pt idx="31">
                  <c:v>456.25</c:v>
                </c:pt>
                <c:pt idx="32">
                  <c:v>444.5</c:v>
                </c:pt>
                <c:pt idx="33">
                  <c:v>458.25</c:v>
                </c:pt>
              </c:numCache>
            </c:numRef>
          </c:val>
          <c:smooth val="0"/>
          <c:extLst>
            <c:ext xmlns:c16="http://schemas.microsoft.com/office/drawing/2014/chart" uri="{C3380CC4-5D6E-409C-BE32-E72D297353CC}">
              <c16:uniqueId val="{00000001-CE89-4AB7-8357-94EEE8C9FBC0}"/>
            </c:ext>
          </c:extLst>
        </c:ser>
        <c:ser>
          <c:idx val="2"/>
          <c:order val="2"/>
          <c:tx>
            <c:strRef>
              <c:f>'approved CR by WG'!$D$43</c:f>
              <c:strCache>
                <c:ptCount val="1"/>
                <c:pt idx="0">
                  <c:v>C4</c:v>
                </c:pt>
              </c:strCache>
            </c:strRef>
          </c:tx>
          <c:spPr>
            <a:ln w="28575" cap="rnd">
              <a:solidFill>
                <a:srgbClr val="FFFF00"/>
              </a:solidFill>
              <a:round/>
            </a:ln>
            <a:effectLst/>
          </c:spPr>
          <c:marker>
            <c:symbol val="circle"/>
            <c:size val="5"/>
            <c:spPr>
              <a:solidFill>
                <a:schemeClr val="accent3"/>
              </a:solidFill>
              <a:ln w="9525">
                <a:solidFill>
                  <a:srgbClr val="FFFF00"/>
                </a:solidFill>
              </a:ln>
              <a:effectLst/>
            </c:spPr>
          </c:marker>
          <c:cat>
            <c:strRef>
              <c:f>'approved CR by WG'!$A$44:$A$77</c:f>
              <c:strCache>
                <c:ptCount val="3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strCache>
            </c:strRef>
          </c:cat>
          <c:val>
            <c:numRef>
              <c:f>'approved CR by WG'!$D$44:$D$77</c:f>
              <c:numCache>
                <c:formatCode>General</c:formatCode>
                <c:ptCount val="34"/>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pt idx="22">
                  <c:v>376.5</c:v>
                </c:pt>
                <c:pt idx="23">
                  <c:v>381</c:v>
                </c:pt>
                <c:pt idx="24">
                  <c:v>382.75</c:v>
                </c:pt>
                <c:pt idx="25">
                  <c:v>356.75</c:v>
                </c:pt>
                <c:pt idx="26">
                  <c:v>343.5</c:v>
                </c:pt>
                <c:pt idx="27">
                  <c:v>314.25</c:v>
                </c:pt>
                <c:pt idx="28">
                  <c:v>282.25</c:v>
                </c:pt>
                <c:pt idx="29">
                  <c:v>289.5</c:v>
                </c:pt>
                <c:pt idx="30">
                  <c:v>301</c:v>
                </c:pt>
                <c:pt idx="31">
                  <c:v>362.5</c:v>
                </c:pt>
                <c:pt idx="32">
                  <c:v>390.5</c:v>
                </c:pt>
                <c:pt idx="33">
                  <c:v>404.5</c:v>
                </c:pt>
              </c:numCache>
            </c:numRef>
          </c:val>
          <c:smooth val="0"/>
          <c:extLst>
            <c:ext xmlns:c16="http://schemas.microsoft.com/office/drawing/2014/chart" uri="{C3380CC4-5D6E-409C-BE32-E72D297353CC}">
              <c16:uniqueId val="{00000002-CE89-4AB7-8357-94EEE8C9FBC0}"/>
            </c:ext>
          </c:extLst>
        </c:ser>
        <c:ser>
          <c:idx val="3"/>
          <c:order val="3"/>
          <c:tx>
            <c:strRef>
              <c:f>'approved CR by WG'!$E$43</c:f>
              <c:strCache>
                <c:ptCount val="1"/>
                <c:pt idx="0">
                  <c:v>C6</c:v>
                </c:pt>
              </c:strCache>
            </c:strRef>
          </c:tx>
          <c:spPr>
            <a:ln w="28575" cap="rnd">
              <a:solidFill>
                <a:srgbClr val="0070C0"/>
              </a:solidFill>
              <a:round/>
            </a:ln>
            <a:effectLst/>
          </c:spPr>
          <c:marker>
            <c:symbol val="circle"/>
            <c:size val="5"/>
            <c:spPr>
              <a:solidFill>
                <a:schemeClr val="accent4"/>
              </a:solidFill>
              <a:ln w="9525">
                <a:solidFill>
                  <a:srgbClr val="0070C0"/>
                </a:solidFill>
              </a:ln>
              <a:effectLst/>
            </c:spPr>
          </c:marker>
          <c:cat>
            <c:strRef>
              <c:f>'approved CR by WG'!$A$44:$A$77</c:f>
              <c:strCache>
                <c:ptCount val="3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strCache>
            </c:strRef>
          </c:cat>
          <c:val>
            <c:numRef>
              <c:f>'approved CR by WG'!$E$44:$E$77</c:f>
              <c:numCache>
                <c:formatCode>General</c:formatCode>
                <c:ptCount val="34"/>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pt idx="22">
                  <c:v>26.75</c:v>
                </c:pt>
                <c:pt idx="23">
                  <c:v>21.75</c:v>
                </c:pt>
                <c:pt idx="24">
                  <c:v>26.75</c:v>
                </c:pt>
                <c:pt idx="25">
                  <c:v>26.5</c:v>
                </c:pt>
                <c:pt idx="26">
                  <c:v>29</c:v>
                </c:pt>
                <c:pt idx="27">
                  <c:v>31.25</c:v>
                </c:pt>
                <c:pt idx="28">
                  <c:v>28.5</c:v>
                </c:pt>
                <c:pt idx="29">
                  <c:v>30.5</c:v>
                </c:pt>
                <c:pt idx="30">
                  <c:v>26.75</c:v>
                </c:pt>
                <c:pt idx="31">
                  <c:v>25.5</c:v>
                </c:pt>
                <c:pt idx="32">
                  <c:v>34.5</c:v>
                </c:pt>
                <c:pt idx="33">
                  <c:v>38</c:v>
                </c:pt>
              </c:numCache>
            </c:numRef>
          </c:val>
          <c:smooth val="0"/>
          <c:extLst>
            <c:ext xmlns:c16="http://schemas.microsoft.com/office/drawing/2014/chart" uri="{C3380CC4-5D6E-409C-BE32-E72D297353CC}">
              <c16:uniqueId val="{00000003-CE89-4AB7-8357-94EEE8C9FBC0}"/>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WG'!$G$43</c:f>
              <c:strCache>
                <c:ptCount val="1"/>
                <c:pt idx="0">
                  <c:v>R1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WG'!$F$44:$F$77</c:f>
              <c:strCache>
                <c:ptCount val="3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strCache>
            </c:strRef>
          </c:cat>
          <c:val>
            <c:numRef>
              <c:f>'approved CR by WG'!$G$44:$G$77</c:f>
              <c:numCache>
                <c:formatCode>General</c:formatCode>
                <c:ptCount val="34"/>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pt idx="21">
                  <c:v>97</c:v>
                </c:pt>
                <c:pt idx="22">
                  <c:v>80.75</c:v>
                </c:pt>
                <c:pt idx="23">
                  <c:v>80.25</c:v>
                </c:pt>
                <c:pt idx="24">
                  <c:v>83</c:v>
                </c:pt>
                <c:pt idx="25">
                  <c:v>76.25</c:v>
                </c:pt>
                <c:pt idx="26">
                  <c:v>93.75</c:v>
                </c:pt>
                <c:pt idx="27">
                  <c:v>102.25</c:v>
                </c:pt>
                <c:pt idx="28">
                  <c:v>92.75</c:v>
                </c:pt>
                <c:pt idx="29">
                  <c:v>83.5</c:v>
                </c:pt>
                <c:pt idx="30">
                  <c:v>78</c:v>
                </c:pt>
                <c:pt idx="31">
                  <c:v>88.25</c:v>
                </c:pt>
                <c:pt idx="32">
                  <c:v>95.25</c:v>
                </c:pt>
                <c:pt idx="33">
                  <c:v>117.25</c:v>
                </c:pt>
              </c:numCache>
            </c:numRef>
          </c:val>
          <c:smooth val="0"/>
          <c:extLst>
            <c:ext xmlns:c16="http://schemas.microsoft.com/office/drawing/2014/chart" uri="{C3380CC4-5D6E-409C-BE32-E72D297353CC}">
              <c16:uniqueId val="{00000000-D921-4155-97BC-9C203291CFC3}"/>
            </c:ext>
          </c:extLst>
        </c:ser>
        <c:ser>
          <c:idx val="1"/>
          <c:order val="1"/>
          <c:tx>
            <c:strRef>
              <c:f>'approved CR by WG'!$H$43</c:f>
              <c:strCache>
                <c:ptCount val="1"/>
                <c:pt idx="0">
                  <c:v>R2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WG'!$F$44:$F$77</c:f>
              <c:strCache>
                <c:ptCount val="3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strCache>
            </c:strRef>
          </c:cat>
          <c:val>
            <c:numRef>
              <c:f>'approved CR by WG'!$H$44:$H$77</c:f>
              <c:numCache>
                <c:formatCode>General</c:formatCode>
                <c:ptCount val="34"/>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pt idx="22">
                  <c:v>189</c:v>
                </c:pt>
                <c:pt idx="23">
                  <c:v>147.25</c:v>
                </c:pt>
                <c:pt idx="24">
                  <c:v>153</c:v>
                </c:pt>
                <c:pt idx="25">
                  <c:v>157.5</c:v>
                </c:pt>
                <c:pt idx="26">
                  <c:v>178.75</c:v>
                </c:pt>
                <c:pt idx="27">
                  <c:v>204.25</c:v>
                </c:pt>
                <c:pt idx="28">
                  <c:v>195.5</c:v>
                </c:pt>
                <c:pt idx="29">
                  <c:v>185.75</c:v>
                </c:pt>
                <c:pt idx="30">
                  <c:v>161.25</c:v>
                </c:pt>
                <c:pt idx="31">
                  <c:v>190.5</c:v>
                </c:pt>
                <c:pt idx="32">
                  <c:v>207.75</c:v>
                </c:pt>
                <c:pt idx="33">
                  <c:v>226.75</c:v>
                </c:pt>
              </c:numCache>
            </c:numRef>
          </c:val>
          <c:smooth val="0"/>
          <c:extLst>
            <c:ext xmlns:c16="http://schemas.microsoft.com/office/drawing/2014/chart" uri="{C3380CC4-5D6E-409C-BE32-E72D297353CC}">
              <c16:uniqueId val="{00000001-D921-4155-97BC-9C203291CFC3}"/>
            </c:ext>
          </c:extLst>
        </c:ser>
        <c:ser>
          <c:idx val="2"/>
          <c:order val="2"/>
          <c:tx>
            <c:strRef>
              <c:f>'approved CR by WG'!$I$43</c:f>
              <c:strCache>
                <c:ptCount val="1"/>
                <c:pt idx="0">
                  <c:v>R3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WG'!$F$44:$F$77</c:f>
              <c:strCache>
                <c:ptCount val="3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strCache>
            </c:strRef>
          </c:cat>
          <c:val>
            <c:numRef>
              <c:f>'approved CR by WG'!$I$44:$I$77</c:f>
              <c:numCache>
                <c:formatCode>General</c:formatCode>
                <c:ptCount val="34"/>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pt idx="22">
                  <c:v>57.25</c:v>
                </c:pt>
                <c:pt idx="23">
                  <c:v>49.75</c:v>
                </c:pt>
                <c:pt idx="24">
                  <c:v>84.75</c:v>
                </c:pt>
                <c:pt idx="25">
                  <c:v>120.25</c:v>
                </c:pt>
                <c:pt idx="26">
                  <c:v>138</c:v>
                </c:pt>
                <c:pt idx="27">
                  <c:v>146.5</c:v>
                </c:pt>
                <c:pt idx="28">
                  <c:v>119.5</c:v>
                </c:pt>
                <c:pt idx="29">
                  <c:v>92</c:v>
                </c:pt>
                <c:pt idx="30">
                  <c:v>77</c:v>
                </c:pt>
                <c:pt idx="31">
                  <c:v>96</c:v>
                </c:pt>
                <c:pt idx="32">
                  <c:v>126.25</c:v>
                </c:pt>
                <c:pt idx="33">
                  <c:v>135</c:v>
                </c:pt>
              </c:numCache>
            </c:numRef>
          </c:val>
          <c:smooth val="0"/>
          <c:extLst>
            <c:ext xmlns:c16="http://schemas.microsoft.com/office/drawing/2014/chart" uri="{C3380CC4-5D6E-409C-BE32-E72D297353CC}">
              <c16:uniqueId val="{00000002-D921-4155-97BC-9C203291CFC3}"/>
            </c:ext>
          </c:extLst>
        </c:ser>
        <c:ser>
          <c:idx val="3"/>
          <c:order val="3"/>
          <c:tx>
            <c:strRef>
              <c:f>'approved CR by WG'!$J$43</c:f>
              <c:strCache>
                <c:ptCount val="1"/>
                <c:pt idx="0">
                  <c:v>R4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WG'!$F$44:$F$77</c:f>
              <c:strCache>
                <c:ptCount val="3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strCache>
            </c:strRef>
          </c:cat>
          <c:val>
            <c:numRef>
              <c:f>'approved CR by WG'!$J$44:$J$77</c:f>
              <c:numCache>
                <c:formatCode>General</c:formatCode>
                <c:ptCount val="34"/>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pt idx="22">
                  <c:v>572.75</c:v>
                </c:pt>
                <c:pt idx="23">
                  <c:v>470.25</c:v>
                </c:pt>
                <c:pt idx="24">
                  <c:v>348</c:v>
                </c:pt>
                <c:pt idx="25">
                  <c:v>241</c:v>
                </c:pt>
                <c:pt idx="26">
                  <c:v>259</c:v>
                </c:pt>
                <c:pt idx="27">
                  <c:v>306.25</c:v>
                </c:pt>
                <c:pt idx="28">
                  <c:v>429.5</c:v>
                </c:pt>
                <c:pt idx="29">
                  <c:v>486.5</c:v>
                </c:pt>
                <c:pt idx="30">
                  <c:v>565</c:v>
                </c:pt>
                <c:pt idx="31">
                  <c:v>642.25</c:v>
                </c:pt>
                <c:pt idx="32">
                  <c:v>640.75</c:v>
                </c:pt>
                <c:pt idx="33">
                  <c:v>643.5</c:v>
                </c:pt>
              </c:numCache>
            </c:numRef>
          </c:val>
          <c:smooth val="0"/>
          <c:extLst>
            <c:ext xmlns:c16="http://schemas.microsoft.com/office/drawing/2014/chart" uri="{C3380CC4-5D6E-409C-BE32-E72D297353CC}">
              <c16:uniqueId val="{00000003-D921-4155-97BC-9C203291CFC3}"/>
            </c:ext>
          </c:extLst>
        </c:ser>
        <c:ser>
          <c:idx val="4"/>
          <c:order val="4"/>
          <c:tx>
            <c:strRef>
              <c:f>'approved CR by WG'!$K$43</c:f>
              <c:strCache>
                <c:ptCount val="1"/>
                <c:pt idx="0">
                  <c:v>R5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WG'!$F$44:$F$77</c:f>
              <c:strCache>
                <c:ptCount val="3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strCache>
            </c:strRef>
          </c:cat>
          <c:val>
            <c:numRef>
              <c:f>'approved CR by WG'!$K$44:$K$77</c:f>
              <c:numCache>
                <c:formatCode>General</c:formatCode>
                <c:ptCount val="34"/>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pt idx="22">
                  <c:v>1168.5</c:v>
                </c:pt>
                <c:pt idx="23">
                  <c:v>1211</c:v>
                </c:pt>
                <c:pt idx="24">
                  <c:v>1236.25</c:v>
                </c:pt>
                <c:pt idx="25">
                  <c:v>1186.25</c:v>
                </c:pt>
                <c:pt idx="26">
                  <c:v>1127</c:v>
                </c:pt>
                <c:pt idx="27">
                  <c:v>1130</c:v>
                </c:pt>
                <c:pt idx="28">
                  <c:v>1095.25</c:v>
                </c:pt>
                <c:pt idx="29">
                  <c:v>1098</c:v>
                </c:pt>
                <c:pt idx="30">
                  <c:v>1098.25</c:v>
                </c:pt>
                <c:pt idx="31">
                  <c:v>1054.75</c:v>
                </c:pt>
                <c:pt idx="32">
                  <c:v>1073</c:v>
                </c:pt>
                <c:pt idx="33">
                  <c:v>1107.25</c:v>
                </c:pt>
              </c:numCache>
            </c:numRef>
          </c:val>
          <c:smooth val="0"/>
          <c:extLst>
            <c:ext xmlns:c16="http://schemas.microsoft.com/office/drawing/2014/chart" uri="{C3380CC4-5D6E-409C-BE32-E72D297353CC}">
              <c16:uniqueId val="{00000004-D921-4155-97BC-9C203291CFC3}"/>
            </c:ext>
          </c:extLst>
        </c:ser>
        <c:ser>
          <c:idx val="5"/>
          <c:order val="5"/>
          <c:tx>
            <c:strRef>
              <c:f>'approved CR by WG'!$L$43</c:f>
              <c:strCache>
                <c:ptCount val="1"/>
                <c:pt idx="0">
                  <c:v>R6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WG'!$F$44:$F$77</c:f>
              <c:strCache>
                <c:ptCount val="3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strCache>
            </c:strRef>
          </c:cat>
          <c:val>
            <c:numRef>
              <c:f>'approved CR by WG'!$L$44:$L$61</c:f>
              <c:numCache>
                <c:formatCode>General</c:formatCode>
                <c:ptCount val="18"/>
                <c:pt idx="0">
                  <c:v>0</c:v>
                </c:pt>
                <c:pt idx="1">
                  <c:v>0</c:v>
                </c:pt>
                <c:pt idx="2">
                  <c:v>8</c:v>
                </c:pt>
                <c:pt idx="3">
                  <c:v>16</c:v>
                </c:pt>
                <c:pt idx="4">
                  <c:v>23.25</c:v>
                </c:pt>
                <c:pt idx="5">
                  <c:v>37</c:v>
                </c:pt>
                <c:pt idx="6">
                  <c:v>41.5</c:v>
                </c:pt>
                <c:pt idx="7">
                  <c:v>39.75</c:v>
                </c:pt>
                <c:pt idx="8">
                  <c:v>36.5</c:v>
                </c:pt>
                <c:pt idx="9">
                  <c:v>28.5</c:v>
                </c:pt>
                <c:pt idx="10">
                  <c:v>20.5</c:v>
                </c:pt>
                <c:pt idx="11">
                  <c:v>15.25</c:v>
                </c:pt>
                <c:pt idx="12">
                  <c:v>15.75</c:v>
                </c:pt>
                <c:pt idx="13">
                  <c:v>10.75</c:v>
                </c:pt>
                <c:pt idx="14">
                  <c:v>8.75</c:v>
                </c:pt>
                <c:pt idx="15">
                  <c:v>7.75</c:v>
                </c:pt>
                <c:pt idx="16">
                  <c:v>3.25</c:v>
                </c:pt>
                <c:pt idx="17">
                  <c:v>2.5</c:v>
                </c:pt>
              </c:numCache>
            </c:numRef>
          </c:val>
          <c:smooth val="0"/>
          <c:extLst>
            <c:ext xmlns:c16="http://schemas.microsoft.com/office/drawing/2014/chart" uri="{C3380CC4-5D6E-409C-BE32-E72D297353CC}">
              <c16:uniqueId val="{00000005-D921-4155-97BC-9C203291CFC3}"/>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WG'!$O$43</c:f>
              <c:strCache>
                <c:ptCount val="1"/>
                <c:pt idx="0">
                  <c:v>S1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WG'!$N$44:$N$77</c:f>
              <c:strCache>
                <c:ptCount val="3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strCache>
            </c:strRef>
          </c:cat>
          <c:val>
            <c:numRef>
              <c:f>'approved CR by WG'!$O$44:$O$77</c:f>
              <c:numCache>
                <c:formatCode>General</c:formatCode>
                <c:ptCount val="34"/>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pt idx="22">
                  <c:v>48</c:v>
                </c:pt>
                <c:pt idx="23">
                  <c:v>61</c:v>
                </c:pt>
                <c:pt idx="24">
                  <c:v>58.5</c:v>
                </c:pt>
                <c:pt idx="25">
                  <c:v>54.5</c:v>
                </c:pt>
                <c:pt idx="26">
                  <c:v>28.75</c:v>
                </c:pt>
                <c:pt idx="27">
                  <c:v>16.75</c:v>
                </c:pt>
                <c:pt idx="28">
                  <c:v>19.75</c:v>
                </c:pt>
                <c:pt idx="29">
                  <c:v>23.25</c:v>
                </c:pt>
                <c:pt idx="30">
                  <c:v>33</c:v>
                </c:pt>
                <c:pt idx="31">
                  <c:v>41</c:v>
                </c:pt>
                <c:pt idx="32">
                  <c:v>41.5</c:v>
                </c:pt>
                <c:pt idx="33">
                  <c:v>41</c:v>
                </c:pt>
              </c:numCache>
            </c:numRef>
          </c:val>
          <c:smooth val="0"/>
          <c:extLst>
            <c:ext xmlns:c16="http://schemas.microsoft.com/office/drawing/2014/chart" uri="{C3380CC4-5D6E-409C-BE32-E72D297353CC}">
              <c16:uniqueId val="{00000000-1CEA-4319-B991-BC8C41CBF8FF}"/>
            </c:ext>
          </c:extLst>
        </c:ser>
        <c:ser>
          <c:idx val="1"/>
          <c:order val="1"/>
          <c:tx>
            <c:strRef>
              <c:f>'approved CR by WG'!$P$43</c:f>
              <c:strCache>
                <c:ptCount val="1"/>
                <c:pt idx="0">
                  <c:v>S2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WG'!$N$44:$N$77</c:f>
              <c:strCache>
                <c:ptCount val="3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strCache>
            </c:strRef>
          </c:cat>
          <c:val>
            <c:numRef>
              <c:f>'approved CR by WG'!$P$44:$P$77</c:f>
              <c:numCache>
                <c:formatCode>General</c:formatCode>
                <c:ptCount val="34"/>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pt idx="22">
                  <c:v>291.75</c:v>
                </c:pt>
                <c:pt idx="23">
                  <c:v>384.75</c:v>
                </c:pt>
                <c:pt idx="24">
                  <c:v>369.25</c:v>
                </c:pt>
                <c:pt idx="25">
                  <c:v>306</c:v>
                </c:pt>
                <c:pt idx="26">
                  <c:v>240.5</c:v>
                </c:pt>
                <c:pt idx="27">
                  <c:v>170.5</c:v>
                </c:pt>
                <c:pt idx="28">
                  <c:v>243.25</c:v>
                </c:pt>
                <c:pt idx="29">
                  <c:v>348.75</c:v>
                </c:pt>
                <c:pt idx="30">
                  <c:v>390</c:v>
                </c:pt>
                <c:pt idx="31">
                  <c:v>451.5</c:v>
                </c:pt>
                <c:pt idx="32">
                  <c:v>413</c:v>
                </c:pt>
                <c:pt idx="33">
                  <c:v>296.75</c:v>
                </c:pt>
              </c:numCache>
            </c:numRef>
          </c:val>
          <c:smooth val="0"/>
          <c:extLst>
            <c:ext xmlns:c16="http://schemas.microsoft.com/office/drawing/2014/chart" uri="{C3380CC4-5D6E-409C-BE32-E72D297353CC}">
              <c16:uniqueId val="{00000001-1CEA-4319-B991-BC8C41CBF8FF}"/>
            </c:ext>
          </c:extLst>
        </c:ser>
        <c:ser>
          <c:idx val="2"/>
          <c:order val="2"/>
          <c:tx>
            <c:strRef>
              <c:f>'approved CR by WG'!$Q$43</c:f>
              <c:strCache>
                <c:ptCount val="1"/>
                <c:pt idx="0">
                  <c:v>S3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WG'!$N$44:$N$77</c:f>
              <c:strCache>
                <c:ptCount val="3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strCache>
            </c:strRef>
          </c:cat>
          <c:val>
            <c:numRef>
              <c:f>'approved CR by WG'!$Q$44:$Q$77</c:f>
              <c:numCache>
                <c:formatCode>General</c:formatCode>
                <c:ptCount val="34"/>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pt idx="22">
                  <c:v>94.5</c:v>
                </c:pt>
                <c:pt idx="23">
                  <c:v>98.5</c:v>
                </c:pt>
                <c:pt idx="24">
                  <c:v>108.5</c:v>
                </c:pt>
                <c:pt idx="25">
                  <c:v>99.25</c:v>
                </c:pt>
                <c:pt idx="26">
                  <c:v>108.5</c:v>
                </c:pt>
                <c:pt idx="27">
                  <c:v>113.5</c:v>
                </c:pt>
                <c:pt idx="28">
                  <c:v>111</c:v>
                </c:pt>
                <c:pt idx="29">
                  <c:v>125.5</c:v>
                </c:pt>
                <c:pt idx="30">
                  <c:v>128.75</c:v>
                </c:pt>
                <c:pt idx="31">
                  <c:v>144</c:v>
                </c:pt>
                <c:pt idx="32">
                  <c:v>161.75</c:v>
                </c:pt>
                <c:pt idx="33">
                  <c:v>156.75</c:v>
                </c:pt>
              </c:numCache>
            </c:numRef>
          </c:val>
          <c:smooth val="0"/>
          <c:extLst>
            <c:ext xmlns:c16="http://schemas.microsoft.com/office/drawing/2014/chart" uri="{C3380CC4-5D6E-409C-BE32-E72D297353CC}">
              <c16:uniqueId val="{00000002-1CEA-4319-B991-BC8C41CBF8FF}"/>
            </c:ext>
          </c:extLst>
        </c:ser>
        <c:ser>
          <c:idx val="3"/>
          <c:order val="3"/>
          <c:tx>
            <c:strRef>
              <c:f>'approved CR by WG'!$R$43</c:f>
              <c:strCache>
                <c:ptCount val="1"/>
                <c:pt idx="0">
                  <c:v>S4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WG'!$N$44:$N$77</c:f>
              <c:strCache>
                <c:ptCount val="3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strCache>
            </c:strRef>
          </c:cat>
          <c:val>
            <c:numRef>
              <c:f>'approved CR by WG'!$R$44:$R$77</c:f>
              <c:numCache>
                <c:formatCode>General</c:formatCode>
                <c:ptCount val="34"/>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pt idx="22">
                  <c:v>18.5</c:v>
                </c:pt>
                <c:pt idx="23">
                  <c:v>22.25</c:v>
                </c:pt>
                <c:pt idx="24">
                  <c:v>21.25</c:v>
                </c:pt>
                <c:pt idx="25">
                  <c:v>24.25</c:v>
                </c:pt>
                <c:pt idx="26">
                  <c:v>22</c:v>
                </c:pt>
                <c:pt idx="27">
                  <c:v>22.75</c:v>
                </c:pt>
                <c:pt idx="28">
                  <c:v>28</c:v>
                </c:pt>
                <c:pt idx="29">
                  <c:v>26.75</c:v>
                </c:pt>
                <c:pt idx="30">
                  <c:v>27.75</c:v>
                </c:pt>
                <c:pt idx="31">
                  <c:v>25</c:v>
                </c:pt>
                <c:pt idx="32">
                  <c:v>22.5</c:v>
                </c:pt>
                <c:pt idx="33">
                  <c:v>31.25</c:v>
                </c:pt>
              </c:numCache>
            </c:numRef>
          </c:val>
          <c:smooth val="0"/>
          <c:extLst>
            <c:ext xmlns:c16="http://schemas.microsoft.com/office/drawing/2014/chart" uri="{C3380CC4-5D6E-409C-BE32-E72D297353CC}">
              <c16:uniqueId val="{00000003-1CEA-4319-B991-BC8C41CBF8FF}"/>
            </c:ext>
          </c:extLst>
        </c:ser>
        <c:ser>
          <c:idx val="4"/>
          <c:order val="4"/>
          <c:tx>
            <c:strRef>
              <c:f>'approved CR by WG'!$S$43</c:f>
              <c:strCache>
                <c:ptCount val="1"/>
                <c:pt idx="0">
                  <c:v>S5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WG'!$N$44:$N$77</c:f>
              <c:strCache>
                <c:ptCount val="3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strCache>
            </c:strRef>
          </c:cat>
          <c:val>
            <c:numRef>
              <c:f>'approved CR by WG'!$S$44:$S$77</c:f>
              <c:numCache>
                <c:formatCode>General</c:formatCode>
                <c:ptCount val="34"/>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pt idx="22">
                  <c:v>170.75</c:v>
                </c:pt>
                <c:pt idx="23">
                  <c:v>166.25</c:v>
                </c:pt>
                <c:pt idx="24">
                  <c:v>153</c:v>
                </c:pt>
                <c:pt idx="25">
                  <c:v>181.75</c:v>
                </c:pt>
                <c:pt idx="26">
                  <c:v>187</c:v>
                </c:pt>
                <c:pt idx="27">
                  <c:v>197.5</c:v>
                </c:pt>
                <c:pt idx="28">
                  <c:v>219</c:v>
                </c:pt>
                <c:pt idx="29">
                  <c:v>212</c:v>
                </c:pt>
                <c:pt idx="30">
                  <c:v>242.5</c:v>
                </c:pt>
                <c:pt idx="31">
                  <c:v>305</c:v>
                </c:pt>
                <c:pt idx="32">
                  <c:v>320.25</c:v>
                </c:pt>
                <c:pt idx="33">
                  <c:v>383.25</c:v>
                </c:pt>
              </c:numCache>
            </c:numRef>
          </c:val>
          <c:smooth val="0"/>
          <c:extLst>
            <c:ext xmlns:c16="http://schemas.microsoft.com/office/drawing/2014/chart" uri="{C3380CC4-5D6E-409C-BE32-E72D297353CC}">
              <c16:uniqueId val="{00000004-1CEA-4319-B991-BC8C41CBF8FF}"/>
            </c:ext>
          </c:extLst>
        </c:ser>
        <c:ser>
          <c:idx val="5"/>
          <c:order val="5"/>
          <c:tx>
            <c:strRef>
              <c:f>'approved CR by WG'!$T$43</c:f>
              <c:strCache>
                <c:ptCount val="1"/>
                <c:pt idx="0">
                  <c:v>S6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WG'!$N$44:$N$77</c:f>
              <c:strCache>
                <c:ptCount val="3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strCache>
            </c:strRef>
          </c:cat>
          <c:val>
            <c:numRef>
              <c:f>'approved CR by WG'!$T$44:$T$77</c:f>
              <c:numCache>
                <c:formatCode>General</c:formatCode>
                <c:ptCount val="34"/>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pt idx="22">
                  <c:v>50</c:v>
                </c:pt>
                <c:pt idx="23">
                  <c:v>56.25</c:v>
                </c:pt>
                <c:pt idx="24">
                  <c:v>62</c:v>
                </c:pt>
                <c:pt idx="25">
                  <c:v>70.75</c:v>
                </c:pt>
                <c:pt idx="26">
                  <c:v>77.25</c:v>
                </c:pt>
                <c:pt idx="27">
                  <c:v>79.75</c:v>
                </c:pt>
                <c:pt idx="28">
                  <c:v>107.25</c:v>
                </c:pt>
                <c:pt idx="29">
                  <c:v>138.5</c:v>
                </c:pt>
                <c:pt idx="30">
                  <c:v>150.5</c:v>
                </c:pt>
                <c:pt idx="31">
                  <c:v>195.75</c:v>
                </c:pt>
                <c:pt idx="32">
                  <c:v>188</c:v>
                </c:pt>
                <c:pt idx="33">
                  <c:v>171.5</c:v>
                </c:pt>
              </c:numCache>
            </c:numRef>
          </c:val>
          <c:smooth val="0"/>
          <c:extLst>
            <c:ext xmlns:c16="http://schemas.microsoft.com/office/drawing/2014/chart" uri="{C3380CC4-5D6E-409C-BE32-E72D297353CC}">
              <c16:uniqueId val="{00000005-1CEA-4319-B991-BC8C41CBF8FF}"/>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TSG105 - </a:t>
            </a:r>
            <a:r>
              <a:rPr lang="en-GB" dirty="0"/>
              <a:t>Agreed CRs - SA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agreedCRs!$B$17</c:f>
              <c:strCache>
                <c:ptCount val="1"/>
                <c:pt idx="0">
                  <c:v>SA1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agreedCRs!$C$17</c:f>
              <c:numCache>
                <c:formatCode>General</c:formatCode>
                <c:ptCount val="1"/>
                <c:pt idx="0">
                  <c:v>22</c:v>
                </c:pt>
              </c:numCache>
            </c:numRef>
          </c:val>
          <c:extLst>
            <c:ext xmlns:c16="http://schemas.microsoft.com/office/drawing/2014/chart" uri="{C3380CC4-5D6E-409C-BE32-E72D297353CC}">
              <c16:uniqueId val="{00000000-405F-441A-973A-81BB1161E792}"/>
            </c:ext>
          </c:extLst>
        </c:ser>
        <c:ser>
          <c:idx val="1"/>
          <c:order val="1"/>
          <c:tx>
            <c:strRef>
              <c:f>agreedCRs!$B$18</c:f>
              <c:strCache>
                <c:ptCount val="1"/>
                <c:pt idx="0">
                  <c:v>SA2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agreedCRs!$C$18</c:f>
              <c:numCache>
                <c:formatCode>General</c:formatCode>
                <c:ptCount val="1"/>
                <c:pt idx="0">
                  <c:v>236</c:v>
                </c:pt>
              </c:numCache>
            </c:numRef>
          </c:val>
          <c:extLst>
            <c:ext xmlns:c16="http://schemas.microsoft.com/office/drawing/2014/chart" uri="{C3380CC4-5D6E-409C-BE32-E72D297353CC}">
              <c16:uniqueId val="{00000001-405F-441A-973A-81BB1161E792}"/>
            </c:ext>
          </c:extLst>
        </c:ser>
        <c:ser>
          <c:idx val="2"/>
          <c:order val="2"/>
          <c:tx>
            <c:strRef>
              <c:f>agreedCRs!$B$19</c:f>
              <c:strCache>
                <c:ptCount val="1"/>
                <c:pt idx="0">
                  <c:v>SA3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agreedCRs!$C$19</c:f>
              <c:numCache>
                <c:formatCode>General</c:formatCode>
                <c:ptCount val="1"/>
                <c:pt idx="0">
                  <c:v>24</c:v>
                </c:pt>
              </c:numCache>
            </c:numRef>
          </c:val>
          <c:extLst>
            <c:ext xmlns:c16="http://schemas.microsoft.com/office/drawing/2014/chart" uri="{C3380CC4-5D6E-409C-BE32-E72D297353CC}">
              <c16:uniqueId val="{00000002-405F-441A-973A-81BB1161E792}"/>
            </c:ext>
          </c:extLst>
        </c:ser>
        <c:ser>
          <c:idx val="3"/>
          <c:order val="3"/>
          <c:tx>
            <c:strRef>
              <c:f>agreedCRs!$B$20</c:f>
              <c:strCache>
                <c:ptCount val="1"/>
                <c:pt idx="0">
                  <c:v>SA3-LI</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agreedCRs!$C$20</c:f>
              <c:numCache>
                <c:formatCode>General</c:formatCode>
                <c:ptCount val="1"/>
                <c:pt idx="0">
                  <c:v>27</c:v>
                </c:pt>
              </c:numCache>
            </c:numRef>
          </c:val>
          <c:extLst>
            <c:ext xmlns:c16="http://schemas.microsoft.com/office/drawing/2014/chart" uri="{C3380CC4-5D6E-409C-BE32-E72D297353CC}">
              <c16:uniqueId val="{00000003-405F-441A-973A-81BB1161E792}"/>
            </c:ext>
          </c:extLst>
        </c:ser>
        <c:ser>
          <c:idx val="4"/>
          <c:order val="4"/>
          <c:tx>
            <c:strRef>
              <c:f>agreedCRs!$B$21</c:f>
              <c:strCache>
                <c:ptCount val="1"/>
                <c:pt idx="0">
                  <c:v>SA4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agreedCRs!$C$21</c:f>
              <c:numCache>
                <c:formatCode>General</c:formatCode>
                <c:ptCount val="1"/>
                <c:pt idx="0">
                  <c:v>41</c:v>
                </c:pt>
              </c:numCache>
            </c:numRef>
          </c:val>
          <c:extLst>
            <c:ext xmlns:c16="http://schemas.microsoft.com/office/drawing/2014/chart" uri="{C3380CC4-5D6E-409C-BE32-E72D297353CC}">
              <c16:uniqueId val="{00000004-405F-441A-973A-81BB1161E792}"/>
            </c:ext>
          </c:extLst>
        </c:ser>
        <c:ser>
          <c:idx val="5"/>
          <c:order val="5"/>
          <c:tx>
            <c:strRef>
              <c:f>agreedCRs!$B$22</c:f>
              <c:strCache>
                <c:ptCount val="1"/>
                <c:pt idx="0">
                  <c:v>SA5</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agreedCRs!$C$22</c:f>
              <c:numCache>
                <c:formatCode>General</c:formatCode>
                <c:ptCount val="1"/>
                <c:pt idx="0">
                  <c:v>387</c:v>
                </c:pt>
              </c:numCache>
            </c:numRef>
          </c:val>
          <c:extLst>
            <c:ext xmlns:c16="http://schemas.microsoft.com/office/drawing/2014/chart" uri="{C3380CC4-5D6E-409C-BE32-E72D297353CC}">
              <c16:uniqueId val="{00000005-405F-441A-973A-81BB1161E792}"/>
            </c:ext>
          </c:extLst>
        </c:ser>
        <c:ser>
          <c:idx val="6"/>
          <c:order val="6"/>
          <c:tx>
            <c:strRef>
              <c:f>agreedCRs!$B$23</c:f>
              <c:strCache>
                <c:ptCount val="1"/>
                <c:pt idx="0">
                  <c:v>SA6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agreedCRs!$C$23</c:f>
              <c:numCache>
                <c:formatCode>General</c:formatCode>
                <c:ptCount val="1"/>
                <c:pt idx="0">
                  <c:v>97</c:v>
                </c:pt>
              </c:numCache>
            </c:numRef>
          </c:val>
          <c:extLst>
            <c:ext xmlns:c16="http://schemas.microsoft.com/office/drawing/2014/chart" uri="{C3380CC4-5D6E-409C-BE32-E72D297353CC}">
              <c16:uniqueId val="{00000006-405F-441A-973A-81BB1161E792}"/>
            </c:ext>
          </c:extLst>
        </c:ser>
        <c:dLbls>
          <c:showLegendKey val="0"/>
          <c:showVal val="0"/>
          <c:showCatName val="0"/>
          <c:showSerName val="0"/>
          <c:showPercent val="0"/>
          <c:showBubbleSize val="0"/>
        </c:dLbls>
        <c:gapWidth val="219"/>
        <c:overlap val="-27"/>
        <c:axId val="672745200"/>
        <c:axId val="672752416"/>
      </c:barChart>
      <c:catAx>
        <c:axId val="672745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52416"/>
        <c:crosses val="autoZero"/>
        <c:auto val="1"/>
        <c:lblAlgn val="ctr"/>
        <c:lblOffset val="100"/>
        <c:noMultiLvlLbl val="0"/>
      </c:catAx>
      <c:valAx>
        <c:axId val="67275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45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t>TSG105 - Agreed</a:t>
            </a:r>
            <a:r>
              <a:rPr lang="en-GB" baseline="0" dirty="0"/>
              <a:t> CRs - CT WG </a:t>
            </a:r>
            <a:endParaRPr lang="en-GB"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agreedCRs!$B$4</c:f>
              <c:strCache>
                <c:ptCount val="1"/>
                <c:pt idx="0">
                  <c:v>CT1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agreedCRs!$C$4</c:f>
              <c:numCache>
                <c:formatCode>General</c:formatCode>
                <c:ptCount val="1"/>
                <c:pt idx="0">
                  <c:v>254</c:v>
                </c:pt>
              </c:numCache>
            </c:numRef>
          </c:val>
          <c:extLst>
            <c:ext xmlns:c16="http://schemas.microsoft.com/office/drawing/2014/chart" uri="{C3380CC4-5D6E-409C-BE32-E72D297353CC}">
              <c16:uniqueId val="{00000000-C9CD-4867-B3F1-850B7BB2895A}"/>
            </c:ext>
          </c:extLst>
        </c:ser>
        <c:ser>
          <c:idx val="1"/>
          <c:order val="1"/>
          <c:tx>
            <c:strRef>
              <c:f>agreedCRs!$B$5</c:f>
              <c:strCache>
                <c:ptCount val="1"/>
                <c:pt idx="0">
                  <c:v>CT3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agreedCRs!$C$5</c:f>
              <c:numCache>
                <c:formatCode>General</c:formatCode>
                <c:ptCount val="1"/>
                <c:pt idx="0">
                  <c:v>288</c:v>
                </c:pt>
              </c:numCache>
            </c:numRef>
          </c:val>
          <c:extLst>
            <c:ext xmlns:c16="http://schemas.microsoft.com/office/drawing/2014/chart" uri="{C3380CC4-5D6E-409C-BE32-E72D297353CC}">
              <c16:uniqueId val="{00000001-C9CD-4867-B3F1-850B7BB2895A}"/>
            </c:ext>
          </c:extLst>
        </c:ser>
        <c:ser>
          <c:idx val="2"/>
          <c:order val="2"/>
          <c:tx>
            <c:strRef>
              <c:f>agreedCRs!$B$6</c:f>
              <c:strCache>
                <c:ptCount val="1"/>
                <c:pt idx="0">
                  <c:v>CT4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agreedCRs!$C$6</c:f>
              <c:numCache>
                <c:formatCode>General</c:formatCode>
                <c:ptCount val="1"/>
                <c:pt idx="0">
                  <c:v>254</c:v>
                </c:pt>
              </c:numCache>
            </c:numRef>
          </c:val>
          <c:extLst>
            <c:ext xmlns:c16="http://schemas.microsoft.com/office/drawing/2014/chart" uri="{C3380CC4-5D6E-409C-BE32-E72D297353CC}">
              <c16:uniqueId val="{00000002-C9CD-4867-B3F1-850B7BB2895A}"/>
            </c:ext>
          </c:extLst>
        </c:ser>
        <c:ser>
          <c:idx val="3"/>
          <c:order val="3"/>
          <c:tx>
            <c:strRef>
              <c:f>agreedCRs!$B$7</c:f>
              <c:strCache>
                <c:ptCount val="1"/>
                <c:pt idx="0">
                  <c:v>CT6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agreedCRs!$C$7</c:f>
              <c:numCache>
                <c:formatCode>General</c:formatCode>
                <c:ptCount val="1"/>
                <c:pt idx="0">
                  <c:v>42</c:v>
                </c:pt>
              </c:numCache>
            </c:numRef>
          </c:val>
          <c:extLst>
            <c:ext xmlns:c16="http://schemas.microsoft.com/office/drawing/2014/chart" uri="{C3380CC4-5D6E-409C-BE32-E72D297353CC}">
              <c16:uniqueId val="{00000003-C9CD-4867-B3F1-850B7BB2895A}"/>
            </c:ext>
          </c:extLst>
        </c:ser>
        <c:dLbls>
          <c:showLegendKey val="0"/>
          <c:showVal val="0"/>
          <c:showCatName val="0"/>
          <c:showSerName val="0"/>
          <c:showPercent val="0"/>
          <c:showBubbleSize val="0"/>
        </c:dLbls>
        <c:gapWidth val="219"/>
        <c:overlap val="-27"/>
        <c:axId val="672689112"/>
        <c:axId val="672691080"/>
      </c:barChart>
      <c:catAx>
        <c:axId val="672689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91080"/>
        <c:crosses val="autoZero"/>
        <c:auto val="1"/>
        <c:lblAlgn val="ctr"/>
        <c:lblOffset val="100"/>
        <c:noMultiLvlLbl val="0"/>
      </c:catAx>
      <c:valAx>
        <c:axId val="672691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89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TSG105 - </a:t>
            </a:r>
            <a:r>
              <a:rPr lang="en-GB" dirty="0"/>
              <a:t>Agreed CRs per</a:t>
            </a:r>
            <a:r>
              <a:rPr lang="en-GB" baseline="0" dirty="0"/>
              <a:t> TSG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agreedCRs!$B$28</c:f>
              <c:strCache>
                <c:ptCount val="1"/>
                <c:pt idx="0">
                  <c:v>CT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agreedCRs!$C$28</c:f>
              <c:numCache>
                <c:formatCode>General</c:formatCode>
                <c:ptCount val="1"/>
                <c:pt idx="0">
                  <c:v>838</c:v>
                </c:pt>
              </c:numCache>
            </c:numRef>
          </c:val>
          <c:extLst>
            <c:ext xmlns:c16="http://schemas.microsoft.com/office/drawing/2014/chart" uri="{C3380CC4-5D6E-409C-BE32-E72D297353CC}">
              <c16:uniqueId val="{00000000-F4F0-4CC8-8071-B0215F4AF352}"/>
            </c:ext>
          </c:extLst>
        </c:ser>
        <c:ser>
          <c:idx val="1"/>
          <c:order val="1"/>
          <c:tx>
            <c:strRef>
              <c:f>agreedCRs!$B$29</c:f>
              <c:strCache>
                <c:ptCount val="1"/>
                <c:pt idx="0">
                  <c:v>RAN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agreedCRs!$C$29</c:f>
              <c:numCache>
                <c:formatCode>General</c:formatCode>
                <c:ptCount val="1"/>
                <c:pt idx="0">
                  <c:v>1922</c:v>
                </c:pt>
              </c:numCache>
            </c:numRef>
          </c:val>
          <c:extLst>
            <c:ext xmlns:c16="http://schemas.microsoft.com/office/drawing/2014/chart" uri="{C3380CC4-5D6E-409C-BE32-E72D297353CC}">
              <c16:uniqueId val="{00000001-F4F0-4CC8-8071-B0215F4AF352}"/>
            </c:ext>
          </c:extLst>
        </c:ser>
        <c:ser>
          <c:idx val="2"/>
          <c:order val="2"/>
          <c:tx>
            <c:strRef>
              <c:f>agreedCRs!$B$30</c:f>
              <c:strCache>
                <c:ptCount val="1"/>
                <c:pt idx="0">
                  <c:v>SA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agreedCRs!$C$30</c:f>
              <c:numCache>
                <c:formatCode>General</c:formatCode>
                <c:ptCount val="1"/>
                <c:pt idx="0">
                  <c:v>834</c:v>
                </c:pt>
              </c:numCache>
            </c:numRef>
          </c:val>
          <c:extLst>
            <c:ext xmlns:c16="http://schemas.microsoft.com/office/drawing/2014/chart" uri="{C3380CC4-5D6E-409C-BE32-E72D297353CC}">
              <c16:uniqueId val="{00000002-F4F0-4CC8-8071-B0215F4AF352}"/>
            </c:ext>
          </c:extLst>
        </c:ser>
        <c:dLbls>
          <c:showLegendKey val="0"/>
          <c:showVal val="0"/>
          <c:showCatName val="0"/>
          <c:showSerName val="0"/>
          <c:showPercent val="0"/>
          <c:showBubbleSize val="0"/>
        </c:dLbls>
        <c:gapWidth val="219"/>
        <c:overlap val="-27"/>
        <c:axId val="782448136"/>
        <c:axId val="484477504"/>
      </c:barChart>
      <c:catAx>
        <c:axId val="782448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4477504"/>
        <c:crosses val="autoZero"/>
        <c:auto val="1"/>
        <c:lblAlgn val="ctr"/>
        <c:lblOffset val="100"/>
        <c:noMultiLvlLbl val="0"/>
      </c:catAx>
      <c:valAx>
        <c:axId val="484477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2448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a:t>
            </a:r>
            <a:r>
              <a:rPr lang="en-GB" baseline="0"/>
              <a:t> </a:t>
            </a:r>
            <a:r>
              <a:rPr lang="en-GB"/>
              <a:t>- RAN</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specs'!$AN$6</c:f>
              <c:strCache>
                <c:ptCount val="1"/>
                <c:pt idx="0">
                  <c:v>TSG102</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specs'!$AD$7:$AD$19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specs'!$AN$7:$AN$19</c:f>
              <c:numCache>
                <c:formatCode>General</c:formatCode>
                <c:ptCount val="13"/>
                <c:pt idx="5">
                  <c:v>1</c:v>
                </c:pt>
                <c:pt idx="7">
                  <c:v>14</c:v>
                </c:pt>
                <c:pt idx="8">
                  <c:v>48</c:v>
                </c:pt>
                <c:pt idx="9">
                  <c:v>86</c:v>
                </c:pt>
                <c:pt idx="10">
                  <c:v>103</c:v>
                </c:pt>
              </c:numCache>
            </c:numRef>
          </c:val>
          <c:extLst>
            <c:ext xmlns:c16="http://schemas.microsoft.com/office/drawing/2014/chart" uri="{C3380CC4-5D6E-409C-BE32-E72D297353CC}">
              <c16:uniqueId val="{00000000-3C52-43BA-BB96-BF8F229DF443}"/>
            </c:ext>
          </c:extLst>
        </c:ser>
        <c:ser>
          <c:idx val="1"/>
          <c:order val="1"/>
          <c:tx>
            <c:strRef>
              <c:f>'affected specs'!$AO$6</c:f>
              <c:strCache>
                <c:ptCount val="1"/>
                <c:pt idx="0">
                  <c:v>TSG103</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specs'!$AD$7:$AD$19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specs'!$AO$7:$AO$19</c:f>
              <c:numCache>
                <c:formatCode>General</c:formatCode>
                <c:ptCount val="13"/>
                <c:pt idx="2">
                  <c:v>1</c:v>
                </c:pt>
                <c:pt idx="5">
                  <c:v>2</c:v>
                </c:pt>
                <c:pt idx="7">
                  <c:v>18</c:v>
                </c:pt>
                <c:pt idx="8">
                  <c:v>48</c:v>
                </c:pt>
                <c:pt idx="9">
                  <c:v>78</c:v>
                </c:pt>
                <c:pt idx="10">
                  <c:v>118</c:v>
                </c:pt>
              </c:numCache>
            </c:numRef>
          </c:val>
          <c:extLst>
            <c:ext xmlns:c16="http://schemas.microsoft.com/office/drawing/2014/chart" uri="{C3380CC4-5D6E-409C-BE32-E72D297353CC}">
              <c16:uniqueId val="{00000001-3C52-43BA-BB96-BF8F229DF443}"/>
            </c:ext>
          </c:extLst>
        </c:ser>
        <c:ser>
          <c:idx val="2"/>
          <c:order val="2"/>
          <c:tx>
            <c:strRef>
              <c:f>'affected specs'!$AP$6</c:f>
              <c:strCache>
                <c:ptCount val="1"/>
                <c:pt idx="0">
                  <c:v>TSG104</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specs'!$AD$7:$AD$19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specs'!$AP$7:$AP$19</c:f>
              <c:numCache>
                <c:formatCode>General</c:formatCode>
                <c:ptCount val="13"/>
                <c:pt idx="5">
                  <c:v>1</c:v>
                </c:pt>
                <c:pt idx="6">
                  <c:v>3</c:v>
                </c:pt>
                <c:pt idx="7">
                  <c:v>17</c:v>
                </c:pt>
                <c:pt idx="8">
                  <c:v>38</c:v>
                </c:pt>
                <c:pt idx="9">
                  <c:v>65</c:v>
                </c:pt>
                <c:pt idx="10">
                  <c:v>110</c:v>
                </c:pt>
              </c:numCache>
            </c:numRef>
          </c:val>
          <c:extLst>
            <c:ext xmlns:c16="http://schemas.microsoft.com/office/drawing/2014/chart" uri="{C3380CC4-5D6E-409C-BE32-E72D297353CC}">
              <c16:uniqueId val="{00000002-3C52-43BA-BB96-BF8F229DF443}"/>
            </c:ext>
          </c:extLst>
        </c:ser>
        <c:ser>
          <c:idx val="3"/>
          <c:order val="3"/>
          <c:tx>
            <c:strRef>
              <c:f>'affected specs'!$AQ$6</c:f>
              <c:strCache>
                <c:ptCount val="1"/>
                <c:pt idx="0">
                  <c:v>TSG105</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specs'!$AD$7:$AD$19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specs'!$AQ$7:$AQ$19</c:f>
              <c:numCache>
                <c:formatCode>General</c:formatCode>
                <c:ptCount val="13"/>
                <c:pt idx="5">
                  <c:v>1</c:v>
                </c:pt>
                <c:pt idx="6">
                  <c:v>3</c:v>
                </c:pt>
                <c:pt idx="7">
                  <c:v>11</c:v>
                </c:pt>
                <c:pt idx="8">
                  <c:v>23</c:v>
                </c:pt>
                <c:pt idx="9">
                  <c:v>44</c:v>
                </c:pt>
                <c:pt idx="10">
                  <c:v>88</c:v>
                </c:pt>
                <c:pt idx="11">
                  <c:v>0</c:v>
                </c:pt>
                <c:pt idx="12">
                  <c:v>0</c:v>
                </c:pt>
              </c:numCache>
            </c:numRef>
          </c:val>
          <c:extLst>
            <c:ext xmlns:c16="http://schemas.microsoft.com/office/drawing/2014/chart" uri="{C3380CC4-5D6E-409C-BE32-E72D297353CC}">
              <c16:uniqueId val="{00000003-3C52-43BA-BB96-BF8F229DF443}"/>
            </c:ext>
          </c:extLst>
        </c:ser>
        <c:dLbls>
          <c:dLblPos val="inEnd"/>
          <c:showLegendKey val="0"/>
          <c:showVal val="1"/>
          <c:showCatName val="0"/>
          <c:showSerName val="0"/>
          <c:showPercent val="0"/>
          <c:showBubbleSize val="0"/>
        </c:dLbls>
        <c:gapWidth val="65"/>
        <c:axId val="986486888"/>
        <c:axId val="986483936"/>
      </c:barChart>
      <c:catAx>
        <c:axId val="98648688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86483936"/>
        <c:crosses val="autoZero"/>
        <c:auto val="1"/>
        <c:lblAlgn val="ctr"/>
        <c:lblOffset val="100"/>
        <c:noMultiLvlLbl val="0"/>
      </c:catAx>
      <c:valAx>
        <c:axId val="986483936"/>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8648688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sz="1800" b="1" i="0" baseline="0">
                <a:effectLst/>
              </a:rPr>
              <a:t>Specs affected per release </a:t>
            </a:r>
            <a:br>
              <a:rPr lang="en-GB" sz="1800" b="1" i="0" baseline="0">
                <a:effectLst/>
              </a:rPr>
            </a:br>
            <a:r>
              <a:rPr lang="en-GB" sz="1800" b="1" i="0" baseline="0">
                <a:effectLst/>
              </a:rPr>
              <a:t>per TSG cycle - SA</a:t>
            </a:r>
            <a:endParaRPr lang="en-GB">
              <a:effectLst/>
            </a:endParaRP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specs'!$Z$6</c:f>
              <c:strCache>
                <c:ptCount val="1"/>
                <c:pt idx="0">
                  <c:v>TSG102</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specs'!$Z$7:$Z$19</c:f>
              <c:numCache>
                <c:formatCode>General</c:formatCode>
                <c:ptCount val="13"/>
                <c:pt idx="0">
                  <c:v>1</c:v>
                </c:pt>
                <c:pt idx="1">
                  <c:v>1</c:v>
                </c:pt>
                <c:pt idx="2">
                  <c:v>1</c:v>
                </c:pt>
                <c:pt idx="3">
                  <c:v>1</c:v>
                </c:pt>
                <c:pt idx="4">
                  <c:v>1</c:v>
                </c:pt>
                <c:pt idx="5">
                  <c:v>1</c:v>
                </c:pt>
                <c:pt idx="6">
                  <c:v>1</c:v>
                </c:pt>
                <c:pt idx="7">
                  <c:v>8</c:v>
                </c:pt>
                <c:pt idx="8">
                  <c:v>28</c:v>
                </c:pt>
                <c:pt idx="9">
                  <c:v>51</c:v>
                </c:pt>
                <c:pt idx="10">
                  <c:v>100</c:v>
                </c:pt>
                <c:pt idx="11">
                  <c:v>21</c:v>
                </c:pt>
                <c:pt idx="12">
                  <c:v>21</c:v>
                </c:pt>
              </c:numCache>
            </c:numRef>
          </c:val>
          <c:extLst>
            <c:ext xmlns:c16="http://schemas.microsoft.com/office/drawing/2014/chart" uri="{C3380CC4-5D6E-409C-BE32-E72D297353CC}">
              <c16:uniqueId val="{00000000-1CB4-44CA-9719-15E6AEE3A32D}"/>
            </c:ext>
          </c:extLst>
        </c:ser>
        <c:ser>
          <c:idx val="1"/>
          <c:order val="1"/>
          <c:tx>
            <c:strRef>
              <c:f>'affected specs'!$AA$6</c:f>
              <c:strCache>
                <c:ptCount val="1"/>
                <c:pt idx="0">
                  <c:v>TSG103</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specs'!$AA$7:$AA$19</c:f>
              <c:numCache>
                <c:formatCode>General</c:formatCode>
                <c:ptCount val="13"/>
                <c:pt idx="0">
                  <c:v>1</c:v>
                </c:pt>
                <c:pt idx="1">
                  <c:v>1</c:v>
                </c:pt>
                <c:pt idx="2">
                  <c:v>1</c:v>
                </c:pt>
                <c:pt idx="3">
                  <c:v>1</c:v>
                </c:pt>
                <c:pt idx="4">
                  <c:v>1</c:v>
                </c:pt>
                <c:pt idx="5">
                  <c:v>1</c:v>
                </c:pt>
                <c:pt idx="6">
                  <c:v>1</c:v>
                </c:pt>
                <c:pt idx="7">
                  <c:v>4</c:v>
                </c:pt>
                <c:pt idx="8">
                  <c:v>15</c:v>
                </c:pt>
                <c:pt idx="9">
                  <c:v>43</c:v>
                </c:pt>
                <c:pt idx="10">
                  <c:v>107</c:v>
                </c:pt>
                <c:pt idx="11">
                  <c:v>24</c:v>
                </c:pt>
                <c:pt idx="12">
                  <c:v>24</c:v>
                </c:pt>
              </c:numCache>
            </c:numRef>
          </c:val>
          <c:extLst>
            <c:ext xmlns:c16="http://schemas.microsoft.com/office/drawing/2014/chart" uri="{C3380CC4-5D6E-409C-BE32-E72D297353CC}">
              <c16:uniqueId val="{00000001-1CB4-44CA-9719-15E6AEE3A32D}"/>
            </c:ext>
          </c:extLst>
        </c:ser>
        <c:ser>
          <c:idx val="2"/>
          <c:order val="2"/>
          <c:tx>
            <c:strRef>
              <c:f>'affected specs'!$AB$6</c:f>
              <c:strCache>
                <c:ptCount val="1"/>
                <c:pt idx="0">
                  <c:v>TSG104</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specs'!$AB$7:$AB$19</c:f>
              <c:numCache>
                <c:formatCode>General</c:formatCode>
                <c:ptCount val="13"/>
                <c:pt idx="3">
                  <c:v>2</c:v>
                </c:pt>
                <c:pt idx="4">
                  <c:v>2</c:v>
                </c:pt>
                <c:pt idx="5">
                  <c:v>2</c:v>
                </c:pt>
                <c:pt idx="6">
                  <c:v>2</c:v>
                </c:pt>
                <c:pt idx="7">
                  <c:v>6</c:v>
                </c:pt>
                <c:pt idx="8">
                  <c:v>16</c:v>
                </c:pt>
                <c:pt idx="9">
                  <c:v>45</c:v>
                </c:pt>
                <c:pt idx="10">
                  <c:v>134</c:v>
                </c:pt>
                <c:pt idx="11">
                  <c:v>44</c:v>
                </c:pt>
                <c:pt idx="12">
                  <c:v>1</c:v>
                </c:pt>
              </c:numCache>
            </c:numRef>
          </c:val>
          <c:extLst>
            <c:ext xmlns:c16="http://schemas.microsoft.com/office/drawing/2014/chart" uri="{C3380CC4-5D6E-409C-BE32-E72D297353CC}">
              <c16:uniqueId val="{00000002-1CB4-44CA-9719-15E6AEE3A32D}"/>
            </c:ext>
          </c:extLst>
        </c:ser>
        <c:ser>
          <c:idx val="3"/>
          <c:order val="3"/>
          <c:tx>
            <c:strRef>
              <c:f>'affected specs'!$AC$6</c:f>
              <c:strCache>
                <c:ptCount val="1"/>
                <c:pt idx="0">
                  <c:v>TSG105</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specs'!$AC$7:$AC$19</c:f>
              <c:numCache>
                <c:formatCode>General</c:formatCode>
                <c:ptCount val="13"/>
                <c:pt idx="3">
                  <c:v>2</c:v>
                </c:pt>
                <c:pt idx="4">
                  <c:v>2</c:v>
                </c:pt>
                <c:pt idx="5">
                  <c:v>2</c:v>
                </c:pt>
                <c:pt idx="6">
                  <c:v>2</c:v>
                </c:pt>
                <c:pt idx="7">
                  <c:v>11</c:v>
                </c:pt>
                <c:pt idx="8">
                  <c:v>22</c:v>
                </c:pt>
                <c:pt idx="9">
                  <c:v>55</c:v>
                </c:pt>
                <c:pt idx="10">
                  <c:v>107</c:v>
                </c:pt>
                <c:pt idx="11">
                  <c:v>68</c:v>
                </c:pt>
                <c:pt idx="12">
                  <c:v>2</c:v>
                </c:pt>
              </c:numCache>
            </c:numRef>
          </c:val>
          <c:extLst>
            <c:ext xmlns:c16="http://schemas.microsoft.com/office/drawing/2014/chart" uri="{C3380CC4-5D6E-409C-BE32-E72D297353CC}">
              <c16:uniqueId val="{00000003-1CB4-44CA-9719-15E6AEE3A32D}"/>
            </c:ext>
          </c:extLst>
        </c:ser>
        <c:dLbls>
          <c:dLblPos val="inEnd"/>
          <c:showLegendKey val="0"/>
          <c:showVal val="1"/>
          <c:showCatName val="0"/>
          <c:showSerName val="0"/>
          <c:showPercent val="0"/>
          <c:showBubbleSize val="0"/>
        </c:dLbls>
        <c:gapWidth val="65"/>
        <c:axId val="670745800"/>
        <c:axId val="670746128"/>
      </c:barChart>
      <c:catAx>
        <c:axId val="670745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70746128"/>
        <c:crosses val="autoZero"/>
        <c:auto val="1"/>
        <c:lblAlgn val="ctr"/>
        <c:lblOffset val="100"/>
        <c:noMultiLvlLbl val="0"/>
      </c:catAx>
      <c:valAx>
        <c:axId val="67074612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7074580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 - CT</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specs'!$L$6</c:f>
              <c:strCache>
                <c:ptCount val="1"/>
                <c:pt idx="0">
                  <c:v>TSG102</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specs'!$L$7:$L$19</c:f>
              <c:numCache>
                <c:formatCode>General</c:formatCode>
                <c:ptCount val="13"/>
                <c:pt idx="7">
                  <c:v>3</c:v>
                </c:pt>
                <c:pt idx="8">
                  <c:v>10</c:v>
                </c:pt>
                <c:pt idx="9">
                  <c:v>49</c:v>
                </c:pt>
                <c:pt idx="10">
                  <c:v>128</c:v>
                </c:pt>
                <c:pt idx="11">
                  <c:v>0</c:v>
                </c:pt>
                <c:pt idx="12">
                  <c:v>0</c:v>
                </c:pt>
              </c:numCache>
            </c:numRef>
          </c:val>
          <c:extLst>
            <c:ext xmlns:c16="http://schemas.microsoft.com/office/drawing/2014/chart" uri="{C3380CC4-5D6E-409C-BE32-E72D297353CC}">
              <c16:uniqueId val="{00000000-8FF1-49A2-940F-DEB5998973E2}"/>
            </c:ext>
          </c:extLst>
        </c:ser>
        <c:ser>
          <c:idx val="1"/>
          <c:order val="1"/>
          <c:tx>
            <c:strRef>
              <c:f>'affected specs'!$M$6</c:f>
              <c:strCache>
                <c:ptCount val="1"/>
                <c:pt idx="0">
                  <c:v>TSG103</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specs'!$M$7:$M$19</c:f>
              <c:numCache>
                <c:formatCode>General</c:formatCode>
                <c:ptCount val="13"/>
                <c:pt idx="4">
                  <c:v>2</c:v>
                </c:pt>
                <c:pt idx="5">
                  <c:v>2</c:v>
                </c:pt>
                <c:pt idx="6">
                  <c:v>2</c:v>
                </c:pt>
                <c:pt idx="7">
                  <c:v>2</c:v>
                </c:pt>
                <c:pt idx="8">
                  <c:v>20</c:v>
                </c:pt>
                <c:pt idx="9">
                  <c:v>46</c:v>
                </c:pt>
                <c:pt idx="10">
                  <c:v>102</c:v>
                </c:pt>
                <c:pt idx="11">
                  <c:v>0</c:v>
                </c:pt>
                <c:pt idx="12">
                  <c:v>0</c:v>
                </c:pt>
              </c:numCache>
            </c:numRef>
          </c:val>
          <c:extLst>
            <c:ext xmlns:c16="http://schemas.microsoft.com/office/drawing/2014/chart" uri="{C3380CC4-5D6E-409C-BE32-E72D297353CC}">
              <c16:uniqueId val="{00000001-8FF1-49A2-940F-DEB5998973E2}"/>
            </c:ext>
          </c:extLst>
        </c:ser>
        <c:ser>
          <c:idx val="2"/>
          <c:order val="2"/>
          <c:tx>
            <c:strRef>
              <c:f>'affected specs'!$N$6</c:f>
              <c:strCache>
                <c:ptCount val="1"/>
                <c:pt idx="0">
                  <c:v>TSG104</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specs'!$N$7:$N$19</c:f>
              <c:numCache>
                <c:formatCode>General</c:formatCode>
                <c:ptCount val="13"/>
                <c:pt idx="7">
                  <c:v>3</c:v>
                </c:pt>
                <c:pt idx="8">
                  <c:v>9</c:v>
                </c:pt>
                <c:pt idx="9">
                  <c:v>40</c:v>
                </c:pt>
                <c:pt idx="10">
                  <c:v>151</c:v>
                </c:pt>
                <c:pt idx="11">
                  <c:v>0</c:v>
                </c:pt>
                <c:pt idx="12">
                  <c:v>0</c:v>
                </c:pt>
              </c:numCache>
            </c:numRef>
          </c:val>
          <c:extLst>
            <c:ext xmlns:c16="http://schemas.microsoft.com/office/drawing/2014/chart" uri="{C3380CC4-5D6E-409C-BE32-E72D297353CC}">
              <c16:uniqueId val="{00000002-8FF1-49A2-940F-DEB5998973E2}"/>
            </c:ext>
          </c:extLst>
        </c:ser>
        <c:ser>
          <c:idx val="3"/>
          <c:order val="3"/>
          <c:tx>
            <c:strRef>
              <c:f>'affected specs'!$O$6</c:f>
              <c:strCache>
                <c:ptCount val="1"/>
                <c:pt idx="0">
                  <c:v>TSG105</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specs'!$O$7:$O$19</c:f>
              <c:numCache>
                <c:formatCode>General</c:formatCode>
                <c:ptCount val="13"/>
                <c:pt idx="0">
                  <c:v>1</c:v>
                </c:pt>
                <c:pt idx="1">
                  <c:v>1</c:v>
                </c:pt>
                <c:pt idx="2">
                  <c:v>1</c:v>
                </c:pt>
                <c:pt idx="3">
                  <c:v>2</c:v>
                </c:pt>
                <c:pt idx="4">
                  <c:v>4</c:v>
                </c:pt>
                <c:pt idx="5">
                  <c:v>5</c:v>
                </c:pt>
                <c:pt idx="6">
                  <c:v>8</c:v>
                </c:pt>
                <c:pt idx="7">
                  <c:v>10</c:v>
                </c:pt>
                <c:pt idx="8">
                  <c:v>14</c:v>
                </c:pt>
                <c:pt idx="9">
                  <c:v>34</c:v>
                </c:pt>
                <c:pt idx="10">
                  <c:v>98</c:v>
                </c:pt>
                <c:pt idx="11">
                  <c:v>85</c:v>
                </c:pt>
                <c:pt idx="12">
                  <c:v>0</c:v>
                </c:pt>
              </c:numCache>
            </c:numRef>
          </c:val>
          <c:extLst>
            <c:ext xmlns:c16="http://schemas.microsoft.com/office/drawing/2014/chart" uri="{C3380CC4-5D6E-409C-BE32-E72D297353CC}">
              <c16:uniqueId val="{00000003-8FF1-49A2-940F-DEB5998973E2}"/>
            </c:ext>
          </c:extLst>
        </c:ser>
        <c:dLbls>
          <c:dLblPos val="inEnd"/>
          <c:showLegendKey val="0"/>
          <c:showVal val="1"/>
          <c:showCatName val="0"/>
          <c:showSerName val="0"/>
          <c:showPercent val="0"/>
          <c:showBubbleSize val="0"/>
        </c:dLbls>
        <c:gapWidth val="65"/>
        <c:axId val="994223408"/>
        <c:axId val="994222424"/>
      </c:barChart>
      <c:catAx>
        <c:axId val="9942234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94222424"/>
        <c:crosses val="autoZero"/>
        <c:auto val="1"/>
        <c:lblAlgn val="ctr"/>
        <c:lblOffset val="100"/>
        <c:noMultiLvlLbl val="0"/>
      </c:catAx>
      <c:valAx>
        <c:axId val="99422242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9422340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pie"/>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3B8F-44E5-BB93-F51FE89E8C48}"/>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3B8F-44E5-BB93-F51FE89E8C48}"/>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3B8F-44E5-BB93-F51FE89E8C48}"/>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3B8F-44E5-BB93-F51FE89E8C48}"/>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3B8F-44E5-BB93-F51FE89E8C48}"/>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3B8F-44E5-BB93-F51FE89E8C48}"/>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3B8F-44E5-BB93-F51FE89E8C48}"/>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3B8F-44E5-BB93-F51FE89E8C48}"/>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3B8F-44E5-BB93-F51FE89E8C48}"/>
              </c:ext>
            </c:extLst>
          </c:dPt>
          <c:dLbls>
            <c:dLbl>
              <c:idx val="8"/>
              <c:tx>
                <c:rich>
                  <a:bodyPr/>
                  <a:lstStyle/>
                  <a:p>
                    <a:r>
                      <a:rPr lang="en-US"/>
                      <a:t>Region 3</a:t>
                    </a:r>
                    <a:endParaRPr lang="en-US" baseline="0"/>
                  </a:p>
                  <a:p>
                    <a:fld id="{0A17F10D-73B1-49DD-A502-EB9B8815BEA3}" type="VALUE">
                      <a:rPr lang="en-US"/>
                      <a:pPr/>
                      <a:t>[VALUE]</a:t>
                    </a:fld>
                    <a:endParaRPr lang="en-GB"/>
                  </a:p>
                </c:rich>
              </c:tx>
              <c:dLblPos val="inEnd"/>
              <c:showLegendKey val="0"/>
              <c:showVal val="1"/>
              <c:showCatName val="1"/>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1-3B8F-44E5-BB93-F51FE89E8C48}"/>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'general info'!$W$15:$W$22</c:f>
              <c:strCache>
                <c:ptCount val="8"/>
                <c:pt idx="0">
                  <c:v>Region 1 (ETSI)</c:v>
                </c:pt>
                <c:pt idx="1">
                  <c:v>Region 2 (ATIS)</c:v>
                </c:pt>
                <c:pt idx="3">
                  <c:v>ARIB</c:v>
                </c:pt>
                <c:pt idx="4">
                  <c:v>TTC</c:v>
                </c:pt>
                <c:pt idx="5">
                  <c:v>CCSA</c:v>
                </c:pt>
                <c:pt idx="6">
                  <c:v>TTA</c:v>
                </c:pt>
                <c:pt idx="7">
                  <c:v>TSDSI</c:v>
                </c:pt>
              </c:strCache>
            </c:strRef>
          </c:cat>
          <c:val>
            <c:numRef>
              <c:f>'general info'!$X$15:$X$22</c:f>
              <c:numCache>
                <c:formatCode>General</c:formatCode>
                <c:ptCount val="8"/>
                <c:pt idx="0">
                  <c:v>452</c:v>
                </c:pt>
                <c:pt idx="1">
                  <c:v>75</c:v>
                </c:pt>
                <c:pt idx="3">
                  <c:v>29</c:v>
                </c:pt>
                <c:pt idx="4">
                  <c:v>13</c:v>
                </c:pt>
                <c:pt idx="5">
                  <c:v>172</c:v>
                </c:pt>
                <c:pt idx="6">
                  <c:v>37</c:v>
                </c:pt>
                <c:pt idx="7">
                  <c:v>58</c:v>
                </c:pt>
              </c:numCache>
            </c:numRef>
          </c:val>
          <c:extLst>
            <c:ext xmlns:c16="http://schemas.microsoft.com/office/drawing/2014/chart" uri="{C3380CC4-5D6E-409C-BE32-E72D297353CC}">
              <c16:uniqueId val="{00000012-3B8F-44E5-BB93-F51FE89E8C48}"/>
            </c:ext>
          </c:extLst>
        </c:ser>
        <c:dLbls>
          <c:dLblPos val="inEnd"/>
          <c:showLegendKey val="0"/>
          <c:showVal val="1"/>
          <c:showCatName val="0"/>
          <c:showSerName val="0"/>
          <c:showPercent val="0"/>
          <c:showBubbleSize val="0"/>
          <c:showLeaderLines val="1"/>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'general info'!$L$87</c:f>
              <c:strCache>
                <c:ptCount val="1"/>
                <c:pt idx="0">
                  <c:v>Members</c:v>
                </c:pt>
              </c:strCache>
            </c:strRef>
          </c:tx>
          <c:spPr>
            <a:solidFill>
              <a:srgbClr val="81B86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'general info'!$K$88:$K$104</c:f>
              <c:numCache>
                <c:formatCode>General</c:formatCode>
                <c:ptCount val="17"/>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pt idx="16">
                  <c:v>2024</c:v>
                </c:pt>
              </c:numCache>
            </c:numRef>
          </c:cat>
          <c:val>
            <c:numRef>
              <c:f>'general info'!$L$88:$L$104</c:f>
              <c:numCache>
                <c:formatCode>General</c:formatCode>
                <c:ptCount val="17"/>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776</c:v>
                </c:pt>
                <c:pt idx="14">
                  <c:v>817</c:v>
                </c:pt>
                <c:pt idx="15">
                  <c:v>865</c:v>
                </c:pt>
                <c:pt idx="16">
                  <c:v>836</c:v>
                </c:pt>
              </c:numCache>
            </c:numRef>
          </c:val>
          <c:extLst>
            <c:ext xmlns:c16="http://schemas.microsoft.com/office/drawing/2014/chart" uri="{C3380CC4-5D6E-409C-BE32-E72D297353CC}">
              <c16:uniqueId val="{00000000-8691-4A24-B46D-B0A09E60FFA1}"/>
            </c:ext>
          </c:extLst>
        </c:ser>
        <c:dLbls>
          <c:showLegendKey val="0"/>
          <c:showVal val="0"/>
          <c:showCatName val="0"/>
          <c:showSerName val="0"/>
          <c:showPercent val="0"/>
          <c:showBubbleSize val="0"/>
        </c:dLbls>
        <c:gapWidth val="219"/>
        <c:overlap val="-27"/>
        <c:axId val="828541464"/>
        <c:axId val="828545784"/>
      </c:barChart>
      <c:catAx>
        <c:axId val="828541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8545784"/>
        <c:crosses val="autoZero"/>
        <c:auto val="1"/>
        <c:lblAlgn val="ctr"/>
        <c:lblOffset val="100"/>
        <c:noMultiLvlLbl val="0"/>
      </c:catAx>
      <c:valAx>
        <c:axId val="828545784"/>
        <c:scaling>
          <c:orientation val="minMax"/>
        </c:scaling>
        <c:delete val="1"/>
        <c:axPos val="l"/>
        <c:numFmt formatCode="General" sourceLinked="1"/>
        <c:majorTickMark val="none"/>
        <c:minorTickMark val="none"/>
        <c:tickLblPos val="nextTo"/>
        <c:crossAx val="8285414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65000"/>
        <a:lumOff val="3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40"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9</a:t>
            </a:fld>
            <a:endParaRPr lang="en-GB" altLang="en-US"/>
          </a:p>
        </p:txBody>
      </p:sp>
    </p:spTree>
    <p:extLst>
      <p:ext uri="{BB962C8B-B14F-4D97-AF65-F5344CB8AC3E}">
        <p14:creationId xmlns:p14="http://schemas.microsoft.com/office/powerpoint/2010/main" val="210005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19</a:t>
            </a:fld>
            <a:endParaRPr lang="en-GB" altLang="en-US"/>
          </a:p>
        </p:txBody>
      </p:sp>
    </p:spTree>
    <p:extLst>
      <p:ext uri="{BB962C8B-B14F-4D97-AF65-F5344CB8AC3E}">
        <p14:creationId xmlns:p14="http://schemas.microsoft.com/office/powerpoint/2010/main" val="2861384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23</a:t>
            </a:fld>
            <a:endParaRPr lang="en-GB" altLang="en-US"/>
          </a:p>
        </p:txBody>
      </p:sp>
    </p:spTree>
    <p:extLst>
      <p:ext uri="{BB962C8B-B14F-4D97-AF65-F5344CB8AC3E}">
        <p14:creationId xmlns:p14="http://schemas.microsoft.com/office/powerpoint/2010/main" val="2829775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#105</a:t>
            </a:r>
          </a:p>
          <a:p>
            <a:pPr eaLnBrk="1" hangingPunct="1">
              <a:defRPr/>
            </a:pPr>
            <a:r>
              <a:rPr lang="en-GB" altLang="en-US" sz="1200" b="1" dirty="0">
                <a:latin typeface="Arial "/>
              </a:rPr>
              <a:t>Melbourne, Australia, September</a:t>
            </a:r>
            <a:r>
              <a:rPr lang="en-GB" sz="1200" b="1" kern="1200" dirty="0">
                <a:solidFill>
                  <a:schemeClr val="tx1"/>
                </a:solidFill>
                <a:latin typeface="Arial "/>
                <a:ea typeface="+mn-ea"/>
                <a:cs typeface="Arial" panose="020B0604020202020204" pitchFamily="34" charset="0"/>
              </a:rPr>
              <a:t> 9- 13, 2024</a:t>
            </a:r>
            <a:endParaRPr lang="en-GB" altLang="en-US" sz="1200" b="1" kern="1200" dirty="0">
              <a:solidFill>
                <a:schemeClr val="tx1"/>
              </a:solidFill>
              <a:latin typeface="Arial "/>
              <a:ea typeface="+mn-ea"/>
              <a:cs typeface="Arial" panose="020B0604020202020204" pitchFamily="34" charset="0"/>
            </a:endParaRPr>
          </a:p>
        </p:txBody>
      </p:sp>
      <p:sp>
        <p:nvSpPr>
          <p:cNvPr id="5" name="Text Box 14">
            <a:extLst>
              <a:ext uri="{FF2B5EF4-FFF2-40B4-BE49-F238E27FC236}">
                <a16:creationId xmlns:a16="http://schemas.microsoft.com/office/drawing/2014/main" id="{1F6CC7DC-5026-4B41-9464-21CDC003E758}"/>
              </a:ext>
            </a:extLst>
          </p:cNvPr>
          <p:cNvSpPr txBox="1">
            <a:spLocks noChangeArrowheads="1"/>
          </p:cNvSpPr>
          <p:nvPr userDrawn="1"/>
        </p:nvSpPr>
        <p:spPr bwMode="auto">
          <a:xfrm>
            <a:off x="8683369" y="4539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sv-SE" altLang="en-US" sz="1200" b="1" kern="1200" dirty="0">
                <a:solidFill>
                  <a:schemeClr val="tx1"/>
                </a:solidFill>
                <a:latin typeface="Arial" panose="020B0604020202020204" pitchFamily="34" charset="0"/>
                <a:ea typeface="+mn-ea"/>
                <a:cs typeface="Arial" panose="020B0604020202020204" pitchFamily="34" charset="0"/>
              </a:rPr>
              <a:t>SP-241060</a:t>
            </a:r>
            <a:r>
              <a:rPr lang="sv-SE" altLang="en-US" sz="1200" b="1" kern="1200">
                <a:solidFill>
                  <a:schemeClr val="tx1"/>
                </a:solidFill>
                <a:latin typeface="Arial" panose="020B0604020202020204" pitchFamily="34" charset="0"/>
                <a:ea typeface="+mn-ea"/>
                <a:cs typeface="Arial" panose="020B0604020202020204" pitchFamily="34" charset="0"/>
              </a:rPr>
              <a:t>, RP-241709, </a:t>
            </a:r>
            <a:r>
              <a:rPr lang="sv-SE" altLang="en-US" sz="1200" b="1" kern="1200" dirty="0">
                <a:solidFill>
                  <a:schemeClr val="tx1"/>
                </a:solidFill>
                <a:latin typeface="Arial" panose="020B0604020202020204" pitchFamily="34" charset="0"/>
                <a:ea typeface="+mn-ea"/>
                <a:cs typeface="Arial" panose="020B0604020202020204" pitchFamily="34" charset="0"/>
              </a:rPr>
              <a:t>CP-242011 </a:t>
            </a: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7.png"/><Relationship Id="rId2" Type="http://schemas.openxmlformats.org/officeDocument/2006/relationships/hyperlink" Target="https://www.3gpp.org/news-events/3gpp-newsletters" TargetMode="Externa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hyperlink" Target="https://www.3gpp.org/about-us/achievement-awards/excellence-award" TargetMode="External"/><Relationship Id="rId4" Type="http://schemas.openxmlformats.org/officeDocument/2006/relationships/image" Target="../media/image5.jpg"/></Relationships>
</file>

<file path=ppt/slides/_rels/slide22.xml.rels><?xml version="1.0" encoding="UTF-8" standalone="yes"?>
<Relationships xmlns="http://schemas.openxmlformats.org/package/2006/relationships"><Relationship Id="rId2" Type="http://schemas.openxmlformats.org/officeDocument/2006/relationships/hyperlink" Target="mailto:kevin.flynn@3gpp.org"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about-us/mobile-competence-centre" TargetMode="External"/><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dirty="0">
                <a:latin typeface="Century Gothic" panose="020B0502020202020204" pitchFamily="34" charset="0"/>
              </a:rPr>
              <a:t>MCC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257300" y="4516438"/>
            <a:ext cx="7085013" cy="1296987"/>
          </a:xfrm>
        </p:spPr>
        <p:txBody>
          <a:bodyPr rtlCol="0">
            <a:normAutofit/>
          </a:bodyPr>
          <a:lstStyle/>
          <a:p>
            <a:pPr marL="0" indent="0">
              <a:spcBef>
                <a:spcPts val="0"/>
              </a:spcBef>
              <a:buFontTx/>
              <a:buNone/>
              <a:defRPr/>
            </a:pPr>
            <a:r>
              <a:rPr lang="en-GB" sz="2000" dirty="0">
                <a:solidFill>
                  <a:schemeClr val="accent2">
                    <a:lumMod val="75000"/>
                  </a:schemeClr>
                </a:solidFill>
                <a:latin typeface="Century Gothic" panose="020B0502020202020204" pitchFamily="34" charset="0"/>
              </a:rPr>
              <a:t>Mirko </a:t>
            </a:r>
            <a:r>
              <a:rPr lang="en-GB" sz="2000">
                <a:solidFill>
                  <a:schemeClr val="accent2">
                    <a:lumMod val="75000"/>
                  </a:schemeClr>
                </a:solidFill>
                <a:latin typeface="Century Gothic" panose="020B0502020202020204" pitchFamily="34" charset="0"/>
              </a:rPr>
              <a:t>Cano Soveri</a:t>
            </a:r>
            <a:endParaRPr lang="en-GB" sz="1400" dirty="0">
              <a:solidFill>
                <a:schemeClr val="accent2">
                  <a:lumMod val="75000"/>
                </a:schemeClr>
              </a:solidFill>
              <a:latin typeface="Century Gothic" panose="020B0502020202020204" pitchFamily="34" charset="0"/>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CE55E412-E775-4278-8F61-9F7632E2C5D3}"/>
              </a:ext>
            </a:extLst>
          </p:cNvPr>
          <p:cNvGraphicFramePr>
            <a:graphicFrameLocks/>
          </p:cNvGraphicFramePr>
          <p:nvPr/>
        </p:nvGraphicFramePr>
        <p:xfrm>
          <a:off x="487678" y="1828208"/>
          <a:ext cx="11216644" cy="4427994"/>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(CT)</a:t>
            </a:r>
            <a:endParaRPr lang="en-GB" dirty="0"/>
          </a:p>
        </p:txBody>
      </p:sp>
    </p:spTree>
    <p:extLst>
      <p:ext uri="{BB962C8B-B14F-4D97-AF65-F5344CB8AC3E}">
        <p14:creationId xmlns:p14="http://schemas.microsoft.com/office/powerpoint/2010/main" val="84458663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a:extLst>
              <a:ext uri="{FF2B5EF4-FFF2-40B4-BE49-F238E27FC236}">
                <a16:creationId xmlns:a16="http://schemas.microsoft.com/office/drawing/2014/main" id="{38B72421-5ADE-17A9-318D-EBDCC7378F06}"/>
              </a:ext>
            </a:extLst>
          </p:cNvPr>
          <p:cNvGraphicFramePr>
            <a:graphicFrameLocks/>
          </p:cNvGraphicFramePr>
          <p:nvPr/>
        </p:nvGraphicFramePr>
        <p:xfrm>
          <a:off x="6497885" y="1699842"/>
          <a:ext cx="5144928" cy="314021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BA0AC33E-36DB-BC4A-DD19-203D5862F142}"/>
              </a:ext>
            </a:extLst>
          </p:cNvPr>
          <p:cNvGraphicFramePr>
            <a:graphicFrameLocks/>
          </p:cNvGraphicFramePr>
          <p:nvPr/>
        </p:nvGraphicFramePr>
        <p:xfrm>
          <a:off x="284335" y="1967731"/>
          <a:ext cx="5962301" cy="3575304"/>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5">
            <a:extLst>
              <a:ext uri="{FF2B5EF4-FFF2-40B4-BE49-F238E27FC236}">
                <a16:creationId xmlns:a16="http://schemas.microsoft.com/office/drawing/2014/main" id="{760D064D-1257-3653-C0C0-86CD37B7965B}"/>
              </a:ext>
            </a:extLst>
          </p:cNvPr>
          <p:cNvSpPr/>
          <p:nvPr/>
        </p:nvSpPr>
        <p:spPr>
          <a:xfrm>
            <a:off x="9406550" y="30565"/>
            <a:ext cx="2580238" cy="13255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706671" y="4499526"/>
            <a:ext cx="433056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Total membership = 836 </a:t>
            </a:r>
            <a:r>
              <a:rPr lang="en-US" i="1" dirty="0">
                <a:solidFill>
                  <a:srgbClr val="969696"/>
                </a:solidFill>
              </a:rPr>
              <a:t>(805)</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706671" y="4759691"/>
            <a:ext cx="41666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Guests =     20  </a:t>
            </a:r>
            <a:r>
              <a:rPr lang="en-US" i="1" dirty="0">
                <a:solidFill>
                  <a:srgbClr val="969696"/>
                </a:solidFill>
              </a:rPr>
              <a:t>(27)</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6954262" y="5584264"/>
            <a:ext cx="163867" cy="538022"/>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7118129" y="5543034"/>
            <a:ext cx="1265761" cy="623559"/>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Europe</a:t>
              </a:r>
              <a:endParaRPr lang="en-GB" sz="1100"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sz="1100" b="1" dirty="0">
                  <a:solidFill>
                    <a:schemeClr val="tx1"/>
                  </a:solidFill>
                </a:rPr>
                <a:t>North America</a:t>
              </a:r>
              <a:endParaRPr lang="en-GB" sz="1100"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Asia</a:t>
              </a:r>
              <a:endParaRPr lang="en-GB" sz="1100"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nvGraphicFramePr>
        <p:xfrm>
          <a:off x="10044970" y="4414993"/>
          <a:ext cx="1984524" cy="1709436"/>
        </p:xfrm>
        <a:graphic>
          <a:graphicData uri="http://schemas.openxmlformats.org/drawingml/2006/table">
            <a:tbl>
              <a:tblPr firstRow="1" firstCol="1">
                <a:tableStyleId>{9D7B26C5-4107-4FEC-AEDC-1716B250A1EF}</a:tableStyleId>
              </a:tblPr>
              <a:tblGrid>
                <a:gridCol w="661508">
                  <a:extLst>
                    <a:ext uri="{9D8B030D-6E8A-4147-A177-3AD203B41FA5}">
                      <a16:colId xmlns:a16="http://schemas.microsoft.com/office/drawing/2014/main" val="2283734622"/>
                    </a:ext>
                  </a:extLst>
                </a:gridCol>
                <a:gridCol w="661508">
                  <a:extLst>
                    <a:ext uri="{9D8B030D-6E8A-4147-A177-3AD203B41FA5}">
                      <a16:colId xmlns:a16="http://schemas.microsoft.com/office/drawing/2014/main" val="3181943947"/>
                    </a:ext>
                  </a:extLst>
                </a:gridCol>
                <a:gridCol w="661508">
                  <a:extLst>
                    <a:ext uri="{9D8B030D-6E8A-4147-A177-3AD203B41FA5}">
                      <a16:colId xmlns:a16="http://schemas.microsoft.com/office/drawing/2014/main" val="1090343508"/>
                    </a:ext>
                  </a:extLst>
                </a:gridCol>
              </a:tblGrid>
              <a:tr h="190500">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TSG#104</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TSG#105</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dirty="0">
                          <a:effectLst/>
                        </a:rPr>
                        <a:t>ETSI</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effectLst/>
                          <a:latin typeface="Arial" panose="020B0604020202020204" pitchFamily="34" charset="0"/>
                        </a:rPr>
                        <a:t>432</a:t>
                      </a:r>
                    </a:p>
                  </a:txBody>
                  <a:tcPr marL="0" marR="0" marT="0" marB="0" anchor="b"/>
                </a:tc>
                <a:tc>
                  <a:txBody>
                    <a:bodyPr/>
                    <a:lstStyle/>
                    <a:p>
                      <a:pPr algn="r" fontAlgn="b"/>
                      <a:r>
                        <a:rPr lang="en-GB" sz="1000" b="1" i="0" u="none" strike="noStrike" kern="1200" dirty="0">
                          <a:solidFill>
                            <a:srgbClr val="81B861"/>
                          </a:solidFill>
                          <a:effectLst/>
                          <a:latin typeface="Arial" panose="020B0604020202020204" pitchFamily="34" charset="0"/>
                          <a:ea typeface="+mn-ea"/>
                          <a:cs typeface="+mn-cs"/>
                        </a:rPr>
                        <a:t>452</a:t>
                      </a:r>
                    </a:p>
                  </a:txBody>
                  <a:tcPr marL="0" marR="0" marT="0" marB="0" anchor="b"/>
                </a:tc>
                <a:extLst>
                  <a:ext uri="{0D108BD9-81ED-4DB2-BD59-A6C34878D82A}">
                    <a16:rowId xmlns:a16="http://schemas.microsoft.com/office/drawing/2014/main" val="3868169696"/>
                  </a:ext>
                </a:extLst>
              </a:tr>
              <a:tr h="185436">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kern="1200" dirty="0">
                          <a:solidFill>
                            <a:schemeClr val="tx1"/>
                          </a:solidFill>
                          <a:effectLst/>
                          <a:latin typeface="Arial" panose="020B0604020202020204" pitchFamily="34" charset="0"/>
                          <a:ea typeface="+mn-ea"/>
                          <a:cs typeface="+mn-cs"/>
                        </a:rPr>
                        <a:t>71</a:t>
                      </a:r>
                    </a:p>
                  </a:txBody>
                  <a:tcPr marL="0" marR="0" marT="0" marB="0" anchor="b"/>
                </a:tc>
                <a:tc>
                  <a:txBody>
                    <a:bodyPr/>
                    <a:lstStyle/>
                    <a:p>
                      <a:pPr algn="r" fontAlgn="b"/>
                      <a:r>
                        <a:rPr lang="en-GB" sz="1000" b="1" i="0" u="none" strike="noStrike" kern="1200" dirty="0">
                          <a:solidFill>
                            <a:srgbClr val="81B861"/>
                          </a:solidFill>
                          <a:effectLst/>
                          <a:latin typeface="Arial" panose="020B0604020202020204" pitchFamily="34" charset="0"/>
                          <a:ea typeface="+mn-ea"/>
                          <a:cs typeface="+mn-cs"/>
                        </a:rPr>
                        <a:t>75</a:t>
                      </a:r>
                    </a:p>
                  </a:txBody>
                  <a:tcPr marL="0" marR="0" marT="0"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effectLst/>
                          <a:latin typeface="Arial" panose="020B0604020202020204" pitchFamily="34" charset="0"/>
                        </a:rPr>
                        <a:t>29</a:t>
                      </a:r>
                    </a:p>
                  </a:txBody>
                  <a:tcPr marL="0" marR="0" marT="0" marB="0" anchor="b"/>
                </a:tc>
                <a:tc>
                  <a:txBody>
                    <a:bodyPr/>
                    <a:lstStyle/>
                    <a:p>
                      <a:pPr algn="r" fontAlgn="b"/>
                      <a:r>
                        <a:rPr lang="en-GB" sz="1000" b="0" i="0" u="none" strike="noStrike" dirty="0">
                          <a:effectLst/>
                          <a:latin typeface="Arial" panose="020B0604020202020204" pitchFamily="34" charset="0"/>
                        </a:rPr>
                        <a:t>29</a:t>
                      </a:r>
                    </a:p>
                  </a:txBody>
                  <a:tcPr marL="0" marR="0" marT="0"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effectLst/>
                          <a:latin typeface="Arial" panose="020B0604020202020204" pitchFamily="34" charset="0"/>
                        </a:rPr>
                        <a:t>13</a:t>
                      </a:r>
                    </a:p>
                  </a:txBody>
                  <a:tcPr marL="0" marR="0" marT="0" marB="0" anchor="b"/>
                </a:tc>
                <a:tc>
                  <a:txBody>
                    <a:bodyPr/>
                    <a:lstStyle/>
                    <a:p>
                      <a:pPr algn="r" fontAlgn="b"/>
                      <a:r>
                        <a:rPr lang="en-GB" sz="1000" b="0" i="0" u="none" strike="noStrike" dirty="0">
                          <a:effectLst/>
                          <a:latin typeface="Arial" panose="020B0604020202020204" pitchFamily="34" charset="0"/>
                        </a:rPr>
                        <a:t>13</a:t>
                      </a:r>
                    </a:p>
                  </a:txBody>
                  <a:tcPr marL="0" marR="0" marT="0"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kern="1200" dirty="0">
                          <a:solidFill>
                            <a:schemeClr val="tx1"/>
                          </a:solidFill>
                          <a:effectLst/>
                          <a:latin typeface="Arial" panose="020B0604020202020204" pitchFamily="34" charset="0"/>
                          <a:ea typeface="+mn-ea"/>
                          <a:cs typeface="+mn-cs"/>
                        </a:rPr>
                        <a:t>169</a:t>
                      </a:r>
                    </a:p>
                  </a:txBody>
                  <a:tcPr marL="0" marR="0" marT="0" marB="0" anchor="b"/>
                </a:tc>
                <a:tc>
                  <a:txBody>
                    <a:bodyPr/>
                    <a:lstStyle/>
                    <a:p>
                      <a:pPr algn="r" fontAlgn="b"/>
                      <a:r>
                        <a:rPr lang="en-GB" sz="1000" b="1" i="0" u="none" strike="noStrike" kern="1200" dirty="0">
                          <a:solidFill>
                            <a:srgbClr val="81B861"/>
                          </a:solidFill>
                          <a:effectLst/>
                          <a:latin typeface="Arial" panose="020B0604020202020204" pitchFamily="34" charset="0"/>
                          <a:ea typeface="+mn-ea"/>
                          <a:cs typeface="+mn-cs"/>
                        </a:rPr>
                        <a:t>172</a:t>
                      </a:r>
                    </a:p>
                  </a:txBody>
                  <a:tcPr marL="0" marR="0" marT="0" marB="0" anchor="b"/>
                </a:tc>
                <a:extLst>
                  <a:ext uri="{0D108BD9-81ED-4DB2-BD59-A6C34878D82A}">
                    <a16:rowId xmlns:a16="http://schemas.microsoft.com/office/drawing/2014/main" val="4159952401"/>
                  </a:ext>
                </a:extLst>
              </a:tr>
              <a:tr h="190500">
                <a:tc>
                  <a:txBody>
                    <a:bodyPr/>
                    <a:lstStyle/>
                    <a:p>
                      <a:pPr algn="l" fontAlgn="b"/>
                      <a:r>
                        <a:rPr lang="en-GB" sz="1100" u="none" strike="noStrike" dirty="0">
                          <a:effectLst/>
                        </a:rPr>
                        <a:t>TTA</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kern="1200" dirty="0">
                          <a:solidFill>
                            <a:schemeClr val="tx1"/>
                          </a:solidFill>
                          <a:effectLst/>
                          <a:latin typeface="Arial" panose="020B0604020202020204" pitchFamily="34" charset="0"/>
                          <a:ea typeface="+mn-ea"/>
                          <a:cs typeface="+mn-cs"/>
                        </a:rPr>
                        <a:t>33</a:t>
                      </a:r>
                    </a:p>
                  </a:txBody>
                  <a:tcPr marL="0" marR="0" marT="0" marB="0" anchor="b"/>
                </a:tc>
                <a:tc>
                  <a:txBody>
                    <a:bodyPr/>
                    <a:lstStyle/>
                    <a:p>
                      <a:pPr algn="r" fontAlgn="b"/>
                      <a:r>
                        <a:rPr lang="en-GB" sz="1000" b="1" i="0" u="none" strike="noStrike" kern="1200" dirty="0">
                          <a:solidFill>
                            <a:srgbClr val="81B861"/>
                          </a:solidFill>
                          <a:effectLst/>
                          <a:latin typeface="Arial" panose="020B0604020202020204" pitchFamily="34" charset="0"/>
                          <a:ea typeface="+mn-ea"/>
                          <a:cs typeface="+mn-cs"/>
                        </a:rPr>
                        <a:t>37</a:t>
                      </a:r>
                    </a:p>
                  </a:txBody>
                  <a:tcPr marL="0" marR="0" marT="0" marB="0" anchor="b"/>
                </a:tc>
                <a:extLst>
                  <a:ext uri="{0D108BD9-81ED-4DB2-BD59-A6C34878D82A}">
                    <a16:rowId xmlns:a16="http://schemas.microsoft.com/office/drawing/2014/main" val="3026674822"/>
                  </a:ext>
                </a:extLst>
              </a:tr>
              <a:tr h="190500">
                <a:tc>
                  <a:txBody>
                    <a:bodyPr/>
                    <a:lstStyle/>
                    <a:p>
                      <a:pPr algn="l" fontAlgn="b"/>
                      <a:r>
                        <a:rPr lang="en-GB" sz="1000" u="none" strike="noStrike" dirty="0">
                          <a:effectLst/>
                        </a:rPr>
                        <a:t>TSDSI</a:t>
                      </a:r>
                      <a:endParaRPr lang="en-GB"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r" fontAlgn="b"/>
                      <a:r>
                        <a:rPr lang="en-GB" sz="1000" b="0" i="0" u="none" strike="noStrike" kern="1200" dirty="0">
                          <a:solidFill>
                            <a:schemeClr val="tx1"/>
                          </a:solidFill>
                          <a:effectLst/>
                          <a:latin typeface="Arial" panose="020B0604020202020204" pitchFamily="34" charset="0"/>
                          <a:ea typeface="+mn-ea"/>
                          <a:cs typeface="+mn-cs"/>
                        </a:rPr>
                        <a:t>58</a:t>
                      </a:r>
                    </a:p>
                  </a:txBody>
                  <a:tcPr marL="0" marR="0" marT="0" marB="0" anchor="b"/>
                </a:tc>
                <a:tc>
                  <a:txBody>
                    <a:bodyPr/>
                    <a:lstStyle/>
                    <a:p>
                      <a:pPr algn="r" fontAlgn="b"/>
                      <a:r>
                        <a:rPr lang="en-GB" sz="1000" b="0" i="0" u="none" strike="noStrike" kern="1200" dirty="0">
                          <a:solidFill>
                            <a:schemeClr val="tx1"/>
                          </a:solidFill>
                          <a:effectLst/>
                          <a:latin typeface="Arial" panose="020B0604020202020204" pitchFamily="34" charset="0"/>
                          <a:ea typeface="+mn-ea"/>
                          <a:cs typeface="+mn-cs"/>
                        </a:rPr>
                        <a:t>58</a:t>
                      </a:r>
                    </a:p>
                  </a:txBody>
                  <a:tcPr marL="0" marR="0" marT="0"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a:t>
                      </a:r>
                      <a:r>
                        <a:rPr lang="en-GB" sz="1100" b="1" u="none" strike="noStrike" dirty="0">
                          <a:effectLst/>
                        </a:rPr>
                        <a:t>Total</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effectLst/>
                          <a:latin typeface="Arial" panose="020B0604020202020204" pitchFamily="34" charset="0"/>
                        </a:rPr>
                        <a:t>805</a:t>
                      </a:r>
                    </a:p>
                  </a:txBody>
                  <a:tcPr marL="0" marR="0" marT="0" marB="0" anchor="b"/>
                </a:tc>
                <a:tc>
                  <a:txBody>
                    <a:bodyPr/>
                    <a:lstStyle/>
                    <a:p>
                      <a:pPr algn="r" fontAlgn="b"/>
                      <a:r>
                        <a:rPr lang="en-GB" sz="1000" b="1" i="0" u="none" strike="noStrike" dirty="0">
                          <a:effectLst/>
                          <a:latin typeface="Arial" panose="020B0604020202020204" pitchFamily="34" charset="0"/>
                        </a:rPr>
                        <a:t>836</a:t>
                      </a:r>
                    </a:p>
                  </a:txBody>
                  <a:tcPr marL="0" marR="0" marT="0"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a:t>
            </a:r>
            <a:r>
              <a:rPr lang="en-US" sz="1050" dirty="0"/>
              <a:t>05/09/2024</a:t>
            </a:r>
            <a:endParaRPr lang="en-US" sz="1200" dirty="0"/>
          </a:p>
        </p:txBody>
      </p:sp>
      <p:sp>
        <p:nvSpPr>
          <p:cNvPr id="8" name="TextBox 7">
            <a:extLst>
              <a:ext uri="{FF2B5EF4-FFF2-40B4-BE49-F238E27FC236}">
                <a16:creationId xmlns:a16="http://schemas.microsoft.com/office/drawing/2014/main" id="{4944FB19-667E-E0E9-3C5E-38224066F43C}"/>
              </a:ext>
            </a:extLst>
          </p:cNvPr>
          <p:cNvSpPr txBox="1"/>
          <p:nvPr/>
        </p:nvSpPr>
        <p:spPr>
          <a:xfrm>
            <a:off x="76700" y="5537795"/>
            <a:ext cx="6169936" cy="338554"/>
          </a:xfrm>
          <a:prstGeom prst="rect">
            <a:avLst/>
          </a:prstGeom>
          <a:noFill/>
        </p:spPr>
        <p:txBody>
          <a:bodyPr wrap="square">
            <a:spAutoFit/>
          </a:bodyPr>
          <a:lstStyle/>
          <a:p>
            <a:pPr algn="ctr">
              <a:spcBef>
                <a:spcPct val="50000"/>
              </a:spcBef>
              <a:buFontTx/>
              <a:buNone/>
            </a:pPr>
            <a:r>
              <a:rPr lang="en-US" altLang="en-US" sz="1600" b="1" dirty="0">
                <a:solidFill>
                  <a:srgbClr val="81B861"/>
                </a:solidFill>
                <a:latin typeface="Arial" panose="020B0604020202020204" pitchFamily="34" charset="0"/>
              </a:rPr>
              <a:t>More members since last plenary update</a:t>
            </a:r>
            <a:endParaRPr lang="en-GB" altLang="en-US" sz="1600" b="1" dirty="0">
              <a:solidFill>
                <a:srgbClr val="81B861"/>
              </a:solidFill>
              <a:latin typeface="Arial" panose="020B0604020202020204" pitchFamily="34" charset="0"/>
            </a:endParaRPr>
          </a:p>
        </p:txBody>
      </p:sp>
    </p:spTree>
    <p:extLst>
      <p:ext uri="{BB962C8B-B14F-4D97-AF65-F5344CB8AC3E}">
        <p14:creationId xmlns:p14="http://schemas.microsoft.com/office/powerpoint/2010/main" val="119080744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More 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148770058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C096A631-E7B6-C743-579A-2051D0B10831}"/>
              </a:ext>
            </a:extLst>
          </p:cNvPr>
          <p:cNvGraphicFramePr>
            <a:graphicFrameLocks/>
          </p:cNvGraphicFramePr>
          <p:nvPr/>
        </p:nvGraphicFramePr>
        <p:xfrm>
          <a:off x="2272747" y="2007703"/>
          <a:ext cx="7646506" cy="415455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sp>
        <p:nvSpPr>
          <p:cNvPr id="7" name="TextBox 6">
            <a:extLst>
              <a:ext uri="{FF2B5EF4-FFF2-40B4-BE49-F238E27FC236}">
                <a16:creationId xmlns:a16="http://schemas.microsoft.com/office/drawing/2014/main" id="{8EB91C1E-0404-D092-0B08-6573695AD1E6}"/>
              </a:ext>
            </a:extLst>
          </p:cNvPr>
          <p:cNvSpPr txBox="1"/>
          <p:nvPr/>
        </p:nvSpPr>
        <p:spPr>
          <a:xfrm>
            <a:off x="2272747" y="6179677"/>
            <a:ext cx="833883" cy="215444"/>
          </a:xfrm>
          <a:prstGeom prst="rect">
            <a:avLst/>
          </a:prstGeom>
          <a:noFill/>
        </p:spPr>
        <p:txBody>
          <a:bodyPr wrap="none" rtlCol="0">
            <a:spAutoFit/>
          </a:bodyPr>
          <a:lstStyle/>
          <a:p>
            <a:r>
              <a:rPr lang="en-GB" sz="800"/>
              <a:t>* Extrapolated</a:t>
            </a:r>
          </a:p>
        </p:txBody>
      </p:sp>
    </p:spTree>
    <p:extLst>
      <p:ext uri="{BB962C8B-B14F-4D97-AF65-F5344CB8AC3E}">
        <p14:creationId xmlns:p14="http://schemas.microsoft.com/office/powerpoint/2010/main" val="154050857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00000000-0008-0000-0000-000006000000}"/>
              </a:ext>
            </a:extLst>
          </p:cNvPr>
          <p:cNvGraphicFramePr>
            <a:graphicFrameLocks/>
          </p:cNvGraphicFramePr>
          <p:nvPr/>
        </p:nvGraphicFramePr>
        <p:xfrm>
          <a:off x="2488834" y="1951050"/>
          <a:ext cx="7214332" cy="421200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a:xfrm>
            <a:off x="379745" y="114113"/>
            <a:ext cx="10515600" cy="1325563"/>
          </a:xfrm>
        </p:spPr>
        <p:txBody>
          <a:bodyPr/>
          <a:lstStyle/>
          <a:p>
            <a:r>
              <a:rPr lang="en-GB" sz="4250" dirty="0"/>
              <a:t>Number of specification per release</a:t>
            </a:r>
          </a:p>
        </p:txBody>
      </p:sp>
    </p:spTree>
    <p:extLst>
      <p:ext uri="{BB962C8B-B14F-4D97-AF65-F5344CB8AC3E}">
        <p14:creationId xmlns:p14="http://schemas.microsoft.com/office/powerpoint/2010/main" val="3548439521"/>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A2813BBE-F36B-488C-8EF5-6509E4E44174}"/>
              </a:ext>
            </a:extLst>
          </p:cNvPr>
          <p:cNvGraphicFramePr>
            <a:graphicFrameLocks/>
          </p:cNvGraphicFramePr>
          <p:nvPr/>
        </p:nvGraphicFramePr>
        <p:xfrm>
          <a:off x="2194560" y="2148916"/>
          <a:ext cx="7802880" cy="413292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D773C922-5651-434E-A2C1-43687712B5D5}"/>
              </a:ext>
            </a:extLst>
          </p:cNvPr>
          <p:cNvSpPr>
            <a:spLocks noGrp="1"/>
          </p:cNvSpPr>
          <p:nvPr>
            <p:ph type="title"/>
          </p:nvPr>
        </p:nvSpPr>
        <p:spPr/>
        <p:txBody>
          <a:bodyPr/>
          <a:lstStyle/>
          <a:p>
            <a:r>
              <a:rPr lang="en-GB" dirty="0"/>
              <a:t>Approved CRs per TSG</a:t>
            </a:r>
          </a:p>
        </p:txBody>
      </p:sp>
      <p:sp>
        <p:nvSpPr>
          <p:cNvPr id="5" name="Rectangle 4">
            <a:extLst>
              <a:ext uri="{FF2B5EF4-FFF2-40B4-BE49-F238E27FC236}">
                <a16:creationId xmlns:a16="http://schemas.microsoft.com/office/drawing/2014/main" id="{24EBE684-9554-43D5-884F-8259FED5C566}"/>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Tree>
    <p:extLst>
      <p:ext uri="{BB962C8B-B14F-4D97-AF65-F5344CB8AC3E}">
        <p14:creationId xmlns:p14="http://schemas.microsoft.com/office/powerpoint/2010/main" val="480947926"/>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F70B6C26-3D1B-4D3A-B858-486E8ADAA0B4}"/>
              </a:ext>
            </a:extLst>
          </p:cNvPr>
          <p:cNvGraphicFramePr>
            <a:graphicFrameLocks/>
          </p:cNvGraphicFramePr>
          <p:nvPr/>
        </p:nvGraphicFramePr>
        <p:xfrm>
          <a:off x="2047619" y="2288394"/>
          <a:ext cx="8096762" cy="3953316"/>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9/8/2024</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16</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10" name="Title 2">
            <a:extLst>
              <a:ext uri="{FF2B5EF4-FFF2-40B4-BE49-F238E27FC236}">
                <a16:creationId xmlns:a16="http://schemas.microsoft.com/office/drawing/2014/main" id="{AF8F3875-063D-4D54-8B65-1D45E36A46FB}"/>
              </a:ext>
            </a:extLst>
          </p:cNvPr>
          <p:cNvSpPr>
            <a:spLocks noGrp="1"/>
          </p:cNvSpPr>
          <p:nvPr>
            <p:ph type="title"/>
          </p:nvPr>
        </p:nvSpPr>
        <p:spPr>
          <a:xfrm>
            <a:off x="443753" y="114113"/>
            <a:ext cx="10515600" cy="1325563"/>
          </a:xfrm>
        </p:spPr>
        <p:txBody>
          <a:bodyPr/>
          <a:lstStyle/>
          <a:p>
            <a:r>
              <a:rPr lang="en-GB" dirty="0"/>
              <a:t>Approved CRs per TSG (CT)</a:t>
            </a:r>
          </a:p>
        </p:txBody>
      </p:sp>
    </p:spTree>
    <p:extLst>
      <p:ext uri="{BB962C8B-B14F-4D97-AF65-F5344CB8AC3E}">
        <p14:creationId xmlns:p14="http://schemas.microsoft.com/office/powerpoint/2010/main" val="2718988774"/>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5DF0D049-7A76-4230-90BD-96DFAA24535B}"/>
              </a:ext>
            </a:extLst>
          </p:cNvPr>
          <p:cNvGraphicFramePr>
            <a:graphicFrameLocks/>
          </p:cNvGraphicFramePr>
          <p:nvPr/>
        </p:nvGraphicFramePr>
        <p:xfrm>
          <a:off x="2181355" y="2275747"/>
          <a:ext cx="7829290" cy="3953774"/>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9/8/2024</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17</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05313204-542A-49FA-BF7F-87A0258724FE}"/>
              </a:ext>
            </a:extLst>
          </p:cNvPr>
          <p:cNvSpPr>
            <a:spLocks noGrp="1"/>
          </p:cNvSpPr>
          <p:nvPr>
            <p:ph type="title"/>
          </p:nvPr>
        </p:nvSpPr>
        <p:spPr/>
        <p:txBody>
          <a:bodyPr/>
          <a:lstStyle/>
          <a:p>
            <a:r>
              <a:rPr lang="en-GB" dirty="0"/>
              <a:t>Approved CRs per TSG (RAN)</a:t>
            </a:r>
          </a:p>
        </p:txBody>
      </p:sp>
    </p:spTree>
    <p:extLst>
      <p:ext uri="{BB962C8B-B14F-4D97-AF65-F5344CB8AC3E}">
        <p14:creationId xmlns:p14="http://schemas.microsoft.com/office/powerpoint/2010/main" val="1080141392"/>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E666DB34-7755-48D4-8B2D-4AA534BA5210}"/>
              </a:ext>
            </a:extLst>
          </p:cNvPr>
          <p:cNvGraphicFramePr>
            <a:graphicFrameLocks/>
          </p:cNvGraphicFramePr>
          <p:nvPr/>
        </p:nvGraphicFramePr>
        <p:xfrm>
          <a:off x="2283978" y="2276330"/>
          <a:ext cx="7624044" cy="3952606"/>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9/8/2024</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18</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A7F5B295-2FC7-4B2C-8B3E-547CE25D8A43}"/>
              </a:ext>
            </a:extLst>
          </p:cNvPr>
          <p:cNvSpPr>
            <a:spLocks noGrp="1"/>
          </p:cNvSpPr>
          <p:nvPr>
            <p:ph type="title"/>
          </p:nvPr>
        </p:nvSpPr>
        <p:spPr/>
        <p:txBody>
          <a:bodyPr/>
          <a:lstStyle/>
          <a:p>
            <a:r>
              <a:rPr lang="en-GB" dirty="0"/>
              <a:t>Approved CRs per TSG (SA)</a:t>
            </a:r>
          </a:p>
        </p:txBody>
      </p:sp>
    </p:spTree>
    <p:extLst>
      <p:ext uri="{BB962C8B-B14F-4D97-AF65-F5344CB8AC3E}">
        <p14:creationId xmlns:p14="http://schemas.microsoft.com/office/powerpoint/2010/main" val="1898364297"/>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9444630" cy="1325563"/>
          </a:xfrm>
        </p:spPr>
        <p:txBody>
          <a:bodyPr/>
          <a:lstStyle/>
          <a:p>
            <a:r>
              <a:rPr lang="fr-FR" altLang="en-US" dirty="0"/>
              <a:t>Anti-trust </a:t>
            </a:r>
            <a:r>
              <a:rPr lang="fr-FR" altLang="en-US" dirty="0" err="1"/>
              <a:t>law</a:t>
            </a:r>
            <a:r>
              <a:rPr lang="fr-FR" altLang="en-US" dirty="0"/>
              <a:t> webinars</a:t>
            </a:r>
            <a:endParaRPr lang="en-GB" altLang="en-US"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9" name="Content Placeholder 2">
            <a:extLst>
              <a:ext uri="{FF2B5EF4-FFF2-40B4-BE49-F238E27FC236}">
                <a16:creationId xmlns:a16="http://schemas.microsoft.com/office/drawing/2014/main" id="{4BEC5FFE-9EE3-4547-AC04-1005AF2E23C2}"/>
              </a:ext>
            </a:extLst>
          </p:cNvPr>
          <p:cNvSpPr txBox="1">
            <a:spLocks/>
          </p:cNvSpPr>
          <p:nvPr/>
        </p:nvSpPr>
        <p:spPr bwMode="auto">
          <a:xfrm>
            <a:off x="433773" y="1811133"/>
            <a:ext cx="11313054" cy="4737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355600" eaLnBrk="1" hangingPunct="1">
              <a:defRPr/>
            </a:pPr>
            <a:r>
              <a:rPr lang="en-GB" altLang="en-US" sz="2000" b="1" dirty="0">
                <a:latin typeface="Century Gothic" panose="020B0502020202020204" pitchFamily="34" charset="0"/>
              </a:rPr>
              <a:t>Three webinars have been scheduled to take place in the last quarter of 2024, each timed to be convenient for those in one of the three regions (Europe, Americas, Asia):</a:t>
            </a:r>
          </a:p>
          <a:p>
            <a:pPr marL="712788" lvl="1" indent="-352425" eaLnBrk="1" hangingPunct="1">
              <a:spcBef>
                <a:spcPts val="600"/>
              </a:spcBef>
              <a:spcAft>
                <a:spcPts val="600"/>
              </a:spcAft>
              <a:defRPr/>
            </a:pPr>
            <a:r>
              <a:rPr lang="en-GB" altLang="en-US" sz="2000" dirty="0">
                <a:solidFill>
                  <a:srgbClr val="FF0000"/>
                </a:solidFill>
                <a:latin typeface="Century Gothic" panose="020B0502020202020204" pitchFamily="34" charset="0"/>
              </a:rPr>
              <a:t>Tuesday, [</a:t>
            </a:r>
            <a:r>
              <a:rPr lang="en-GB" altLang="en-US" sz="2000" b="1" dirty="0">
                <a:solidFill>
                  <a:srgbClr val="FF0000"/>
                </a:solidFill>
                <a:latin typeface="Century Gothic" panose="020B0502020202020204" pitchFamily="34" charset="0"/>
              </a:rPr>
              <a:t>3rd of Sept 20024</a:t>
            </a:r>
            <a:r>
              <a:rPr lang="en-GB" altLang="en-US" sz="2000" dirty="0">
                <a:solidFill>
                  <a:srgbClr val="FF0000"/>
                </a:solidFill>
                <a:latin typeface="Century Gothic" panose="020B0502020202020204" pitchFamily="34" charset="0"/>
              </a:rPr>
              <a:t>]: 10:00-12:00 CET (DONE)</a:t>
            </a:r>
          </a:p>
          <a:p>
            <a:pPr marL="712788" lvl="1" indent="-352425" eaLnBrk="1" hangingPunct="1">
              <a:spcBef>
                <a:spcPts val="600"/>
              </a:spcBef>
              <a:spcAft>
                <a:spcPts val="600"/>
              </a:spcAft>
              <a:defRPr/>
            </a:pPr>
            <a:r>
              <a:rPr lang="en-GB" altLang="en-US" sz="2000" dirty="0">
                <a:latin typeface="Century Gothic" panose="020B0502020202020204" pitchFamily="34" charset="0"/>
              </a:rPr>
              <a:t>Tuesday, [</a:t>
            </a:r>
            <a:r>
              <a:rPr lang="en-GB" altLang="en-US" sz="2000" b="1" dirty="0">
                <a:latin typeface="Century Gothic" panose="020B0502020202020204" pitchFamily="34" charset="0"/>
              </a:rPr>
              <a:t>24th of Sept</a:t>
            </a:r>
            <a:r>
              <a:rPr lang="en-GB" altLang="en-US" sz="2000" dirty="0">
                <a:latin typeface="Century Gothic" panose="020B0502020202020204" pitchFamily="34" charset="0"/>
              </a:rPr>
              <a:t>]: 08:00-10:00 CET</a:t>
            </a:r>
          </a:p>
          <a:p>
            <a:pPr marL="712788" lvl="1" indent="-352425" eaLnBrk="1" hangingPunct="1">
              <a:spcBef>
                <a:spcPts val="600"/>
              </a:spcBef>
              <a:spcAft>
                <a:spcPts val="600"/>
              </a:spcAft>
              <a:defRPr/>
            </a:pPr>
            <a:r>
              <a:rPr lang="en-GB" altLang="en-US" sz="2000" dirty="0">
                <a:latin typeface="Century Gothic" panose="020B0502020202020204" pitchFamily="34" charset="0"/>
              </a:rPr>
              <a:t>Tuesday, [</a:t>
            </a:r>
            <a:r>
              <a:rPr lang="en-GB" altLang="en-US" sz="2000" b="1" dirty="0">
                <a:latin typeface="Century Gothic" panose="020B0502020202020204" pitchFamily="34" charset="0"/>
              </a:rPr>
              <a:t>8th of Oct</a:t>
            </a:r>
            <a:r>
              <a:rPr lang="en-GB" altLang="en-US" sz="2000" dirty="0">
                <a:latin typeface="Century Gothic" panose="020B0502020202020204" pitchFamily="34" charset="0"/>
              </a:rPr>
              <a:t>]:  18:00-20:00 CET</a:t>
            </a:r>
          </a:p>
          <a:p>
            <a:pPr marL="357188" indent="-355600" eaLnBrk="1" hangingPunct="1">
              <a:defRPr/>
            </a:pPr>
            <a:r>
              <a:rPr lang="en-GB" altLang="en-US" sz="2000" dirty="0">
                <a:latin typeface="Century Gothic" panose="020B0502020202020204" pitchFamily="34" charset="0"/>
              </a:rPr>
              <a:t>These webinars are open for participation by any delegate. For logistical reasons, we may have to limit the number of participants in any one webinar, and elected officials and candidates for election will take precedence.</a:t>
            </a:r>
          </a:p>
          <a:p>
            <a:pPr marL="357188" indent="-355600" eaLnBrk="1" hangingPunct="1">
              <a:defRPr/>
            </a:pPr>
            <a:endParaRPr lang="en-GB" altLang="en-US" sz="2000" dirty="0">
              <a:latin typeface="Calibri (Body)"/>
            </a:endParaRPr>
          </a:p>
          <a:p>
            <a:pPr marL="357188" indent="-355600" eaLnBrk="1" hangingPunct="1">
              <a:defRPr/>
            </a:pPr>
            <a:r>
              <a:rPr lang="en-GB" altLang="en-US" sz="2000" dirty="0">
                <a:latin typeface="Century Gothic" panose="020B0502020202020204" pitchFamily="34" charset="0"/>
              </a:rPr>
              <a:t>Companies are reminded that all personnel they offer for the chair or vice-chair position of 3GPP committees must undergo formal training in anti-trust matters, and the letter of support for candidates for election must clearly state this. (</a:t>
            </a:r>
            <a:r>
              <a:rPr lang="en-GB" altLang="en-US" sz="2000" dirty="0">
                <a:solidFill>
                  <a:srgbClr val="00B050"/>
                </a:solidFill>
                <a:latin typeface="Century Gothic" panose="020B0502020202020204" pitchFamily="34" charset="0"/>
              </a:rPr>
              <a:t>Article 22.1 of the 3GPP working procedures</a:t>
            </a:r>
            <a:r>
              <a:rPr lang="en-GB" altLang="en-US" sz="2000" dirty="0">
                <a:latin typeface="Century Gothic" panose="020B0502020202020204" pitchFamily="34" charset="0"/>
              </a:rPr>
              <a:t>)</a:t>
            </a:r>
          </a:p>
        </p:txBody>
      </p:sp>
    </p:spTree>
    <p:extLst>
      <p:ext uri="{BB962C8B-B14F-4D97-AF65-F5344CB8AC3E}">
        <p14:creationId xmlns:p14="http://schemas.microsoft.com/office/powerpoint/2010/main" val="3206895182"/>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647634"/>
            <a:ext cx="1212793" cy="20099"/>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a:off x="7408690" y="4298583"/>
            <a:ext cx="1186238" cy="29037"/>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99" y="3749100"/>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52040" y="349024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89898" y="1894877"/>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97226" y="2101902"/>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 Soveri</a:t>
            </a:r>
            <a:endParaRPr lang="en-US" sz="800" dirty="0">
              <a:highlight>
                <a:srgbClr val="FFFF00"/>
              </a:highlight>
            </a:endParaRPr>
          </a:p>
          <a:p>
            <a:pPr algn="ctr"/>
            <a:r>
              <a:rPr lang="en-US" sz="800" dirty="0"/>
              <a:t>MCC director</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797226" y="3201420"/>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63807"/>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t>
            </a:r>
            <a:r>
              <a:rPr lang="en-US" sz="800" dirty="0" err="1"/>
              <a:t>admin,elections</a:t>
            </a:r>
            <a:r>
              <a:rPr lang="en-US" sz="800" dirty="0"/>
              <a:t>...)</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(E3MAG,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5315" y="3946295"/>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Akansha Arora</a:t>
            </a:r>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837" y="3681813"/>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44566" y="38450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4863" y="386004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62273"/>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55119" y="300637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Seonggu Shim</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Mirko Cano</a:t>
            </a:r>
            <a:endParaRPr lang="en-US" sz="800" dirty="0"/>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67375" y="36751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Task Force Leader</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184170" y="345453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24331" y="342528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11993" y="36414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Achraf Khsiba</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995" y="2511232"/>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Dongwook Kim</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p>
        </p:txBody>
      </p:sp>
      <p:sp>
        <p:nvSpPr>
          <p:cNvPr id="3" name="Title 2">
            <a:extLst>
              <a:ext uri="{FF2B5EF4-FFF2-40B4-BE49-F238E27FC236}">
                <a16:creationId xmlns:a16="http://schemas.microsoft.com/office/drawing/2014/main" id="{E615D784-AEBC-4C44-AFB1-F4DB16E8FA1F}"/>
              </a:ext>
            </a:extLst>
          </p:cNvPr>
          <p:cNvSpPr>
            <a:spLocks noGrp="1"/>
          </p:cNvSpPr>
          <p:nvPr>
            <p:ph type="title"/>
          </p:nvPr>
        </p:nvSpPr>
        <p:spPr/>
        <p:txBody>
          <a:bodyPr/>
          <a:lstStyle/>
          <a:p>
            <a:r>
              <a:rPr lang="en-GB" dirty="0"/>
              <a:t>3GPP Support Team</a:t>
            </a:r>
          </a:p>
        </p:txBody>
      </p:sp>
      <p:sp>
        <p:nvSpPr>
          <p:cNvPr id="7" name="AutoShape 75">
            <a:extLst>
              <a:ext uri="{FF2B5EF4-FFF2-40B4-BE49-F238E27FC236}">
                <a16:creationId xmlns:a16="http://schemas.microsoft.com/office/drawing/2014/main" id="{D74424EC-0584-FB03-1FD0-556AA82B42AE}"/>
              </a:ext>
            </a:extLst>
          </p:cNvPr>
          <p:cNvSpPr>
            <a:spLocks noChangeArrowheads="1"/>
          </p:cNvSpPr>
          <p:nvPr/>
        </p:nvSpPr>
        <p:spPr bwMode="auto">
          <a:xfrm>
            <a:off x="2811993" y="3157370"/>
            <a:ext cx="1001662" cy="22871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endParaRPr lang="en-US" sz="800" dirty="0"/>
          </a:p>
          <a:p>
            <a:pPr algn="ctr"/>
            <a:r>
              <a:rPr lang="en-US" sz="800" dirty="0"/>
              <a:t>Antoine Mouquet</a:t>
            </a:r>
          </a:p>
          <a:p>
            <a:pPr algn="ctr"/>
            <a:endParaRPr lang="en-US" sz="800" dirty="0"/>
          </a:p>
        </p:txBody>
      </p:sp>
      <p:sp>
        <p:nvSpPr>
          <p:cNvPr id="8" name="Line 57">
            <a:extLst>
              <a:ext uri="{FF2B5EF4-FFF2-40B4-BE49-F238E27FC236}">
                <a16:creationId xmlns:a16="http://schemas.microsoft.com/office/drawing/2014/main" id="{58A0DE26-404A-D20A-CEED-E643434A120D}"/>
              </a:ext>
            </a:extLst>
          </p:cNvPr>
          <p:cNvSpPr>
            <a:spLocks noChangeShapeType="1"/>
          </p:cNvSpPr>
          <p:nvPr/>
        </p:nvSpPr>
        <p:spPr bwMode="auto">
          <a:xfrm>
            <a:off x="3699963" y="324884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 name="AutoShape 60">
            <a:extLst>
              <a:ext uri="{FF2B5EF4-FFF2-40B4-BE49-F238E27FC236}">
                <a16:creationId xmlns:a16="http://schemas.microsoft.com/office/drawing/2014/main" id="{7DACEA6D-4220-1EEC-B2E9-C950F84CDD77}"/>
              </a:ext>
            </a:extLst>
          </p:cNvPr>
          <p:cNvSpPr>
            <a:spLocks noChangeArrowheads="1"/>
          </p:cNvSpPr>
          <p:nvPr/>
        </p:nvSpPr>
        <p:spPr bwMode="auto">
          <a:xfrm>
            <a:off x="5149773" y="322845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4" name="AutoShape 5">
            <a:extLst>
              <a:ext uri="{FF2B5EF4-FFF2-40B4-BE49-F238E27FC236}">
                <a16:creationId xmlns:a16="http://schemas.microsoft.com/office/drawing/2014/main" id="{76D1ADD1-DB6F-7BCC-50BA-976232E90A26}"/>
              </a:ext>
            </a:extLst>
          </p:cNvPr>
          <p:cNvSpPr>
            <a:spLocks noChangeArrowheads="1"/>
          </p:cNvSpPr>
          <p:nvPr/>
        </p:nvSpPr>
        <p:spPr bwMode="auto">
          <a:xfrm>
            <a:off x="7813852" y="2871606"/>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Frederic Firmin</a:t>
            </a:r>
          </a:p>
          <a:p>
            <a:pPr algn="ctr"/>
            <a:r>
              <a:rPr lang="en-US" sz="800" dirty="0"/>
              <a:t>Tools and Methods</a:t>
            </a:r>
          </a:p>
        </p:txBody>
      </p:sp>
      <p:sp>
        <p:nvSpPr>
          <p:cNvPr id="2" name="Line 33">
            <a:extLst>
              <a:ext uri="{FF2B5EF4-FFF2-40B4-BE49-F238E27FC236}">
                <a16:creationId xmlns:a16="http://schemas.microsoft.com/office/drawing/2014/main" id="{E12A832A-9849-0794-248D-C3E2CE000BA6}"/>
              </a:ext>
            </a:extLst>
          </p:cNvPr>
          <p:cNvSpPr>
            <a:spLocks noChangeShapeType="1"/>
          </p:cNvSpPr>
          <p:nvPr/>
        </p:nvSpPr>
        <p:spPr bwMode="auto">
          <a:xfrm flipV="1">
            <a:off x="7520959" y="2308000"/>
            <a:ext cx="254289" cy="12775"/>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5" name="Oval 4">
            <a:extLst>
              <a:ext uri="{FF2B5EF4-FFF2-40B4-BE49-F238E27FC236}">
                <a16:creationId xmlns:a16="http://schemas.microsoft.com/office/drawing/2014/main" id="{E0ACED55-B478-DF35-0E7A-B6CB3727C8E1}"/>
              </a:ext>
            </a:extLst>
          </p:cNvPr>
          <p:cNvSpPr/>
          <p:nvPr/>
        </p:nvSpPr>
        <p:spPr>
          <a:xfrm>
            <a:off x="7622819" y="2045204"/>
            <a:ext cx="1903173" cy="438944"/>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Arrow Connector 9">
            <a:extLst>
              <a:ext uri="{FF2B5EF4-FFF2-40B4-BE49-F238E27FC236}">
                <a16:creationId xmlns:a16="http://schemas.microsoft.com/office/drawing/2014/main" id="{78E0DC1E-D4B4-36DF-3633-78D6F946CCCD}"/>
              </a:ext>
            </a:extLst>
          </p:cNvPr>
          <p:cNvCxnSpPr/>
          <p:nvPr/>
        </p:nvCxnSpPr>
        <p:spPr>
          <a:xfrm flipH="1">
            <a:off x="9655728" y="2292342"/>
            <a:ext cx="864066"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74980"/>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91953" y="2885667"/>
            <a:ext cx="2008091" cy="3360985"/>
          </a:xfrm>
          <a:prstGeom prst="rect">
            <a:avLst/>
          </a:prstGeom>
        </p:spPr>
      </p:pic>
    </p:spTree>
    <p:extLst>
      <p:ext uri="{BB962C8B-B14F-4D97-AF65-F5344CB8AC3E}">
        <p14:creationId xmlns:p14="http://schemas.microsoft.com/office/powerpoint/2010/main" val="2321671959"/>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E1AF0A-317E-FC2D-C92A-28370D256CDE}"/>
              </a:ext>
            </a:extLst>
          </p:cNvPr>
          <p:cNvSpPr>
            <a:spLocks noGrp="1"/>
          </p:cNvSpPr>
          <p:nvPr>
            <p:ph idx="1"/>
          </p:nvPr>
        </p:nvSpPr>
        <p:spPr>
          <a:xfrm>
            <a:off x="348777" y="2269617"/>
            <a:ext cx="4003761" cy="1778889"/>
          </a:xfrm>
        </p:spPr>
        <p:txBody>
          <a:bodyPr/>
          <a:lstStyle/>
          <a:p>
            <a:pPr>
              <a:buFont typeface="Arial" panose="020B0604020202020204" pitchFamily="34" charset="0"/>
              <a:buChar char="•"/>
            </a:pPr>
            <a:r>
              <a:rPr lang="en-GB" altLang="en-US" sz="1400" dirty="0"/>
              <a:t>Issue #8 of 3GPP ‘Highlights’ Published June 2024</a:t>
            </a:r>
          </a:p>
          <a:p>
            <a:pPr lvl="1"/>
            <a:r>
              <a:rPr lang="en-GB" altLang="en-US" sz="1400" dirty="0"/>
              <a:t>800 print copies </a:t>
            </a:r>
          </a:p>
          <a:p>
            <a:pPr lvl="1"/>
            <a:r>
              <a:rPr lang="en-GB" altLang="en-US" sz="1400" dirty="0"/>
              <a:t>2500+ subscribers to </a:t>
            </a:r>
            <a:r>
              <a:rPr lang="en-GB" altLang="en-US" sz="1400" dirty="0">
                <a:hlinkClick r:id="rId2"/>
              </a:rPr>
              <a:t>on-line version</a:t>
            </a:r>
            <a:endParaRPr lang="en-GB" altLang="en-US" sz="1400" dirty="0"/>
          </a:p>
          <a:p>
            <a:pPr>
              <a:buFont typeface="Arial" panose="020B0604020202020204" pitchFamily="34" charset="0"/>
              <a:buChar char="•"/>
            </a:pPr>
            <a:r>
              <a:rPr lang="en-GB" altLang="en-US" sz="1400" dirty="0"/>
              <a:t>Issue #9 in November 2024, Please volunteer an idea for an article (800 – 1600 words). Call for articles this week (TSGs#105)</a:t>
            </a:r>
          </a:p>
        </p:txBody>
      </p:sp>
      <p:sp>
        <p:nvSpPr>
          <p:cNvPr id="4" name="Title 1">
            <a:extLst>
              <a:ext uri="{FF2B5EF4-FFF2-40B4-BE49-F238E27FC236}">
                <a16:creationId xmlns:a16="http://schemas.microsoft.com/office/drawing/2014/main" id="{C56D5A0A-9D65-2593-2ED7-866C519E167D}"/>
              </a:ext>
            </a:extLst>
          </p:cNvPr>
          <p:cNvSpPr>
            <a:spLocks noGrp="1"/>
          </p:cNvSpPr>
          <p:nvPr>
            <p:ph type="title"/>
          </p:nvPr>
        </p:nvSpPr>
        <p:spPr>
          <a:xfrm>
            <a:off x="355292" y="365125"/>
            <a:ext cx="10998508" cy="1325563"/>
          </a:xfrm>
        </p:spPr>
        <p:txBody>
          <a:bodyPr/>
          <a:lstStyle/>
          <a:p>
            <a:r>
              <a:rPr lang="en-GB" altLang="en-US" dirty="0"/>
              <a:t>Marketing matters</a:t>
            </a:r>
          </a:p>
        </p:txBody>
      </p:sp>
      <p:sp>
        <p:nvSpPr>
          <p:cNvPr id="10" name="Content Placeholder 2">
            <a:extLst>
              <a:ext uri="{FF2B5EF4-FFF2-40B4-BE49-F238E27FC236}">
                <a16:creationId xmlns:a16="http://schemas.microsoft.com/office/drawing/2014/main" id="{518E8085-E606-57C5-2D86-965B7FF4741C}"/>
              </a:ext>
            </a:extLst>
          </p:cNvPr>
          <p:cNvSpPr txBox="1">
            <a:spLocks/>
          </p:cNvSpPr>
          <p:nvPr/>
        </p:nvSpPr>
        <p:spPr bwMode="auto">
          <a:xfrm>
            <a:off x="6894573" y="1891283"/>
            <a:ext cx="4712208" cy="752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sz="2000" dirty="0"/>
              <a:t> Speakers at Conferences in 2024:</a:t>
            </a:r>
          </a:p>
          <a:p>
            <a:endParaRPr lang="en-GB" sz="2000" dirty="0"/>
          </a:p>
        </p:txBody>
      </p:sp>
      <p:cxnSp>
        <p:nvCxnSpPr>
          <p:cNvPr id="12" name="Straight Connector 11">
            <a:extLst>
              <a:ext uri="{FF2B5EF4-FFF2-40B4-BE49-F238E27FC236}">
                <a16:creationId xmlns:a16="http://schemas.microsoft.com/office/drawing/2014/main" id="{2B3A0FB5-0469-F3CA-B5B5-EB85C7FB8331}"/>
              </a:ext>
            </a:extLst>
          </p:cNvPr>
          <p:cNvCxnSpPr>
            <a:cxnSpLocks/>
          </p:cNvCxnSpPr>
          <p:nvPr/>
        </p:nvCxnSpPr>
        <p:spPr>
          <a:xfrm>
            <a:off x="6578897" y="2267711"/>
            <a:ext cx="0" cy="3767328"/>
          </a:xfrm>
          <a:prstGeom prst="line">
            <a:avLst/>
          </a:prstGeom>
        </p:spPr>
        <p:style>
          <a:lnRef idx="3">
            <a:schemeClr val="accent3"/>
          </a:lnRef>
          <a:fillRef idx="0">
            <a:schemeClr val="accent3"/>
          </a:fillRef>
          <a:effectRef idx="2">
            <a:schemeClr val="accent3"/>
          </a:effectRef>
          <a:fontRef idx="minor">
            <a:schemeClr val="tx1"/>
          </a:fontRef>
        </p:style>
      </p:cxnSp>
      <p:sp>
        <p:nvSpPr>
          <p:cNvPr id="5" name="Content Placeholder 2">
            <a:extLst>
              <a:ext uri="{FF2B5EF4-FFF2-40B4-BE49-F238E27FC236}">
                <a16:creationId xmlns:a16="http://schemas.microsoft.com/office/drawing/2014/main" id="{22FAFE19-9CBB-4CEB-DDF8-65E060A32B4C}"/>
              </a:ext>
            </a:extLst>
          </p:cNvPr>
          <p:cNvSpPr txBox="1">
            <a:spLocks/>
          </p:cNvSpPr>
          <p:nvPr/>
        </p:nvSpPr>
        <p:spPr bwMode="auto">
          <a:xfrm>
            <a:off x="236898" y="1915287"/>
            <a:ext cx="4712208"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sz="2000" dirty="0"/>
              <a:t> Newsletter</a:t>
            </a:r>
          </a:p>
        </p:txBody>
      </p:sp>
      <p:pic>
        <p:nvPicPr>
          <p:cNvPr id="13" name="Picture 12" descr="A collage of people in a conference room&#10;&#10;Description automatically generated">
            <a:extLst>
              <a:ext uri="{FF2B5EF4-FFF2-40B4-BE49-F238E27FC236}">
                <a16:creationId xmlns:a16="http://schemas.microsoft.com/office/drawing/2014/main" id="{94C35E84-074A-5B40-A518-F963304C1A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9394" y="1942057"/>
            <a:ext cx="1859050" cy="1325563"/>
          </a:xfrm>
          <a:prstGeom prst="rect">
            <a:avLst/>
          </a:prstGeom>
        </p:spPr>
      </p:pic>
      <p:sp>
        <p:nvSpPr>
          <p:cNvPr id="6" name="Content Placeholder 2">
            <a:extLst>
              <a:ext uri="{FF2B5EF4-FFF2-40B4-BE49-F238E27FC236}">
                <a16:creationId xmlns:a16="http://schemas.microsoft.com/office/drawing/2014/main" id="{092F5965-954B-6911-4A13-3768402102C9}"/>
              </a:ext>
            </a:extLst>
          </p:cNvPr>
          <p:cNvSpPr txBox="1">
            <a:spLocks/>
          </p:cNvSpPr>
          <p:nvPr/>
        </p:nvSpPr>
        <p:spPr bwMode="auto">
          <a:xfrm>
            <a:off x="460656" y="5276940"/>
            <a:ext cx="3582882" cy="1778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Char char="•"/>
            </a:pPr>
            <a:r>
              <a:rPr lang="en-GB" altLang="en-US" sz="1200" dirty="0"/>
              <a:t>WG chairs submissions for 2024 Excellence Awards due in by December 7.</a:t>
            </a:r>
          </a:p>
          <a:p>
            <a:pPr>
              <a:buFont typeface="Arial" panose="020B0604020202020204" pitchFamily="34" charset="0"/>
              <a:buChar char="•"/>
            </a:pPr>
            <a:r>
              <a:rPr lang="en-GB" altLang="en-US" sz="1200" dirty="0"/>
              <a:t>Award </a:t>
            </a:r>
            <a:r>
              <a:rPr lang="en-GB" altLang="en-US" sz="1200" dirty="0">
                <a:hlinkClick r:id="rId5"/>
              </a:rPr>
              <a:t>webpage</a:t>
            </a:r>
            <a:r>
              <a:rPr lang="en-GB" altLang="en-US" sz="1200" dirty="0"/>
              <a:t> – Includes process.</a:t>
            </a:r>
          </a:p>
        </p:txBody>
      </p:sp>
      <p:sp>
        <p:nvSpPr>
          <p:cNvPr id="7" name="Content Placeholder 2">
            <a:extLst>
              <a:ext uri="{FF2B5EF4-FFF2-40B4-BE49-F238E27FC236}">
                <a16:creationId xmlns:a16="http://schemas.microsoft.com/office/drawing/2014/main" id="{A07EFC58-AE28-2022-4B9C-4E25333CAF9A}"/>
              </a:ext>
            </a:extLst>
          </p:cNvPr>
          <p:cNvSpPr txBox="1">
            <a:spLocks/>
          </p:cNvSpPr>
          <p:nvPr/>
        </p:nvSpPr>
        <p:spPr bwMode="auto">
          <a:xfrm>
            <a:off x="460656" y="4932324"/>
            <a:ext cx="4712208"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sz="1800" dirty="0"/>
              <a:t> Excellence Awards</a:t>
            </a:r>
          </a:p>
        </p:txBody>
      </p:sp>
      <p:graphicFrame>
        <p:nvGraphicFramePr>
          <p:cNvPr id="8" name="Table 7">
            <a:extLst>
              <a:ext uri="{FF2B5EF4-FFF2-40B4-BE49-F238E27FC236}">
                <a16:creationId xmlns:a16="http://schemas.microsoft.com/office/drawing/2014/main" id="{90554C4F-7F43-D405-42F9-0DF65EE095A8}"/>
              </a:ext>
            </a:extLst>
          </p:cNvPr>
          <p:cNvGraphicFramePr>
            <a:graphicFrameLocks noGrp="1"/>
          </p:cNvGraphicFramePr>
          <p:nvPr/>
        </p:nvGraphicFramePr>
        <p:xfrm>
          <a:off x="6851047" y="2267711"/>
          <a:ext cx="5188856" cy="3339681"/>
        </p:xfrm>
        <a:graphic>
          <a:graphicData uri="http://schemas.openxmlformats.org/drawingml/2006/table">
            <a:tbl>
              <a:tblPr firstRow="1">
                <a:tableStyleId>{93296810-A885-4BE3-A3E7-6D5BEEA58F35}</a:tableStyleId>
              </a:tblPr>
              <a:tblGrid>
                <a:gridCol w="2071902">
                  <a:extLst>
                    <a:ext uri="{9D8B030D-6E8A-4147-A177-3AD203B41FA5}">
                      <a16:colId xmlns:a16="http://schemas.microsoft.com/office/drawing/2014/main" val="518854274"/>
                    </a:ext>
                  </a:extLst>
                </a:gridCol>
                <a:gridCol w="869861">
                  <a:extLst>
                    <a:ext uri="{9D8B030D-6E8A-4147-A177-3AD203B41FA5}">
                      <a16:colId xmlns:a16="http://schemas.microsoft.com/office/drawing/2014/main" val="711322434"/>
                    </a:ext>
                  </a:extLst>
                </a:gridCol>
                <a:gridCol w="1062105">
                  <a:extLst>
                    <a:ext uri="{9D8B030D-6E8A-4147-A177-3AD203B41FA5}">
                      <a16:colId xmlns:a16="http://schemas.microsoft.com/office/drawing/2014/main" val="291229979"/>
                    </a:ext>
                  </a:extLst>
                </a:gridCol>
                <a:gridCol w="1184988">
                  <a:extLst>
                    <a:ext uri="{9D8B030D-6E8A-4147-A177-3AD203B41FA5}">
                      <a16:colId xmlns:a16="http://schemas.microsoft.com/office/drawing/2014/main" val="2993422215"/>
                    </a:ext>
                  </a:extLst>
                </a:gridCol>
              </a:tblGrid>
              <a:tr h="211230">
                <a:tc>
                  <a:txBody>
                    <a:bodyPr/>
                    <a:lstStyle/>
                    <a:p>
                      <a:pPr algn="l" fontAlgn="b"/>
                      <a:r>
                        <a:rPr lang="en-GB" sz="1100" u="none" strike="noStrike">
                          <a:effectLst/>
                        </a:rPr>
                        <a:t>Event</a:t>
                      </a:r>
                      <a:endParaRPr lang="en-GB" sz="1100" b="0" i="0" u="none" strike="noStrike">
                        <a:solidFill>
                          <a:srgbClr val="000000"/>
                        </a:solidFill>
                        <a:effectLst/>
                        <a:latin typeface="Montserrat" panose="00000500000000000000" pitchFamily="2" charset="0"/>
                      </a:endParaRPr>
                    </a:p>
                  </a:txBody>
                  <a:tcPr marL="8449" marR="8449" marT="8449" marB="0" anchor="b"/>
                </a:tc>
                <a:tc>
                  <a:txBody>
                    <a:bodyPr/>
                    <a:lstStyle/>
                    <a:p>
                      <a:pPr algn="l" fontAlgn="b"/>
                      <a:r>
                        <a:rPr lang="en-GB" sz="1100" u="none" strike="noStrike">
                          <a:effectLst/>
                        </a:rPr>
                        <a:t>Start date</a:t>
                      </a:r>
                      <a:endParaRPr lang="en-GB" sz="1100" b="0" i="0" u="none" strike="noStrike">
                        <a:solidFill>
                          <a:srgbClr val="000000"/>
                        </a:solidFill>
                        <a:effectLst/>
                        <a:latin typeface="Montserrat" panose="00000500000000000000" pitchFamily="2" charset="0"/>
                      </a:endParaRPr>
                    </a:p>
                  </a:txBody>
                  <a:tcPr marL="8449" marR="8449" marT="8449" marB="0" anchor="b"/>
                </a:tc>
                <a:tc>
                  <a:txBody>
                    <a:bodyPr/>
                    <a:lstStyle/>
                    <a:p>
                      <a:pPr algn="l" fontAlgn="b"/>
                      <a:r>
                        <a:rPr lang="en-GB" sz="1100" u="none" strike="noStrike" dirty="0">
                          <a:effectLst/>
                        </a:rPr>
                        <a:t>City</a:t>
                      </a:r>
                      <a:endParaRPr lang="en-GB" sz="1100" b="0" i="0" u="none" strike="noStrike" dirty="0">
                        <a:solidFill>
                          <a:srgbClr val="000000"/>
                        </a:solidFill>
                        <a:effectLst/>
                        <a:latin typeface="Montserrat" panose="00000500000000000000" pitchFamily="2" charset="0"/>
                      </a:endParaRPr>
                    </a:p>
                  </a:txBody>
                  <a:tcPr marL="8449" marR="8449" marT="8449" marB="0" anchor="b"/>
                </a:tc>
                <a:tc>
                  <a:txBody>
                    <a:bodyPr/>
                    <a:lstStyle/>
                    <a:p>
                      <a:pPr algn="l" fontAlgn="b"/>
                      <a:r>
                        <a:rPr lang="en-GB" sz="1100" u="none" strike="noStrike" dirty="0">
                          <a:effectLst/>
                        </a:rPr>
                        <a:t>Support</a:t>
                      </a:r>
                      <a:endParaRPr lang="en-GB" sz="1100" b="0" i="0" u="none" strike="noStrike" dirty="0">
                        <a:solidFill>
                          <a:srgbClr val="000000"/>
                        </a:solidFill>
                        <a:effectLst/>
                        <a:latin typeface="Montserrat" panose="00000500000000000000" pitchFamily="2" charset="0"/>
                      </a:endParaRPr>
                    </a:p>
                  </a:txBody>
                  <a:tcPr marL="8449" marR="8449" marT="8449" marB="0" anchor="b"/>
                </a:tc>
                <a:extLst>
                  <a:ext uri="{0D108BD9-81ED-4DB2-BD59-A6C34878D82A}">
                    <a16:rowId xmlns:a16="http://schemas.microsoft.com/office/drawing/2014/main" val="2610471971"/>
                  </a:ext>
                </a:extLst>
              </a:tr>
              <a:tr h="422460">
                <a:tc>
                  <a:txBody>
                    <a:bodyPr/>
                    <a:lstStyle/>
                    <a:p>
                      <a:pPr algn="l" fontAlgn="b"/>
                      <a:r>
                        <a:rPr lang="it-IT" sz="1000" u="none" strike="noStrike">
                          <a:effectLst/>
                        </a:rPr>
                        <a:t>ETSI Artificial Intelligence (AI) Conference</a:t>
                      </a:r>
                      <a:endParaRPr lang="it-IT" sz="1000" b="0" i="0" u="none" strike="noStrike">
                        <a:solidFill>
                          <a:srgbClr val="000000"/>
                        </a:solidFill>
                        <a:effectLst/>
                        <a:latin typeface="Calibri" panose="020F0502020204030204" pitchFamily="34" charset="0"/>
                      </a:endParaRPr>
                    </a:p>
                  </a:txBody>
                  <a:tcPr marL="8449" marR="8449" marT="8449" marB="0" anchor="b"/>
                </a:tc>
                <a:tc>
                  <a:txBody>
                    <a:bodyPr/>
                    <a:lstStyle/>
                    <a:p>
                      <a:pPr algn="r" fontAlgn="ctr"/>
                      <a:r>
                        <a:rPr lang="en-GB" sz="1100" u="none" strike="noStrike">
                          <a:effectLst/>
                        </a:rPr>
                        <a:t>05/02/2024</a:t>
                      </a:r>
                      <a:endParaRPr lang="en-GB" sz="1100" b="0" i="0" u="none" strike="noStrike">
                        <a:solidFill>
                          <a:srgbClr val="000000"/>
                        </a:solidFill>
                        <a:effectLst/>
                        <a:latin typeface="Montserrat" panose="00000500000000000000" pitchFamily="2" charset="0"/>
                      </a:endParaRPr>
                    </a:p>
                  </a:txBody>
                  <a:tcPr marL="8449" marR="8449" marT="8449" marB="0" anchor="ctr"/>
                </a:tc>
                <a:tc>
                  <a:txBody>
                    <a:bodyPr/>
                    <a:lstStyle/>
                    <a:p>
                      <a:pPr algn="l" fontAlgn="ctr"/>
                      <a:r>
                        <a:rPr lang="en-GB" sz="1100" u="none" strike="noStrike" dirty="0">
                          <a:effectLst/>
                        </a:rPr>
                        <a:t>Sophia Antipolis</a:t>
                      </a:r>
                      <a:endParaRPr lang="en-GB" sz="1100" b="0" i="0" u="none" strike="noStrike" dirty="0">
                        <a:solidFill>
                          <a:srgbClr val="000000"/>
                        </a:solidFill>
                        <a:effectLst/>
                        <a:latin typeface="Montserrat" panose="00000500000000000000" pitchFamily="2" charset="0"/>
                      </a:endParaRPr>
                    </a:p>
                  </a:txBody>
                  <a:tcPr marL="8449" marR="8449" marT="8449" marB="0" anchor="ctr"/>
                </a:tc>
                <a:tc>
                  <a:txBody>
                    <a:bodyPr/>
                    <a:lstStyle/>
                    <a:p>
                      <a:pPr algn="l" fontAlgn="ctr"/>
                      <a:r>
                        <a:rPr lang="en-GB" sz="1100" u="none" strike="noStrike" dirty="0">
                          <a:effectLst/>
                        </a:rPr>
                        <a:t>Partner event, Speaker</a:t>
                      </a:r>
                      <a:endParaRPr lang="en-GB" sz="1100" b="0" i="0" u="none" strike="noStrike" dirty="0">
                        <a:solidFill>
                          <a:srgbClr val="000000"/>
                        </a:solidFill>
                        <a:effectLst/>
                        <a:latin typeface="Montserrat" panose="00000500000000000000" pitchFamily="2" charset="0"/>
                      </a:endParaRPr>
                    </a:p>
                  </a:txBody>
                  <a:tcPr marL="8449" marR="8449" marT="8449" marB="0" anchor="ctr"/>
                </a:tc>
                <a:extLst>
                  <a:ext uri="{0D108BD9-81ED-4DB2-BD59-A6C34878D82A}">
                    <a16:rowId xmlns:a16="http://schemas.microsoft.com/office/drawing/2014/main" val="1243106949"/>
                  </a:ext>
                </a:extLst>
              </a:tr>
              <a:tr h="422460">
                <a:tc>
                  <a:txBody>
                    <a:bodyPr/>
                    <a:lstStyle/>
                    <a:p>
                      <a:pPr algn="l" fontAlgn="b"/>
                      <a:r>
                        <a:rPr lang="en-GB" sz="1000" u="none" strike="noStrike">
                          <a:effectLst/>
                        </a:rPr>
                        <a:t>MWC 2024</a:t>
                      </a:r>
                      <a:endParaRPr lang="en-GB" sz="1000" b="0" i="0" u="none" strike="noStrike">
                        <a:solidFill>
                          <a:srgbClr val="000000"/>
                        </a:solidFill>
                        <a:effectLst/>
                        <a:latin typeface="Calibri" panose="020F0502020204030204" pitchFamily="34" charset="0"/>
                      </a:endParaRPr>
                    </a:p>
                  </a:txBody>
                  <a:tcPr marL="8449" marR="8449" marT="8449" marB="0" anchor="b"/>
                </a:tc>
                <a:tc>
                  <a:txBody>
                    <a:bodyPr/>
                    <a:lstStyle/>
                    <a:p>
                      <a:pPr algn="r" fontAlgn="ctr"/>
                      <a:r>
                        <a:rPr lang="en-GB" sz="1100" u="none" strike="noStrike">
                          <a:effectLst/>
                        </a:rPr>
                        <a:t>26/02/2024</a:t>
                      </a:r>
                      <a:endParaRPr lang="en-GB" sz="1100" b="0" i="0" u="none" strike="noStrike">
                        <a:solidFill>
                          <a:srgbClr val="000000"/>
                        </a:solidFill>
                        <a:effectLst/>
                        <a:latin typeface="Montserrat" panose="00000500000000000000" pitchFamily="2" charset="0"/>
                      </a:endParaRPr>
                    </a:p>
                  </a:txBody>
                  <a:tcPr marL="8449" marR="8449" marT="8449" marB="0" anchor="ctr"/>
                </a:tc>
                <a:tc>
                  <a:txBody>
                    <a:bodyPr/>
                    <a:lstStyle/>
                    <a:p>
                      <a:pPr algn="l" fontAlgn="ctr"/>
                      <a:r>
                        <a:rPr lang="en-GB" sz="1100" u="none" strike="noStrike" dirty="0">
                          <a:effectLst/>
                        </a:rPr>
                        <a:t>Barcelona</a:t>
                      </a:r>
                      <a:endParaRPr lang="en-GB" sz="1100" b="0" i="0" u="none" strike="noStrike" dirty="0">
                        <a:solidFill>
                          <a:srgbClr val="000000"/>
                        </a:solidFill>
                        <a:effectLst/>
                        <a:latin typeface="Montserrat" panose="00000500000000000000" pitchFamily="2" charset="0"/>
                      </a:endParaRPr>
                    </a:p>
                  </a:txBody>
                  <a:tcPr marL="8449" marR="8449" marT="8449" marB="0" anchor="ctr"/>
                </a:tc>
                <a:tc>
                  <a:txBody>
                    <a:bodyPr/>
                    <a:lstStyle/>
                    <a:p>
                      <a:pPr algn="l" fontAlgn="ctr"/>
                      <a:r>
                        <a:rPr lang="en-GB" sz="1100" u="none" strike="noStrike" dirty="0">
                          <a:effectLst/>
                        </a:rPr>
                        <a:t>Partner event, Speaker</a:t>
                      </a:r>
                      <a:endParaRPr lang="en-GB" sz="1100" b="0" i="0" u="none" strike="noStrike" dirty="0">
                        <a:solidFill>
                          <a:srgbClr val="000000"/>
                        </a:solidFill>
                        <a:effectLst/>
                        <a:latin typeface="Montserrat" panose="00000500000000000000" pitchFamily="2" charset="0"/>
                      </a:endParaRPr>
                    </a:p>
                  </a:txBody>
                  <a:tcPr marL="8449" marR="8449" marT="8449" marB="0" anchor="ctr"/>
                </a:tc>
                <a:extLst>
                  <a:ext uri="{0D108BD9-81ED-4DB2-BD59-A6C34878D82A}">
                    <a16:rowId xmlns:a16="http://schemas.microsoft.com/office/drawing/2014/main" val="3567960175"/>
                  </a:ext>
                </a:extLst>
              </a:tr>
              <a:tr h="422460">
                <a:tc>
                  <a:txBody>
                    <a:bodyPr/>
                    <a:lstStyle/>
                    <a:p>
                      <a:pPr algn="l" fontAlgn="b"/>
                      <a:r>
                        <a:rPr lang="en-GB" sz="1000" u="none" strike="noStrike">
                          <a:effectLst/>
                        </a:rPr>
                        <a:t>Non-Terrestrial Networks, a Native Component of 6G</a:t>
                      </a:r>
                      <a:endParaRPr lang="en-GB" sz="1000" b="0" i="0" u="none" strike="noStrike">
                        <a:solidFill>
                          <a:srgbClr val="000000"/>
                        </a:solidFill>
                        <a:effectLst/>
                        <a:latin typeface="Calibri" panose="020F0502020204030204" pitchFamily="34" charset="0"/>
                      </a:endParaRPr>
                    </a:p>
                  </a:txBody>
                  <a:tcPr marL="8449" marR="8449" marT="8449" marB="0" anchor="b"/>
                </a:tc>
                <a:tc>
                  <a:txBody>
                    <a:bodyPr/>
                    <a:lstStyle/>
                    <a:p>
                      <a:pPr algn="r" fontAlgn="ctr"/>
                      <a:r>
                        <a:rPr lang="en-GB" sz="1100" u="none" strike="noStrike">
                          <a:effectLst/>
                        </a:rPr>
                        <a:t>03/04/2024</a:t>
                      </a:r>
                      <a:endParaRPr lang="en-GB" sz="1100" b="0" i="0" u="none" strike="noStrike">
                        <a:solidFill>
                          <a:srgbClr val="000000"/>
                        </a:solidFill>
                        <a:effectLst/>
                        <a:latin typeface="Montserrat" panose="00000500000000000000" pitchFamily="2" charset="0"/>
                      </a:endParaRPr>
                    </a:p>
                  </a:txBody>
                  <a:tcPr marL="8449" marR="8449" marT="8449" marB="0" anchor="ctr"/>
                </a:tc>
                <a:tc>
                  <a:txBody>
                    <a:bodyPr/>
                    <a:lstStyle/>
                    <a:p>
                      <a:pPr algn="l" fontAlgn="ctr"/>
                      <a:r>
                        <a:rPr lang="en-GB" sz="1100" u="none" strike="noStrike" dirty="0">
                          <a:effectLst/>
                        </a:rPr>
                        <a:t>Sophia Antipolis</a:t>
                      </a:r>
                      <a:endParaRPr lang="en-GB" sz="1100" b="0" i="0" u="none" strike="noStrike" dirty="0">
                        <a:solidFill>
                          <a:srgbClr val="000000"/>
                        </a:solidFill>
                        <a:effectLst/>
                        <a:latin typeface="Montserrat" panose="00000500000000000000" pitchFamily="2" charset="0"/>
                      </a:endParaRPr>
                    </a:p>
                  </a:txBody>
                  <a:tcPr marL="8449" marR="8449" marT="8449" marB="0" anchor="ctr"/>
                </a:tc>
                <a:tc>
                  <a:txBody>
                    <a:bodyPr/>
                    <a:lstStyle/>
                    <a:p>
                      <a:pPr algn="l" fontAlgn="ctr"/>
                      <a:r>
                        <a:rPr lang="en-GB" sz="1100" u="none" strike="noStrike" dirty="0">
                          <a:effectLst/>
                        </a:rPr>
                        <a:t>Partner event, Speaker</a:t>
                      </a:r>
                      <a:endParaRPr lang="en-GB" sz="1100" b="0" i="0" u="none" strike="noStrike" dirty="0">
                        <a:solidFill>
                          <a:srgbClr val="000000"/>
                        </a:solidFill>
                        <a:effectLst/>
                        <a:latin typeface="Montserrat" panose="00000500000000000000" pitchFamily="2" charset="0"/>
                      </a:endParaRPr>
                    </a:p>
                  </a:txBody>
                  <a:tcPr marL="8449" marR="8449" marT="8449" marB="0" anchor="ctr"/>
                </a:tc>
                <a:extLst>
                  <a:ext uri="{0D108BD9-81ED-4DB2-BD59-A6C34878D82A}">
                    <a16:rowId xmlns:a16="http://schemas.microsoft.com/office/drawing/2014/main" val="483502065"/>
                  </a:ext>
                </a:extLst>
              </a:tr>
              <a:tr h="334454">
                <a:tc>
                  <a:txBody>
                    <a:bodyPr/>
                    <a:lstStyle/>
                    <a:p>
                      <a:pPr algn="l" fontAlgn="b"/>
                      <a:r>
                        <a:rPr lang="en-GB" sz="1000" u="none" strike="noStrike">
                          <a:effectLst/>
                        </a:rPr>
                        <a:t>6G Spring Symposium</a:t>
                      </a:r>
                      <a:endParaRPr lang="en-GB" sz="1000" b="0" i="0" u="none" strike="noStrike">
                        <a:solidFill>
                          <a:srgbClr val="000000"/>
                        </a:solidFill>
                        <a:effectLst/>
                        <a:latin typeface="Calibri" panose="020F0502020204030204" pitchFamily="34" charset="0"/>
                      </a:endParaRPr>
                    </a:p>
                  </a:txBody>
                  <a:tcPr marL="8449" marR="8449" marT="8449" marB="0" anchor="b"/>
                </a:tc>
                <a:tc>
                  <a:txBody>
                    <a:bodyPr/>
                    <a:lstStyle/>
                    <a:p>
                      <a:pPr algn="r" fontAlgn="ctr"/>
                      <a:r>
                        <a:rPr lang="en-GB" sz="1100" u="none" strike="noStrike">
                          <a:effectLst/>
                        </a:rPr>
                        <a:t>09/04/2024</a:t>
                      </a:r>
                      <a:endParaRPr lang="en-GB" sz="1100" b="0" i="0" u="none" strike="noStrike">
                        <a:solidFill>
                          <a:srgbClr val="000000"/>
                        </a:solidFill>
                        <a:effectLst/>
                        <a:latin typeface="Montserrat" panose="00000500000000000000" pitchFamily="2" charset="0"/>
                      </a:endParaRPr>
                    </a:p>
                  </a:txBody>
                  <a:tcPr marL="8449" marR="8449" marT="8449" marB="0" anchor="ctr"/>
                </a:tc>
                <a:tc>
                  <a:txBody>
                    <a:bodyPr/>
                    <a:lstStyle/>
                    <a:p>
                      <a:pPr algn="l" fontAlgn="ctr"/>
                      <a:r>
                        <a:rPr lang="en-GB" sz="1100" u="none" strike="noStrike" dirty="0">
                          <a:effectLst/>
                        </a:rPr>
                        <a:t>Helsinki</a:t>
                      </a:r>
                      <a:endParaRPr lang="en-GB" sz="1100" b="0" i="0" u="none" strike="noStrike" dirty="0">
                        <a:solidFill>
                          <a:srgbClr val="000000"/>
                        </a:solidFill>
                        <a:effectLst/>
                        <a:latin typeface="Montserrat" panose="00000500000000000000" pitchFamily="2" charset="0"/>
                      </a:endParaRPr>
                    </a:p>
                  </a:txBody>
                  <a:tcPr marL="8449" marR="8449" marT="8449" marB="0" anchor="ctr"/>
                </a:tc>
                <a:tc>
                  <a:txBody>
                    <a:bodyPr/>
                    <a:lstStyle/>
                    <a:p>
                      <a:pPr algn="l" fontAlgn="ctr"/>
                      <a:r>
                        <a:rPr lang="en-GB" sz="1100" u="none" strike="noStrike" dirty="0">
                          <a:effectLst/>
                        </a:rPr>
                        <a:t>Speaker</a:t>
                      </a:r>
                      <a:endParaRPr lang="en-GB" sz="1100" b="0" i="0" u="none" strike="noStrike" dirty="0">
                        <a:solidFill>
                          <a:srgbClr val="000000"/>
                        </a:solidFill>
                        <a:effectLst/>
                        <a:latin typeface="Montserrat" panose="00000500000000000000" pitchFamily="2" charset="0"/>
                      </a:endParaRPr>
                    </a:p>
                  </a:txBody>
                  <a:tcPr marL="8449" marR="8449" marT="8449" marB="0" anchor="ctr"/>
                </a:tc>
                <a:extLst>
                  <a:ext uri="{0D108BD9-81ED-4DB2-BD59-A6C34878D82A}">
                    <a16:rowId xmlns:a16="http://schemas.microsoft.com/office/drawing/2014/main" val="2549821623"/>
                  </a:ext>
                </a:extLst>
              </a:tr>
              <a:tr h="251927">
                <a:tc>
                  <a:txBody>
                    <a:bodyPr/>
                    <a:lstStyle/>
                    <a:p>
                      <a:pPr algn="l" fontAlgn="b"/>
                      <a:r>
                        <a:rPr lang="en-GB" sz="1000" u="none" strike="noStrike">
                          <a:effectLst/>
                        </a:rPr>
                        <a:t>CCW 2024</a:t>
                      </a:r>
                      <a:endParaRPr lang="en-GB" sz="1000" b="0" i="0" u="none" strike="noStrike">
                        <a:solidFill>
                          <a:srgbClr val="000000"/>
                        </a:solidFill>
                        <a:effectLst/>
                        <a:latin typeface="Calibri" panose="020F0502020204030204" pitchFamily="34" charset="0"/>
                      </a:endParaRPr>
                    </a:p>
                  </a:txBody>
                  <a:tcPr marL="8449" marR="8449" marT="8449" marB="0" anchor="b"/>
                </a:tc>
                <a:tc>
                  <a:txBody>
                    <a:bodyPr/>
                    <a:lstStyle/>
                    <a:p>
                      <a:pPr algn="r" fontAlgn="ctr"/>
                      <a:r>
                        <a:rPr lang="en-GB" sz="1100" u="none" strike="noStrike">
                          <a:effectLst/>
                        </a:rPr>
                        <a:t>14/05/2024</a:t>
                      </a:r>
                      <a:endParaRPr lang="en-GB" sz="1100" b="0" i="0" u="none" strike="noStrike">
                        <a:solidFill>
                          <a:srgbClr val="000000"/>
                        </a:solidFill>
                        <a:effectLst/>
                        <a:latin typeface="Montserrat" panose="00000500000000000000" pitchFamily="2" charset="0"/>
                      </a:endParaRPr>
                    </a:p>
                  </a:txBody>
                  <a:tcPr marL="8449" marR="8449" marT="8449" marB="0" anchor="ctr"/>
                </a:tc>
                <a:tc>
                  <a:txBody>
                    <a:bodyPr/>
                    <a:lstStyle/>
                    <a:p>
                      <a:pPr algn="l" fontAlgn="ctr"/>
                      <a:r>
                        <a:rPr lang="en-GB" sz="1100" u="none" strike="noStrike" dirty="0">
                          <a:effectLst/>
                        </a:rPr>
                        <a:t>Dubai</a:t>
                      </a:r>
                      <a:endParaRPr lang="en-GB" sz="1100" b="0" i="0" u="none" strike="noStrike" dirty="0">
                        <a:solidFill>
                          <a:srgbClr val="000000"/>
                        </a:solidFill>
                        <a:effectLst/>
                        <a:latin typeface="Montserrat" panose="00000500000000000000" pitchFamily="2" charset="0"/>
                      </a:endParaRPr>
                    </a:p>
                  </a:txBody>
                  <a:tcPr marL="8449" marR="8449" marT="8449" marB="0" anchor="ctr"/>
                </a:tc>
                <a:tc>
                  <a:txBody>
                    <a:bodyPr/>
                    <a:lstStyle/>
                    <a:p>
                      <a:pPr algn="l" fontAlgn="ctr"/>
                      <a:r>
                        <a:rPr lang="en-GB" sz="1100" u="none" strike="noStrike" dirty="0">
                          <a:effectLst/>
                        </a:rPr>
                        <a:t>Partner event, Speaker</a:t>
                      </a:r>
                      <a:endParaRPr lang="en-GB" sz="1100" b="0" i="0" u="none" strike="noStrike" dirty="0">
                        <a:solidFill>
                          <a:srgbClr val="000000"/>
                        </a:solidFill>
                        <a:effectLst/>
                        <a:latin typeface="Montserrat" panose="00000500000000000000" pitchFamily="2" charset="0"/>
                      </a:endParaRPr>
                    </a:p>
                  </a:txBody>
                  <a:tcPr marL="8449" marR="8449" marT="8449" marB="0" anchor="ctr"/>
                </a:tc>
                <a:extLst>
                  <a:ext uri="{0D108BD9-81ED-4DB2-BD59-A6C34878D82A}">
                    <a16:rowId xmlns:a16="http://schemas.microsoft.com/office/drawing/2014/main" val="901427614"/>
                  </a:ext>
                </a:extLst>
              </a:tr>
              <a:tr h="211230">
                <a:tc>
                  <a:txBody>
                    <a:bodyPr/>
                    <a:lstStyle/>
                    <a:p>
                      <a:pPr algn="l" fontAlgn="ctr"/>
                      <a:r>
                        <a:rPr lang="en-GB" sz="1000" u="sng" strike="noStrike" dirty="0">
                          <a:effectLst/>
                        </a:rPr>
                        <a:t>Bharat 6G</a:t>
                      </a:r>
                      <a:endParaRPr lang="en-GB" sz="1000" b="0" i="0" u="sng" strike="noStrike" dirty="0">
                        <a:solidFill>
                          <a:srgbClr val="0000FF"/>
                        </a:solidFill>
                        <a:effectLst/>
                        <a:latin typeface="Calibri" panose="020F0502020204030204" pitchFamily="34" charset="0"/>
                      </a:endParaRPr>
                    </a:p>
                  </a:txBody>
                  <a:tcPr marL="8449" marR="8449" marT="8449" marB="0" anchor="ctr"/>
                </a:tc>
                <a:tc>
                  <a:txBody>
                    <a:bodyPr/>
                    <a:lstStyle/>
                    <a:p>
                      <a:pPr algn="r" fontAlgn="ctr"/>
                      <a:r>
                        <a:rPr lang="en-GB" sz="1100" u="none" strike="noStrike">
                          <a:effectLst/>
                        </a:rPr>
                        <a:t>15/05/2024</a:t>
                      </a:r>
                      <a:endParaRPr lang="en-GB" sz="1100" b="0" i="0" u="none" strike="noStrike">
                        <a:solidFill>
                          <a:srgbClr val="000000"/>
                        </a:solidFill>
                        <a:effectLst/>
                        <a:latin typeface="Montserrat" panose="00000500000000000000" pitchFamily="2" charset="0"/>
                      </a:endParaRPr>
                    </a:p>
                  </a:txBody>
                  <a:tcPr marL="8449" marR="8449" marT="8449" marB="0" anchor="ctr"/>
                </a:tc>
                <a:tc>
                  <a:txBody>
                    <a:bodyPr/>
                    <a:lstStyle/>
                    <a:p>
                      <a:pPr algn="l" fontAlgn="ctr"/>
                      <a:r>
                        <a:rPr lang="en-GB" sz="1100" u="none" strike="noStrike" dirty="0">
                          <a:effectLst/>
                        </a:rPr>
                        <a:t>New Delhi</a:t>
                      </a:r>
                      <a:endParaRPr lang="en-GB" sz="1100" b="0" i="0" u="none" strike="noStrike" dirty="0">
                        <a:solidFill>
                          <a:srgbClr val="000000"/>
                        </a:solidFill>
                        <a:effectLst/>
                        <a:latin typeface="Montserrat" panose="00000500000000000000" pitchFamily="2" charset="0"/>
                      </a:endParaRPr>
                    </a:p>
                  </a:txBody>
                  <a:tcPr marL="8449" marR="8449" marT="8449" marB="0" anchor="ctr"/>
                </a:tc>
                <a:tc>
                  <a:txBody>
                    <a:bodyPr/>
                    <a:lstStyle/>
                    <a:p>
                      <a:pPr algn="l" fontAlgn="ctr"/>
                      <a:r>
                        <a:rPr lang="en-GB" sz="1100" u="none" strike="noStrike" dirty="0">
                          <a:effectLst/>
                        </a:rPr>
                        <a:t>Endorsed</a:t>
                      </a:r>
                      <a:endParaRPr lang="en-GB" sz="1100" b="0" i="0" u="none" strike="noStrike" dirty="0">
                        <a:solidFill>
                          <a:srgbClr val="000000"/>
                        </a:solidFill>
                        <a:effectLst/>
                        <a:latin typeface="Montserrat" panose="00000500000000000000" pitchFamily="2" charset="0"/>
                      </a:endParaRPr>
                    </a:p>
                  </a:txBody>
                  <a:tcPr marL="8449" marR="8449" marT="8449" marB="0" anchor="ctr"/>
                </a:tc>
                <a:extLst>
                  <a:ext uri="{0D108BD9-81ED-4DB2-BD59-A6C34878D82A}">
                    <a16:rowId xmlns:a16="http://schemas.microsoft.com/office/drawing/2014/main" val="393509092"/>
                  </a:ext>
                </a:extLst>
              </a:tr>
              <a:tr h="337968">
                <a:tc>
                  <a:txBody>
                    <a:bodyPr/>
                    <a:lstStyle/>
                    <a:p>
                      <a:pPr algn="l" fontAlgn="ctr"/>
                      <a:r>
                        <a:rPr lang="en-GB" sz="1000" u="sng" strike="noStrike" dirty="0">
                          <a:effectLst/>
                        </a:rPr>
                        <a:t>O-RAN 6G Workshop: The Road to 6G Standards</a:t>
                      </a:r>
                      <a:endParaRPr lang="en-GB" sz="1000" b="0" i="0" u="sng" strike="noStrike" dirty="0">
                        <a:solidFill>
                          <a:srgbClr val="0000FF"/>
                        </a:solidFill>
                        <a:effectLst/>
                        <a:latin typeface="Calibri" panose="020F0502020204030204" pitchFamily="34" charset="0"/>
                      </a:endParaRPr>
                    </a:p>
                  </a:txBody>
                  <a:tcPr marL="8449" marR="8449" marT="8449" marB="0" anchor="ctr"/>
                </a:tc>
                <a:tc>
                  <a:txBody>
                    <a:bodyPr/>
                    <a:lstStyle/>
                    <a:p>
                      <a:pPr algn="r" fontAlgn="b"/>
                      <a:r>
                        <a:rPr lang="en-GB" sz="1100" u="none" strike="noStrike">
                          <a:effectLst/>
                        </a:rPr>
                        <a:t>13/06/2024</a:t>
                      </a:r>
                      <a:endParaRPr lang="en-GB" sz="1100" b="0" i="0" u="none" strike="noStrike">
                        <a:solidFill>
                          <a:srgbClr val="000000"/>
                        </a:solidFill>
                        <a:effectLst/>
                        <a:latin typeface="Montserrat" panose="00000500000000000000" pitchFamily="2" charset="0"/>
                      </a:endParaRPr>
                    </a:p>
                  </a:txBody>
                  <a:tcPr marL="8449" marR="8449" marT="8449" marB="0" anchor="b"/>
                </a:tc>
                <a:tc>
                  <a:txBody>
                    <a:bodyPr/>
                    <a:lstStyle/>
                    <a:p>
                      <a:pPr algn="l" fontAlgn="b"/>
                      <a:r>
                        <a:rPr lang="en-GB" sz="1100" u="none" strike="noStrike" dirty="0">
                          <a:effectLst/>
                        </a:rPr>
                        <a:t>Incheon</a:t>
                      </a:r>
                      <a:endParaRPr lang="en-GB" sz="1100" b="0" i="0" u="none" strike="noStrike" dirty="0">
                        <a:solidFill>
                          <a:srgbClr val="000000"/>
                        </a:solidFill>
                        <a:effectLst/>
                        <a:latin typeface="Montserrat" panose="00000500000000000000" pitchFamily="2" charset="0"/>
                      </a:endParaRPr>
                    </a:p>
                  </a:txBody>
                  <a:tcPr marL="8449" marR="8449" marT="8449" marB="0" anchor="b"/>
                </a:tc>
                <a:tc>
                  <a:txBody>
                    <a:bodyPr/>
                    <a:lstStyle/>
                    <a:p>
                      <a:pPr algn="l" fontAlgn="b"/>
                      <a:r>
                        <a:rPr lang="en-GB" sz="1100" u="none" strike="noStrike" dirty="0">
                          <a:effectLst/>
                        </a:rPr>
                        <a:t>Speakers</a:t>
                      </a:r>
                      <a:endParaRPr lang="en-GB" sz="1100" b="0" i="0" u="none" strike="noStrike" dirty="0">
                        <a:solidFill>
                          <a:srgbClr val="000000"/>
                        </a:solidFill>
                        <a:effectLst/>
                        <a:latin typeface="Montserrat" panose="00000500000000000000" pitchFamily="2" charset="0"/>
                      </a:endParaRPr>
                    </a:p>
                  </a:txBody>
                  <a:tcPr marL="8449" marR="8449" marT="8449" marB="0" anchor="b"/>
                </a:tc>
                <a:extLst>
                  <a:ext uri="{0D108BD9-81ED-4DB2-BD59-A6C34878D82A}">
                    <a16:rowId xmlns:a16="http://schemas.microsoft.com/office/drawing/2014/main" val="39742338"/>
                  </a:ext>
                </a:extLst>
              </a:tr>
              <a:tr h="211230">
                <a:tc>
                  <a:txBody>
                    <a:bodyPr/>
                    <a:lstStyle/>
                    <a:p>
                      <a:pPr algn="l" fontAlgn="ctr"/>
                      <a:r>
                        <a:rPr lang="en-GB" sz="1000" u="none" strike="noStrike">
                          <a:effectLst/>
                        </a:rPr>
                        <a:t>6G Symposium</a:t>
                      </a:r>
                      <a:endParaRPr lang="en-GB" sz="1000" b="0" i="0" u="none" strike="noStrike">
                        <a:solidFill>
                          <a:srgbClr val="000000"/>
                        </a:solidFill>
                        <a:effectLst/>
                        <a:latin typeface="Calibri" panose="020F0502020204030204" pitchFamily="34" charset="0"/>
                      </a:endParaRPr>
                    </a:p>
                  </a:txBody>
                  <a:tcPr marL="8449" marR="8449" marT="8449" marB="0" anchor="ctr"/>
                </a:tc>
                <a:tc>
                  <a:txBody>
                    <a:bodyPr/>
                    <a:lstStyle/>
                    <a:p>
                      <a:pPr algn="r" fontAlgn="b"/>
                      <a:r>
                        <a:rPr lang="en-GB" sz="1100" u="none" strike="noStrike">
                          <a:effectLst/>
                        </a:rPr>
                        <a:t>24/09/2024</a:t>
                      </a:r>
                      <a:endParaRPr lang="en-GB" sz="1100" b="0" i="0" u="none" strike="noStrike">
                        <a:solidFill>
                          <a:srgbClr val="000000"/>
                        </a:solidFill>
                        <a:effectLst/>
                        <a:latin typeface="Montserrat" panose="00000500000000000000" pitchFamily="2" charset="0"/>
                      </a:endParaRPr>
                    </a:p>
                  </a:txBody>
                  <a:tcPr marL="8449" marR="8449" marT="8449" marB="0" anchor="b"/>
                </a:tc>
                <a:tc>
                  <a:txBody>
                    <a:bodyPr/>
                    <a:lstStyle/>
                    <a:p>
                      <a:pPr algn="l" fontAlgn="b"/>
                      <a:r>
                        <a:rPr lang="en-GB" sz="1100" u="none" strike="noStrike" dirty="0">
                          <a:effectLst/>
                        </a:rPr>
                        <a:t>Washington DC</a:t>
                      </a:r>
                      <a:endParaRPr lang="en-GB" sz="1100" b="0" i="0" u="none" strike="noStrike" dirty="0">
                        <a:solidFill>
                          <a:srgbClr val="000000"/>
                        </a:solidFill>
                        <a:effectLst/>
                        <a:latin typeface="Montserrat" panose="00000500000000000000" pitchFamily="2" charset="0"/>
                      </a:endParaRPr>
                    </a:p>
                  </a:txBody>
                  <a:tcPr marL="8449" marR="8449" marT="8449" marB="0" anchor="b"/>
                </a:tc>
                <a:tc>
                  <a:txBody>
                    <a:bodyPr/>
                    <a:lstStyle/>
                    <a:p>
                      <a:pPr algn="l" fontAlgn="b"/>
                      <a:r>
                        <a:rPr lang="en-GB" sz="1100" u="none" strike="noStrike" dirty="0">
                          <a:effectLst/>
                        </a:rPr>
                        <a:t>Speaker</a:t>
                      </a:r>
                      <a:endParaRPr lang="en-GB" sz="1100" b="0" i="0" u="none" strike="noStrike" dirty="0">
                        <a:solidFill>
                          <a:srgbClr val="000000"/>
                        </a:solidFill>
                        <a:effectLst/>
                        <a:latin typeface="Montserrat" panose="00000500000000000000" pitchFamily="2" charset="0"/>
                      </a:endParaRPr>
                    </a:p>
                  </a:txBody>
                  <a:tcPr marL="8449" marR="8449" marT="8449" marB="0" anchor="b"/>
                </a:tc>
                <a:extLst>
                  <a:ext uri="{0D108BD9-81ED-4DB2-BD59-A6C34878D82A}">
                    <a16:rowId xmlns:a16="http://schemas.microsoft.com/office/drawing/2014/main" val="437862458"/>
                  </a:ext>
                </a:extLst>
              </a:tr>
              <a:tr h="422460">
                <a:tc>
                  <a:txBody>
                    <a:bodyPr/>
                    <a:lstStyle/>
                    <a:p>
                      <a:pPr algn="l" fontAlgn="ctr"/>
                      <a:r>
                        <a:rPr lang="en-GB" sz="1000" u="sng" strike="noStrike" dirty="0">
                          <a:effectLst/>
                        </a:rPr>
                        <a:t>ETSI Security Conference</a:t>
                      </a:r>
                      <a:endParaRPr lang="en-GB" sz="1000" b="0" i="0" u="sng" strike="noStrike" dirty="0">
                        <a:solidFill>
                          <a:srgbClr val="0000FF"/>
                        </a:solidFill>
                        <a:effectLst/>
                        <a:latin typeface="Calibri" panose="020F0502020204030204" pitchFamily="34" charset="0"/>
                      </a:endParaRPr>
                    </a:p>
                  </a:txBody>
                  <a:tcPr marL="8449" marR="8449" marT="8449" marB="0" anchor="ctr"/>
                </a:tc>
                <a:tc>
                  <a:txBody>
                    <a:bodyPr/>
                    <a:lstStyle/>
                    <a:p>
                      <a:pPr algn="r" fontAlgn="ctr"/>
                      <a:r>
                        <a:rPr lang="en-GB" sz="1100" u="none" strike="noStrike">
                          <a:effectLst/>
                        </a:rPr>
                        <a:t>14/10/2024</a:t>
                      </a:r>
                      <a:endParaRPr lang="en-GB" sz="1100" b="0" i="0" u="none" strike="noStrike">
                        <a:solidFill>
                          <a:srgbClr val="000000"/>
                        </a:solidFill>
                        <a:effectLst/>
                        <a:latin typeface="Montserrat" panose="00000500000000000000" pitchFamily="2" charset="0"/>
                      </a:endParaRPr>
                    </a:p>
                  </a:txBody>
                  <a:tcPr marL="8449" marR="8449" marT="8449" marB="0" anchor="ctr"/>
                </a:tc>
                <a:tc>
                  <a:txBody>
                    <a:bodyPr/>
                    <a:lstStyle/>
                    <a:p>
                      <a:pPr algn="l" fontAlgn="ctr"/>
                      <a:r>
                        <a:rPr lang="en-GB" sz="1100" u="none" strike="noStrike" dirty="0">
                          <a:effectLst/>
                        </a:rPr>
                        <a:t>Sophia Antipolis</a:t>
                      </a:r>
                      <a:endParaRPr lang="en-GB" sz="1100" b="0" i="0" u="none" strike="noStrike" dirty="0">
                        <a:solidFill>
                          <a:srgbClr val="000000"/>
                        </a:solidFill>
                        <a:effectLst/>
                        <a:latin typeface="Montserrat" panose="00000500000000000000" pitchFamily="2" charset="0"/>
                      </a:endParaRPr>
                    </a:p>
                  </a:txBody>
                  <a:tcPr marL="8449" marR="8449" marT="8449" marB="0" anchor="ctr"/>
                </a:tc>
                <a:tc>
                  <a:txBody>
                    <a:bodyPr/>
                    <a:lstStyle/>
                    <a:p>
                      <a:pPr algn="l" fontAlgn="ctr"/>
                      <a:r>
                        <a:rPr lang="en-GB" sz="1100" u="none" strike="noStrike" dirty="0">
                          <a:effectLst/>
                        </a:rPr>
                        <a:t>Partner event, Speaker</a:t>
                      </a:r>
                      <a:endParaRPr lang="en-GB" sz="1100" b="0" i="0" u="none" strike="noStrike" dirty="0">
                        <a:solidFill>
                          <a:srgbClr val="000000"/>
                        </a:solidFill>
                        <a:effectLst/>
                        <a:latin typeface="Montserrat" panose="00000500000000000000" pitchFamily="2" charset="0"/>
                      </a:endParaRPr>
                    </a:p>
                  </a:txBody>
                  <a:tcPr marL="8449" marR="8449" marT="8449" marB="0" anchor="ctr"/>
                </a:tc>
                <a:extLst>
                  <a:ext uri="{0D108BD9-81ED-4DB2-BD59-A6C34878D82A}">
                    <a16:rowId xmlns:a16="http://schemas.microsoft.com/office/drawing/2014/main" val="3597610936"/>
                  </a:ext>
                </a:extLst>
              </a:tr>
            </a:tbl>
          </a:graphicData>
        </a:graphic>
      </p:graphicFrame>
      <p:pic>
        <p:nvPicPr>
          <p:cNvPr id="17" name="Picture 16">
            <a:extLst>
              <a:ext uri="{FF2B5EF4-FFF2-40B4-BE49-F238E27FC236}">
                <a16:creationId xmlns:a16="http://schemas.microsoft.com/office/drawing/2014/main" id="{8DA35A3D-3B35-24DC-1BB1-929046B14E0B}"/>
              </a:ext>
            </a:extLst>
          </p:cNvPr>
          <p:cNvPicPr>
            <a:picLocks noChangeAspect="1"/>
          </p:cNvPicPr>
          <p:nvPr/>
        </p:nvPicPr>
        <p:blipFill>
          <a:blip r:embed="rId6"/>
          <a:stretch>
            <a:fillRect/>
          </a:stretch>
        </p:blipFill>
        <p:spPr>
          <a:xfrm>
            <a:off x="4459394" y="5255840"/>
            <a:ext cx="1859043" cy="1021859"/>
          </a:xfrm>
          <a:prstGeom prst="rect">
            <a:avLst/>
          </a:prstGeom>
        </p:spPr>
      </p:pic>
      <p:sp>
        <p:nvSpPr>
          <p:cNvPr id="18" name="Content Placeholder 2">
            <a:extLst>
              <a:ext uri="{FF2B5EF4-FFF2-40B4-BE49-F238E27FC236}">
                <a16:creationId xmlns:a16="http://schemas.microsoft.com/office/drawing/2014/main" id="{152045FA-0A8A-6B50-80DA-1EA52C3BF236}"/>
              </a:ext>
            </a:extLst>
          </p:cNvPr>
          <p:cNvSpPr txBox="1">
            <a:spLocks/>
          </p:cNvSpPr>
          <p:nvPr/>
        </p:nvSpPr>
        <p:spPr bwMode="auto">
          <a:xfrm>
            <a:off x="460656" y="4196312"/>
            <a:ext cx="4003761" cy="54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Char char="•"/>
            </a:pPr>
            <a:r>
              <a:rPr lang="en-GB" altLang="en-US" sz="1400" dirty="0"/>
              <a:t>6G pins available during TSG#105 and at Nov. WGs.</a:t>
            </a:r>
          </a:p>
        </p:txBody>
      </p:sp>
      <p:sp>
        <p:nvSpPr>
          <p:cNvPr id="19" name="Content Placeholder 2">
            <a:extLst>
              <a:ext uri="{FF2B5EF4-FFF2-40B4-BE49-F238E27FC236}">
                <a16:creationId xmlns:a16="http://schemas.microsoft.com/office/drawing/2014/main" id="{43EF4EA6-67F1-612C-AA30-E90AA4A55001}"/>
              </a:ext>
            </a:extLst>
          </p:cNvPr>
          <p:cNvSpPr txBox="1">
            <a:spLocks/>
          </p:cNvSpPr>
          <p:nvPr/>
        </p:nvSpPr>
        <p:spPr bwMode="auto">
          <a:xfrm>
            <a:off x="348777" y="3841981"/>
            <a:ext cx="4712208"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sz="2000" dirty="0"/>
              <a:t> 6G Pins</a:t>
            </a:r>
          </a:p>
        </p:txBody>
      </p:sp>
      <p:sp>
        <p:nvSpPr>
          <p:cNvPr id="20" name="Content Placeholder 2">
            <a:extLst>
              <a:ext uri="{FF2B5EF4-FFF2-40B4-BE49-F238E27FC236}">
                <a16:creationId xmlns:a16="http://schemas.microsoft.com/office/drawing/2014/main" id="{CFB9554A-88DB-C9E5-9996-31382A1979FE}"/>
              </a:ext>
            </a:extLst>
          </p:cNvPr>
          <p:cNvSpPr txBox="1">
            <a:spLocks/>
          </p:cNvSpPr>
          <p:nvPr/>
        </p:nvSpPr>
        <p:spPr bwMode="auto">
          <a:xfrm>
            <a:off x="6851047" y="5734910"/>
            <a:ext cx="4191071" cy="67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Char char="•"/>
            </a:pPr>
            <a:r>
              <a:rPr lang="en-GB" altLang="en-US" sz="1200" dirty="0"/>
              <a:t>If you speak on behalf of your TSG, WG or as rapporteur… Please advise Kevin, so that we have a record of any 3GPP external presentations.</a:t>
            </a:r>
          </a:p>
        </p:txBody>
      </p:sp>
      <p:pic>
        <p:nvPicPr>
          <p:cNvPr id="22" name="Picture 21">
            <a:extLst>
              <a:ext uri="{FF2B5EF4-FFF2-40B4-BE49-F238E27FC236}">
                <a16:creationId xmlns:a16="http://schemas.microsoft.com/office/drawing/2014/main" id="{1477AFBF-2D00-9B07-79A9-E1F25149B223}"/>
              </a:ext>
            </a:extLst>
          </p:cNvPr>
          <p:cNvPicPr>
            <a:picLocks noChangeAspect="1"/>
          </p:cNvPicPr>
          <p:nvPr/>
        </p:nvPicPr>
        <p:blipFill>
          <a:blip r:embed="rId7"/>
          <a:stretch>
            <a:fillRect/>
          </a:stretch>
        </p:blipFill>
        <p:spPr>
          <a:xfrm>
            <a:off x="4459394" y="3423340"/>
            <a:ext cx="1859049" cy="1563291"/>
          </a:xfrm>
          <a:prstGeom prst="rect">
            <a:avLst/>
          </a:prstGeom>
        </p:spPr>
      </p:pic>
    </p:spTree>
    <p:extLst>
      <p:ext uri="{BB962C8B-B14F-4D97-AF65-F5344CB8AC3E}">
        <p14:creationId xmlns:p14="http://schemas.microsoft.com/office/powerpoint/2010/main" val="4118093696"/>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943158-1179-63A9-AC56-3AD40AC27F67}"/>
              </a:ext>
            </a:extLst>
          </p:cNvPr>
          <p:cNvSpPr>
            <a:spLocks noGrp="1"/>
          </p:cNvSpPr>
          <p:nvPr>
            <p:ph type="title"/>
          </p:nvPr>
        </p:nvSpPr>
        <p:spPr/>
        <p:txBody>
          <a:bodyPr/>
          <a:lstStyle/>
          <a:p>
            <a:r>
              <a:rPr lang="en-GB" altLang="en-US" sz="4400" dirty="0"/>
              <a:t>Marketing matters…ongoing in ‘24</a:t>
            </a:r>
            <a:endParaRPr lang="en-GB" dirty="0"/>
          </a:p>
        </p:txBody>
      </p:sp>
      <p:sp>
        <p:nvSpPr>
          <p:cNvPr id="3" name="Content Placeholder 2">
            <a:extLst>
              <a:ext uri="{FF2B5EF4-FFF2-40B4-BE49-F238E27FC236}">
                <a16:creationId xmlns:a16="http://schemas.microsoft.com/office/drawing/2014/main" id="{E6226A0B-B29B-B47C-5BCD-ECC39BB18B90}"/>
              </a:ext>
            </a:extLst>
          </p:cNvPr>
          <p:cNvSpPr>
            <a:spLocks noGrp="1"/>
          </p:cNvSpPr>
          <p:nvPr>
            <p:ph idx="1"/>
          </p:nvPr>
        </p:nvSpPr>
        <p:spPr>
          <a:xfrm>
            <a:off x="838200" y="1825625"/>
            <a:ext cx="6742176" cy="4351338"/>
          </a:xfrm>
        </p:spPr>
        <p:txBody>
          <a:bodyPr/>
          <a:lstStyle/>
          <a:p>
            <a:r>
              <a:rPr lang="en-GB" altLang="en-US" sz="1800" dirty="0"/>
              <a:t>Marcom support at 2024 WGs and TSGs</a:t>
            </a:r>
          </a:p>
          <a:p>
            <a:pPr lvl="1">
              <a:spcBef>
                <a:spcPct val="20000"/>
              </a:spcBef>
            </a:pPr>
            <a:r>
              <a:rPr lang="en-GB" altLang="en-US" sz="1600" dirty="0"/>
              <a:t>Creating news articles for the website &amp; sourcing new images.</a:t>
            </a:r>
          </a:p>
          <a:p>
            <a:pPr lvl="1">
              <a:spcBef>
                <a:spcPct val="20000"/>
              </a:spcBef>
            </a:pPr>
            <a:r>
              <a:rPr lang="en-GB" altLang="en-US" sz="1600" dirty="0"/>
              <a:t>Newsletter content creation &amp; finding authors.</a:t>
            </a:r>
          </a:p>
          <a:p>
            <a:pPr lvl="1"/>
            <a:r>
              <a:rPr lang="en-GB" altLang="en-US" sz="1600" dirty="0"/>
              <a:t>Work with hosts on event MarCom aspects (where needed):</a:t>
            </a:r>
          </a:p>
          <a:p>
            <a:pPr lvl="2">
              <a:spcBef>
                <a:spcPct val="20000"/>
              </a:spcBef>
            </a:pPr>
            <a:r>
              <a:rPr lang="en-GB" altLang="en-US" sz="1400" dirty="0"/>
              <a:t>3GPP Mission Critical summit with TCCA organizations in ANZ (Week after TSGs#105)</a:t>
            </a:r>
          </a:p>
          <a:p>
            <a:pPr lvl="2">
              <a:spcBef>
                <a:spcPct val="20000"/>
              </a:spcBef>
            </a:pPr>
            <a:r>
              <a:rPr lang="en-GB" altLang="en-US" sz="1400" dirty="0"/>
              <a:t>Social event for Members at TSDSI hosted WGs – October</a:t>
            </a:r>
          </a:p>
          <a:p>
            <a:pPr lvl="2">
              <a:spcBef>
                <a:spcPct val="20000"/>
              </a:spcBef>
            </a:pPr>
            <a:r>
              <a:rPr lang="en-GB" altLang="en-US" sz="1400" dirty="0"/>
              <a:t>Social event for Newcomers at ATIS hosted WGs – November</a:t>
            </a:r>
          </a:p>
          <a:p>
            <a:pPr lvl="2">
              <a:spcBef>
                <a:spcPct val="20000"/>
              </a:spcBef>
            </a:pPr>
            <a:r>
              <a:rPr lang="en-GB" altLang="en-US" sz="1400" dirty="0"/>
              <a:t>Recording Chair videos in December</a:t>
            </a:r>
          </a:p>
          <a:p>
            <a:pPr>
              <a:spcBef>
                <a:spcPct val="20000"/>
              </a:spcBef>
            </a:pPr>
            <a:r>
              <a:rPr lang="en-GB" altLang="en-US" sz="1800" dirty="0"/>
              <a:t> Website improvements </a:t>
            </a:r>
          </a:p>
          <a:p>
            <a:pPr lvl="1">
              <a:spcBef>
                <a:spcPct val="20000"/>
              </a:spcBef>
            </a:pPr>
            <a:r>
              <a:rPr lang="en-GB" altLang="en-US" sz="1600" dirty="0"/>
              <a:t>In 2H24 we will work with an external designer to improve the Browse our technologies to have better linkage with the WG (3GPP Group) articles.</a:t>
            </a:r>
          </a:p>
          <a:p>
            <a:pPr>
              <a:spcBef>
                <a:spcPct val="20000"/>
              </a:spcBef>
            </a:pPr>
            <a:r>
              <a:rPr lang="en-GB" altLang="en-US" sz="1800" dirty="0"/>
              <a:t>2024 Marcom Budget includes:</a:t>
            </a:r>
          </a:p>
          <a:p>
            <a:pPr lvl="1">
              <a:spcBef>
                <a:spcPct val="20000"/>
              </a:spcBef>
            </a:pPr>
            <a:r>
              <a:rPr lang="en-GB" altLang="en-US" sz="1600" dirty="0"/>
              <a:t>Videos (Dec. 2024), Web design, Newsletter, Social event planning, lanyard/badge holders, Awards, 6G branded items …</a:t>
            </a:r>
          </a:p>
        </p:txBody>
      </p:sp>
      <p:sp>
        <p:nvSpPr>
          <p:cNvPr id="4" name="TextBox 3">
            <a:extLst>
              <a:ext uri="{FF2B5EF4-FFF2-40B4-BE49-F238E27FC236}">
                <a16:creationId xmlns:a16="http://schemas.microsoft.com/office/drawing/2014/main" id="{776BC7D2-DF6A-E40E-2FE7-905953651B78}"/>
              </a:ext>
            </a:extLst>
          </p:cNvPr>
          <p:cNvSpPr txBox="1"/>
          <p:nvPr/>
        </p:nvSpPr>
        <p:spPr>
          <a:xfrm>
            <a:off x="8531352" y="2671150"/>
            <a:ext cx="3118104" cy="369332"/>
          </a:xfrm>
          <a:prstGeom prst="rect">
            <a:avLst/>
          </a:prstGeom>
          <a:solidFill>
            <a:schemeClr val="accent2"/>
          </a:solidFill>
          <a:ln>
            <a:solidFill>
              <a:schemeClr val="tx1">
                <a:lumMod val="65000"/>
                <a:lumOff val="35000"/>
              </a:schemeClr>
            </a:solidFill>
          </a:ln>
        </p:spPr>
        <p:txBody>
          <a:bodyPr wrap="square" rtlCol="0">
            <a:spAutoFit/>
          </a:bodyPr>
          <a:lstStyle/>
          <a:p>
            <a:r>
              <a:rPr lang="en-GB" dirty="0">
                <a:solidFill>
                  <a:schemeClr val="bg1"/>
                </a:solidFill>
              </a:rPr>
              <a:t>Highlights Newsletter</a:t>
            </a:r>
          </a:p>
        </p:txBody>
      </p:sp>
      <p:sp>
        <p:nvSpPr>
          <p:cNvPr id="5" name="TextBox 4">
            <a:extLst>
              <a:ext uri="{FF2B5EF4-FFF2-40B4-BE49-F238E27FC236}">
                <a16:creationId xmlns:a16="http://schemas.microsoft.com/office/drawing/2014/main" id="{F5DB8E63-8329-157D-615A-C2350B58A9F1}"/>
              </a:ext>
            </a:extLst>
          </p:cNvPr>
          <p:cNvSpPr txBox="1"/>
          <p:nvPr/>
        </p:nvSpPr>
        <p:spPr>
          <a:xfrm>
            <a:off x="8531352" y="3040482"/>
            <a:ext cx="3118104" cy="1292662"/>
          </a:xfrm>
          <a:prstGeom prst="rect">
            <a:avLst/>
          </a:prstGeom>
          <a:noFill/>
          <a:ln>
            <a:solidFill>
              <a:schemeClr val="tx1">
                <a:lumMod val="65000"/>
                <a:lumOff val="35000"/>
              </a:schemeClr>
            </a:solidFill>
          </a:ln>
        </p:spPr>
        <p:txBody>
          <a:bodyPr wrap="square" rtlCol="0">
            <a:spAutoFit/>
          </a:bodyPr>
          <a:lstStyle/>
          <a:p>
            <a:r>
              <a:rPr lang="en-GB" sz="1100" dirty="0"/>
              <a:t>Please consider writing a 800 – 1200 article for the  3GPP Newsletter.</a:t>
            </a:r>
          </a:p>
          <a:p>
            <a:r>
              <a:rPr lang="en-GB" sz="1100" dirty="0"/>
              <a:t> </a:t>
            </a:r>
          </a:p>
          <a:p>
            <a:pPr marL="171450" indent="-171450">
              <a:buFont typeface="Arial" panose="020B0604020202020204" pitchFamily="34" charset="0"/>
              <a:buChar char="•"/>
            </a:pPr>
            <a:r>
              <a:rPr lang="en-GB" sz="900" dirty="0"/>
              <a:t>Deadline for Ideas: 	</a:t>
            </a:r>
            <a:r>
              <a:rPr lang="en-GB" sz="900" b="1" dirty="0"/>
              <a:t>23/09/24</a:t>
            </a:r>
          </a:p>
          <a:p>
            <a:pPr marL="171450" indent="-171450">
              <a:buFont typeface="Arial" panose="020B0604020202020204" pitchFamily="34" charset="0"/>
              <a:buChar char="•"/>
            </a:pPr>
            <a:r>
              <a:rPr lang="en-GB" sz="900" dirty="0"/>
              <a:t>Deadline for submission: 	</a:t>
            </a:r>
            <a:r>
              <a:rPr lang="en-GB" sz="900" b="1" dirty="0"/>
              <a:t>01/11/24</a:t>
            </a:r>
          </a:p>
          <a:p>
            <a:pPr marL="171450" indent="-171450">
              <a:buFont typeface="Arial" panose="020B0604020202020204" pitchFamily="34" charset="0"/>
              <a:buChar char="•"/>
            </a:pPr>
            <a:r>
              <a:rPr lang="en-GB" sz="900" dirty="0"/>
              <a:t>Print run: 		</a:t>
            </a:r>
            <a:r>
              <a:rPr lang="en-GB" sz="900" b="1" dirty="0"/>
              <a:t>25/11/24</a:t>
            </a:r>
          </a:p>
          <a:p>
            <a:pPr marL="171450" indent="-171450">
              <a:buFont typeface="Arial" panose="020B0604020202020204" pitchFamily="34" charset="0"/>
              <a:buChar char="•"/>
            </a:pPr>
            <a:endParaRPr lang="en-GB" sz="900" b="1" dirty="0"/>
          </a:p>
          <a:p>
            <a:pPr marL="171450" indent="-171450">
              <a:buFont typeface="Arial" panose="020B0604020202020204" pitchFamily="34" charset="0"/>
              <a:buChar char="•"/>
            </a:pPr>
            <a:r>
              <a:rPr lang="en-GB" sz="900" dirty="0"/>
              <a:t>Copies to be distributed at TSGs#106 in December</a:t>
            </a:r>
          </a:p>
        </p:txBody>
      </p:sp>
      <p:sp>
        <p:nvSpPr>
          <p:cNvPr id="6" name="TextBox 5">
            <a:extLst>
              <a:ext uri="{FF2B5EF4-FFF2-40B4-BE49-F238E27FC236}">
                <a16:creationId xmlns:a16="http://schemas.microsoft.com/office/drawing/2014/main" id="{2A8AD960-AC85-5799-7446-17184AF41FB9}"/>
              </a:ext>
            </a:extLst>
          </p:cNvPr>
          <p:cNvSpPr txBox="1"/>
          <p:nvPr/>
        </p:nvSpPr>
        <p:spPr>
          <a:xfrm>
            <a:off x="8528304" y="4333144"/>
            <a:ext cx="3118104" cy="261610"/>
          </a:xfrm>
          <a:prstGeom prst="rect">
            <a:avLst/>
          </a:prstGeom>
          <a:solidFill>
            <a:schemeClr val="accent2">
              <a:lumMod val="20000"/>
              <a:lumOff val="80000"/>
            </a:schemeClr>
          </a:solidFill>
          <a:ln>
            <a:solidFill>
              <a:schemeClr val="tx1">
                <a:lumMod val="65000"/>
                <a:lumOff val="35000"/>
              </a:schemeClr>
            </a:solidFill>
          </a:ln>
        </p:spPr>
        <p:txBody>
          <a:bodyPr wrap="square" rtlCol="0">
            <a:spAutoFit/>
          </a:bodyPr>
          <a:lstStyle/>
          <a:p>
            <a:pPr algn="ctr"/>
            <a:r>
              <a:rPr lang="en-GB" sz="1100" dirty="0"/>
              <a:t>Contact: </a:t>
            </a:r>
            <a:r>
              <a:rPr lang="en-GB" sz="1100" dirty="0">
                <a:hlinkClick r:id="rId2"/>
              </a:rPr>
              <a:t>kevin.flynn@3gpp.org</a:t>
            </a:r>
            <a:r>
              <a:rPr lang="en-GB" sz="1100" dirty="0"/>
              <a:t> </a:t>
            </a:r>
          </a:p>
        </p:txBody>
      </p:sp>
    </p:spTree>
    <p:extLst>
      <p:ext uri="{BB962C8B-B14F-4D97-AF65-F5344CB8AC3E}">
        <p14:creationId xmlns:p14="http://schemas.microsoft.com/office/powerpoint/2010/main" val="545784512"/>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593FA-4750-4ACA-BD7F-DE20AC3C8079}"/>
              </a:ext>
            </a:extLst>
          </p:cNvPr>
          <p:cNvSpPr>
            <a:spLocks noGrp="1"/>
          </p:cNvSpPr>
          <p:nvPr>
            <p:ph type="title"/>
          </p:nvPr>
        </p:nvSpPr>
        <p:spPr>
          <a:xfrm>
            <a:off x="432486" y="112240"/>
            <a:ext cx="10515600" cy="1325563"/>
          </a:xfrm>
        </p:spPr>
        <p:txBody>
          <a:bodyPr/>
          <a:lstStyle/>
          <a:p>
            <a:r>
              <a:rPr lang="en-GB" dirty="0">
                <a:solidFill>
                  <a:srgbClr val="C00000"/>
                </a:solidFill>
                <a:latin typeface="Century Gothic" panose="020B0502020202020204" pitchFamily="34" charset="0"/>
              </a:rPr>
              <a:t>Thank you</a:t>
            </a:r>
          </a:p>
        </p:txBody>
      </p:sp>
      <p:sp>
        <p:nvSpPr>
          <p:cNvPr id="21" name="TextBox 20">
            <a:extLst>
              <a:ext uri="{FF2B5EF4-FFF2-40B4-BE49-F238E27FC236}">
                <a16:creationId xmlns:a16="http://schemas.microsoft.com/office/drawing/2014/main" id="{D2C74926-2159-DE7C-D572-41DACF9151FC}"/>
              </a:ext>
            </a:extLst>
          </p:cNvPr>
          <p:cNvSpPr txBox="1"/>
          <p:nvPr/>
        </p:nvSpPr>
        <p:spPr>
          <a:xfrm>
            <a:off x="-759929" y="5993353"/>
            <a:ext cx="5093391" cy="253916"/>
          </a:xfrm>
          <a:prstGeom prst="rect">
            <a:avLst/>
          </a:prstGeom>
          <a:noFill/>
        </p:spPr>
        <p:txBody>
          <a:bodyPr wrap="square" rtlCol="0">
            <a:spAutoFit/>
          </a:bodyPr>
          <a:lstStyle/>
          <a:p>
            <a:pPr algn="ctr"/>
            <a:r>
              <a:rPr lang="en-GB" sz="1050" dirty="0">
                <a:latin typeface="+mn-lt"/>
                <a:hlinkClick r:id="rId3"/>
              </a:rPr>
              <a:t>https://www.3gpp.org/about-us/mobile-competence-centre</a:t>
            </a:r>
            <a:r>
              <a:rPr lang="en-GB" sz="1050" dirty="0">
                <a:latin typeface="+mn-lt"/>
              </a:rPr>
              <a:t> </a:t>
            </a:r>
          </a:p>
        </p:txBody>
      </p:sp>
      <p:pic>
        <p:nvPicPr>
          <p:cNvPr id="4" name="Picture 3">
            <a:extLst>
              <a:ext uri="{FF2B5EF4-FFF2-40B4-BE49-F238E27FC236}">
                <a16:creationId xmlns:a16="http://schemas.microsoft.com/office/drawing/2014/main" id="{8BC3608E-824B-F654-9E36-EAF0AF10258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3014" y="4252183"/>
            <a:ext cx="3912235" cy="1741170"/>
          </a:xfrm>
          <a:prstGeom prst="rect">
            <a:avLst/>
          </a:prstGeom>
          <a:noFill/>
          <a:ln>
            <a:noFill/>
          </a:ln>
        </p:spPr>
      </p:pic>
      <p:pic>
        <p:nvPicPr>
          <p:cNvPr id="5" name="Picture 4">
            <a:extLst>
              <a:ext uri="{FF2B5EF4-FFF2-40B4-BE49-F238E27FC236}">
                <a16:creationId xmlns:a16="http://schemas.microsoft.com/office/drawing/2014/main" id="{E4C03669-B53C-A8E0-EF97-07EC4AA6056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534897" y="4207982"/>
            <a:ext cx="4600505" cy="2094472"/>
          </a:xfrm>
          <a:prstGeom prst="rect">
            <a:avLst/>
          </a:prstGeom>
          <a:noFill/>
          <a:ln>
            <a:noFill/>
          </a:ln>
        </p:spPr>
      </p:pic>
      <p:pic>
        <p:nvPicPr>
          <p:cNvPr id="9" name="Picture 8">
            <a:extLst>
              <a:ext uri="{FF2B5EF4-FFF2-40B4-BE49-F238E27FC236}">
                <a16:creationId xmlns:a16="http://schemas.microsoft.com/office/drawing/2014/main" id="{F4EED8BE-EB72-59FD-E1A5-C51F7E8E055E}"/>
              </a:ext>
            </a:extLst>
          </p:cNvPr>
          <p:cNvPicPr>
            <a:picLocks noChangeAspect="1"/>
          </p:cNvPicPr>
          <p:nvPr/>
        </p:nvPicPr>
        <p:blipFill>
          <a:blip r:embed="rId6"/>
          <a:stretch>
            <a:fillRect/>
          </a:stretch>
        </p:blipFill>
        <p:spPr>
          <a:xfrm>
            <a:off x="7447132" y="1852823"/>
            <a:ext cx="4219169" cy="3205340"/>
          </a:xfrm>
          <a:prstGeom prst="rect">
            <a:avLst/>
          </a:prstGeom>
        </p:spPr>
      </p:pic>
      <p:pic>
        <p:nvPicPr>
          <p:cNvPr id="6" name="Picture 5">
            <a:extLst>
              <a:ext uri="{FF2B5EF4-FFF2-40B4-BE49-F238E27FC236}">
                <a16:creationId xmlns:a16="http://schemas.microsoft.com/office/drawing/2014/main" id="{A407A362-5757-E179-5803-52105B7C3E0A}"/>
              </a:ext>
            </a:extLst>
          </p:cNvPr>
          <p:cNvPicPr>
            <a:picLocks noChangeAspect="1"/>
          </p:cNvPicPr>
          <p:nvPr/>
        </p:nvPicPr>
        <p:blipFill>
          <a:blip r:embed="rId7"/>
          <a:stretch>
            <a:fillRect/>
          </a:stretch>
        </p:blipFill>
        <p:spPr>
          <a:xfrm>
            <a:off x="596482" y="1809241"/>
            <a:ext cx="4839370" cy="2589424"/>
          </a:xfrm>
          <a:prstGeom prst="rect">
            <a:avLst/>
          </a:prstGeom>
        </p:spPr>
      </p:pic>
    </p:spTree>
    <p:extLst>
      <p:ext uri="{BB962C8B-B14F-4D97-AF65-F5344CB8AC3E}">
        <p14:creationId xmlns:p14="http://schemas.microsoft.com/office/powerpoint/2010/main" val="412860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F1B4023B-8479-4372-A903-BBC90C5F1199}"/>
              </a:ext>
            </a:extLst>
          </p:cNvPr>
          <p:cNvGraphicFramePr>
            <a:graphicFrameLocks/>
          </p:cNvGraphicFramePr>
          <p:nvPr/>
        </p:nvGraphicFramePr>
        <p:xfrm>
          <a:off x="2663595" y="2116372"/>
          <a:ext cx="6864810" cy="4101544"/>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TSG#105 (RAN) </a:t>
            </a:r>
            <a:endParaRPr lang="en-GB" dirty="0"/>
          </a:p>
        </p:txBody>
      </p:sp>
    </p:spTree>
    <p:extLst>
      <p:ext uri="{BB962C8B-B14F-4D97-AF65-F5344CB8AC3E}">
        <p14:creationId xmlns:p14="http://schemas.microsoft.com/office/powerpoint/2010/main" val="234667290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BBB56E96-0CA2-4E05-95AE-62D0B1759AF4}"/>
              </a:ext>
            </a:extLst>
          </p:cNvPr>
          <p:cNvGraphicFramePr>
            <a:graphicFrameLocks/>
          </p:cNvGraphicFramePr>
          <p:nvPr/>
        </p:nvGraphicFramePr>
        <p:xfrm>
          <a:off x="2590800" y="2107224"/>
          <a:ext cx="7010400" cy="408412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TSG#105 (SA)</a:t>
            </a:r>
            <a:endParaRPr lang="en-GB" dirty="0"/>
          </a:p>
        </p:txBody>
      </p:sp>
    </p:spTree>
    <p:extLst>
      <p:ext uri="{BB962C8B-B14F-4D97-AF65-F5344CB8AC3E}">
        <p14:creationId xmlns:p14="http://schemas.microsoft.com/office/powerpoint/2010/main" val="324298477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47F2EF97-D3AB-4C02-8384-45C7EF58265A}"/>
              </a:ext>
            </a:extLst>
          </p:cNvPr>
          <p:cNvGraphicFramePr>
            <a:graphicFrameLocks/>
          </p:cNvGraphicFramePr>
          <p:nvPr/>
        </p:nvGraphicFramePr>
        <p:xfrm>
          <a:off x="2590800" y="2057400"/>
          <a:ext cx="7010400" cy="416051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TSG#105 (CT)</a:t>
            </a:r>
            <a:endParaRPr lang="en-GB" dirty="0"/>
          </a:p>
        </p:txBody>
      </p:sp>
    </p:spTree>
    <p:extLst>
      <p:ext uri="{BB962C8B-B14F-4D97-AF65-F5344CB8AC3E}">
        <p14:creationId xmlns:p14="http://schemas.microsoft.com/office/powerpoint/2010/main" val="119116630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3C0C1278-C59B-4EB6-84C3-40DAA8C9D434}"/>
              </a:ext>
            </a:extLst>
          </p:cNvPr>
          <p:cNvGraphicFramePr>
            <a:graphicFrameLocks/>
          </p:cNvGraphicFramePr>
          <p:nvPr/>
        </p:nvGraphicFramePr>
        <p:xfrm>
          <a:off x="2663594" y="2190750"/>
          <a:ext cx="6864812" cy="392806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TSG#105</a:t>
            </a:r>
            <a:endParaRPr lang="en-GB" dirty="0"/>
          </a:p>
        </p:txBody>
      </p:sp>
    </p:spTree>
    <p:extLst>
      <p:ext uri="{BB962C8B-B14F-4D97-AF65-F5344CB8AC3E}">
        <p14:creationId xmlns:p14="http://schemas.microsoft.com/office/powerpoint/2010/main" val="375590282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AA4AC9EE-8872-41FF-AA76-12DA548B02F1}"/>
              </a:ext>
            </a:extLst>
          </p:cNvPr>
          <p:cNvGraphicFramePr>
            <a:graphicFrameLocks/>
          </p:cNvGraphicFramePr>
          <p:nvPr/>
        </p:nvGraphicFramePr>
        <p:xfrm>
          <a:off x="504306" y="1828206"/>
          <a:ext cx="11183388" cy="442799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(RAN)</a:t>
            </a:r>
            <a:endParaRPr lang="en-GB" dirty="0"/>
          </a:p>
        </p:txBody>
      </p:sp>
    </p:spTree>
    <p:extLst>
      <p:ext uri="{BB962C8B-B14F-4D97-AF65-F5344CB8AC3E}">
        <p14:creationId xmlns:p14="http://schemas.microsoft.com/office/powerpoint/2010/main" val="77937463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80D21E37-93BB-458D-9640-7277E0B9E72E}"/>
              </a:ext>
            </a:extLst>
          </p:cNvPr>
          <p:cNvGraphicFramePr>
            <a:graphicFrameLocks/>
          </p:cNvGraphicFramePr>
          <p:nvPr/>
        </p:nvGraphicFramePr>
        <p:xfrm>
          <a:off x="502508" y="1828203"/>
          <a:ext cx="11186984" cy="4300748"/>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(SA)</a:t>
            </a:r>
            <a:endParaRPr lang="en-GB" dirty="0"/>
          </a:p>
        </p:txBody>
      </p:sp>
    </p:spTree>
    <p:extLst>
      <p:ext uri="{BB962C8B-B14F-4D97-AF65-F5344CB8AC3E}">
        <p14:creationId xmlns:p14="http://schemas.microsoft.com/office/powerpoint/2010/main" val="240751194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2.xml><?xml version="1.0" encoding="utf-8"?>
<ds:datastoreItem xmlns:ds="http://schemas.openxmlformats.org/officeDocument/2006/customXml" ds:itemID="{8340F517-45A4-486D-BDBB-01E4DE03B032}">
  <ds:schemaRefs>
    <ds:schemaRef ds:uri="http://schemas.microsoft.com/office/2006/metadata/properties"/>
    <ds:schemaRef ds:uri="679a257e-872f-4c98-9e8a-0a9c104f72cd"/>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280d8efa-eff2-4910-88d2-79ca146720c4"/>
    <ds:schemaRef ds:uri="http://www.w3.org/XML/1998/namespace"/>
  </ds:schemaRefs>
</ds:datastoreItem>
</file>

<file path=customXml/itemProps3.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24247</TotalTime>
  <Words>1005</Words>
  <Application>Microsoft Office PowerPoint</Application>
  <PresentationFormat>Widescreen</PresentationFormat>
  <Paragraphs>226</Paragraphs>
  <Slides>23</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23</vt:i4>
      </vt:variant>
    </vt:vector>
  </HeadingPairs>
  <TitlesOfParts>
    <vt:vector size="32" baseType="lpstr">
      <vt:lpstr>Arial</vt:lpstr>
      <vt:lpstr>Arial </vt:lpstr>
      <vt:lpstr>Calibri</vt:lpstr>
      <vt:lpstr>Calibri (Body)</vt:lpstr>
      <vt:lpstr>Calibri Light</vt:lpstr>
      <vt:lpstr>Century Gothic</vt:lpstr>
      <vt:lpstr>Montserrat</vt:lpstr>
      <vt:lpstr>Times New Roman</vt:lpstr>
      <vt:lpstr>Office Theme</vt:lpstr>
      <vt:lpstr>MCC Report</vt:lpstr>
      <vt:lpstr>3GPP Support Team</vt:lpstr>
      <vt:lpstr>Statistics</vt:lpstr>
      <vt:lpstr>Agreed CRs for TSG#105 (RAN) </vt:lpstr>
      <vt:lpstr>Agreed CRs for TSG#105 (SA)</vt:lpstr>
      <vt:lpstr>Agreed CRs for TSG#105 (CT)</vt:lpstr>
      <vt:lpstr>Agreed CRs for TSG#105</vt:lpstr>
      <vt:lpstr>Affected specs per release (RAN)</vt:lpstr>
      <vt:lpstr>Affected specs per release (SA)</vt:lpstr>
      <vt:lpstr>Affected specs per release (CT)</vt:lpstr>
      <vt:lpstr>3GPP Membership</vt:lpstr>
      <vt:lpstr>More Statistics</vt:lpstr>
      <vt:lpstr>Approved CRs per year</vt:lpstr>
      <vt:lpstr>Number of specification per release</vt:lpstr>
      <vt:lpstr>Approved CRs per TSG</vt:lpstr>
      <vt:lpstr>Approved CRs per TSG (CT)</vt:lpstr>
      <vt:lpstr>Approved CRs per TSG (RAN)</vt:lpstr>
      <vt:lpstr>Approved CRs per TSG (SA)</vt:lpstr>
      <vt:lpstr>Anti-trust law webinars</vt:lpstr>
      <vt:lpstr>Marketing and communications</vt:lpstr>
      <vt:lpstr>Marketing matters</vt:lpstr>
      <vt:lpstr>Marketing matters…ongoing in ‘24</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Mirko</cp:lastModifiedBy>
  <cp:revision>1078</cp:revision>
  <cp:lastPrinted>2022-06-28T09:25:59Z</cp:lastPrinted>
  <dcterms:created xsi:type="dcterms:W3CDTF">2010-02-05T13:52:04Z</dcterms:created>
  <dcterms:modified xsi:type="dcterms:W3CDTF">2024-09-08T07:15:41Z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