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45"/>
  </p:notesMasterIdLst>
  <p:handoutMasterIdLst>
    <p:handoutMasterId r:id="rId46"/>
  </p:handoutMasterIdLst>
  <p:sldIdLst>
    <p:sldId id="303" r:id="rId5"/>
    <p:sldId id="706" r:id="rId6"/>
    <p:sldId id="967" r:id="rId7"/>
    <p:sldId id="1158" r:id="rId8"/>
    <p:sldId id="1137" r:id="rId9"/>
    <p:sldId id="1201" r:id="rId10"/>
    <p:sldId id="548" r:id="rId11"/>
    <p:sldId id="549" r:id="rId12"/>
    <p:sldId id="1133" r:id="rId13"/>
    <p:sldId id="1186" r:id="rId14"/>
    <p:sldId id="1213" r:id="rId15"/>
    <p:sldId id="533" r:id="rId16"/>
    <p:sldId id="1203" r:id="rId17"/>
    <p:sldId id="1195" r:id="rId18"/>
    <p:sldId id="1196" r:id="rId19"/>
    <p:sldId id="1190" r:id="rId20"/>
    <p:sldId id="1189" r:id="rId21"/>
    <p:sldId id="1200" r:id="rId22"/>
    <p:sldId id="1197" r:id="rId23"/>
    <p:sldId id="1214" r:id="rId24"/>
    <p:sldId id="1187" r:id="rId25"/>
    <p:sldId id="1210" r:id="rId26"/>
    <p:sldId id="1205" r:id="rId27"/>
    <p:sldId id="1212" r:id="rId28"/>
    <p:sldId id="1204" r:id="rId29"/>
    <p:sldId id="1211" r:id="rId30"/>
    <p:sldId id="1194" r:id="rId31"/>
    <p:sldId id="1193" r:id="rId32"/>
    <p:sldId id="1198" r:id="rId33"/>
    <p:sldId id="1191" r:id="rId34"/>
    <p:sldId id="257" r:id="rId35"/>
    <p:sldId id="1136" r:id="rId36"/>
    <p:sldId id="1188" r:id="rId37"/>
    <p:sldId id="1192" r:id="rId38"/>
    <p:sldId id="536" r:id="rId39"/>
    <p:sldId id="537" r:id="rId40"/>
    <p:sldId id="1176" r:id="rId41"/>
    <p:sldId id="538" r:id="rId42"/>
    <p:sldId id="555" r:id="rId43"/>
    <p:sldId id="545" r:id="rId44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68" d="100"/>
          <a:sy n="68" d="100"/>
        </p:scale>
        <p:origin x="66" y="8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9/11/2024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9/11/2024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98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1.The Architectural requirements are updated. </a:t>
            </a:r>
          </a:p>
          <a:p>
            <a:r>
              <a:rPr lang="zh-CN" altLang="en-US"/>
              <a:t>2.Application enablement architecture has been updated and concluded.</a:t>
            </a:r>
          </a:p>
          <a:p>
            <a:r>
              <a:rPr lang="zh-CN" altLang="en-US"/>
              <a:t>3.Solution updated: </a:t>
            </a:r>
          </a:p>
          <a:p>
            <a:r>
              <a:rPr lang="zh-CN" altLang="en-US"/>
              <a:t>a.Sol#4 updated to support the tethered devices;</a:t>
            </a:r>
          </a:p>
          <a:p>
            <a:r>
              <a:rPr lang="zh-CN" altLang="en-US"/>
              <a:t>b.Sol#6 updated to utilize the RTP/RTCP;</a:t>
            </a:r>
          </a:p>
          <a:p>
            <a:r>
              <a:rPr lang="zh-CN" altLang="en-US"/>
              <a:t>c.Sol#11 updated to support the tethered devices;</a:t>
            </a:r>
          </a:p>
          <a:p>
            <a:r>
              <a:rPr lang="zh-CN" altLang="en-US"/>
              <a:t>d.Sol#12 updated to utilize UE IP address information.</a:t>
            </a:r>
          </a:p>
          <a:p>
            <a:r>
              <a:rPr lang="zh-CN" altLang="en-US"/>
              <a:t>4.New solution to enhance XR EAS selection based on N6 delay measurement, new solutions to make coordination between direct and indirect connection, new solutions to utilize application enablement layer capabilities.</a:t>
            </a:r>
          </a:p>
          <a:p>
            <a:r>
              <a:rPr lang="zh-CN" altLang="en-US"/>
              <a:t>5.Architecture evaluation.</a:t>
            </a:r>
          </a:p>
          <a:p>
            <a:r>
              <a:rPr lang="zh-CN" altLang="en-US"/>
              <a:t>6.Overall solution evaluation for KI#1, KI#2, KI#3, KI#4, KI#5, KI#6, KI#7, KI#8.</a:t>
            </a:r>
          </a:p>
          <a:p>
            <a:r>
              <a:rPr lang="zh-CN" altLang="en-US"/>
              <a:t>7.Conclusions for KI#1, KI#2, KI#3, KI#4, KI#5, KI#7, KI#8.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725ca186df_0_28:notes"/>
          <p:cNvSpPr txBox="1">
            <a:spLocks noGrp="1"/>
          </p:cNvSpPr>
          <p:nvPr>
            <p:ph type="body" idx="1"/>
          </p:nvPr>
        </p:nvSpPr>
        <p:spPr>
          <a:xfrm>
            <a:off x="906463" y="4716309"/>
            <a:ext cx="49848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</a:pPr>
            <a:endParaRPr/>
          </a:p>
        </p:txBody>
      </p:sp>
      <p:sp>
        <p:nvSpPr>
          <p:cNvPr id="53" name="Google Shape;53;g2725ca186df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35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8006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SA Meeting #105</a:t>
            </a:r>
          </a:p>
          <a:p>
            <a:pPr eaLnBrk="1" hangingPunct="1">
              <a:defRPr/>
            </a:pPr>
            <a:r>
              <a:rPr lang="en-US" altLang="en-US" sz="1400" b="1" dirty="0">
                <a:latin typeface="Arial "/>
              </a:rPr>
              <a:t>Melbourne, Australia, 10 - 13 September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SP-241369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SA#105, 10 -13 September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SA#105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505562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b="1" dirty="0">
                <a:latin typeface="Arial" panose="020B0604020202020204" pitchFamily="34" charset="0"/>
              </a:rPr>
              <a:t>Atle Monrad</a:t>
            </a:r>
          </a:p>
          <a:p>
            <a:pPr>
              <a:lnSpc>
                <a:spcPct val="80000"/>
              </a:lnSpc>
            </a:pPr>
            <a:endParaRPr lang="en-US" altLang="en-US" sz="12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SA6 Chair (</a:t>
            </a:r>
            <a:r>
              <a:rPr lang="en-US" altLang="en-US" sz="2000" b="1" dirty="0" err="1">
                <a:latin typeface="Arial" panose="020B0604020202020204" pitchFamily="34" charset="0"/>
              </a:rPr>
              <a:t>InterDigital</a:t>
            </a:r>
            <a:r>
              <a:rPr lang="en-US" altLang="en-US" sz="2000" b="1" dirty="0">
                <a:latin typeface="Arial" panose="020B0604020202020204" pitchFamily="34" charset="0"/>
              </a:rPr>
              <a:t> Communications)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28913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Work Items 1/2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390021"/>
              </p:ext>
            </p:extLst>
          </p:nvPr>
        </p:nvGraphicFramePr>
        <p:xfrm>
          <a:off x="415976" y="1377043"/>
          <a:ext cx="11464552" cy="48167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500217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770337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SP-230692</a:t>
                      </a:r>
                      <a:endParaRPr lang="en-US" alt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44356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4435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922116590"/>
                  </a:ext>
                </a:extLst>
              </a:tr>
              <a:tr h="54189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SP-230991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2298966542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4201059185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97807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79463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75209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Work Items 2/2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793518"/>
              </p:ext>
            </p:extLst>
          </p:nvPr>
        </p:nvGraphicFramePr>
        <p:xfrm>
          <a:off x="455164" y="1404505"/>
          <a:ext cx="11464552" cy="41112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55028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1040072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58403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1040073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MMTel_APP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5443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1040075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AI/ML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5284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1040076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Localized Mobile Metaverse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81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1040074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enabler for XR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5416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1040077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SP-231738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48741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2496E0-BF52-172D-FEDC-EFE7D8ED21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721330"/>
              </p:ext>
            </p:extLst>
          </p:nvPr>
        </p:nvGraphicFramePr>
        <p:xfrm>
          <a:off x="876300" y="1387411"/>
          <a:ext cx="10352316" cy="3266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6959">
                  <a:extLst>
                    <a:ext uri="{9D8B030D-6E8A-4147-A177-3AD203B41FA5}">
                      <a16:colId xmlns:a16="http://schemas.microsoft.com/office/drawing/2014/main" val="2670902636"/>
                    </a:ext>
                  </a:extLst>
                </a:gridCol>
                <a:gridCol w="3150198">
                  <a:extLst>
                    <a:ext uri="{9D8B030D-6E8A-4147-A177-3AD203B41FA5}">
                      <a16:colId xmlns:a16="http://schemas.microsoft.com/office/drawing/2014/main" val="1592714984"/>
                    </a:ext>
                  </a:extLst>
                </a:gridCol>
                <a:gridCol w="4795159">
                  <a:extLst>
                    <a:ext uri="{9D8B030D-6E8A-4147-A177-3AD203B41FA5}">
                      <a16:colId xmlns:a16="http://schemas.microsoft.com/office/drawing/2014/main" val="38231865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Meeting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Date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031842196"/>
                  </a:ext>
                </a:extLst>
              </a:tr>
              <a:tr h="137823"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089804"/>
                  </a:ext>
                </a:extLst>
              </a:tr>
              <a:tr h="259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14 – 18 October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Hyderabad, India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218650594"/>
                  </a:ext>
                </a:extLst>
              </a:tr>
              <a:tr h="610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18 – 22 November 2024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Orlando, USA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42097970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4041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SA6#65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17 – 21 Feb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Athens, Greece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1431254695"/>
                  </a:ext>
                </a:extLst>
              </a:tr>
              <a:tr h="1173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7 – 11 April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837104257"/>
                  </a:ext>
                </a:extLst>
              </a:tr>
              <a:tr h="1143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19 – 23 May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Japan,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083644971"/>
                  </a:ext>
                </a:extLst>
              </a:tr>
              <a:tr h="786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25 – 29 August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429484592"/>
                  </a:ext>
                </a:extLst>
              </a:tr>
              <a:tr h="1192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13 – 17 October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China, Location, TBC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522870971"/>
                  </a:ext>
                </a:extLst>
              </a:tr>
              <a:tr h="148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SA6#70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17 – 21 November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Dallas, USA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4242436460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881A2AB-48FD-B4F5-3F53-F8868FCA78F1}"/>
              </a:ext>
            </a:extLst>
          </p:cNvPr>
          <p:cNvSpPr txBox="1">
            <a:spLocks/>
          </p:cNvSpPr>
          <p:nvPr/>
        </p:nvSpPr>
        <p:spPr bwMode="auto">
          <a:xfrm>
            <a:off x="1561513" y="5741481"/>
            <a:ext cx="8113065" cy="43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nb-NO" altLang="de-DE" sz="2000" kern="0" dirty="0">
                <a:solidFill>
                  <a:prstClr val="black"/>
                </a:solidFill>
                <a:latin typeface="Calibri"/>
              </a:rPr>
              <a:t>Planning </a:t>
            </a:r>
            <a:r>
              <a:rPr lang="nb-NO" altLang="de-DE" sz="2000" kern="0" dirty="0" err="1">
                <a:solidFill>
                  <a:prstClr val="black"/>
                </a:solidFill>
                <a:latin typeface="Calibri"/>
              </a:rPr>
              <a:t>of</a:t>
            </a:r>
            <a:r>
              <a:rPr lang="nb-NO" altLang="de-DE" sz="2000" kern="0" dirty="0">
                <a:solidFill>
                  <a:prstClr val="black"/>
                </a:solidFill>
                <a:latin typeface="Calibri"/>
              </a:rPr>
              <a:t> m</a:t>
            </a:r>
            <a:r>
              <a:rPr lang="en-US" altLang="de-DE" sz="2000" kern="0" dirty="0" err="1">
                <a:solidFill>
                  <a:prstClr val="black"/>
                </a:solidFill>
                <a:latin typeface="Calibri"/>
              </a:rPr>
              <a:t>eetings</a:t>
            </a:r>
            <a:r>
              <a:rPr lang="en-US" altLang="de-DE" sz="2000" kern="0" dirty="0">
                <a:solidFill>
                  <a:prstClr val="black"/>
                </a:solidFill>
                <a:latin typeface="Calibri"/>
              </a:rPr>
              <a:t> for 2026 is in progress, 6 f2f meetings scheduled.</a:t>
            </a:r>
            <a:endParaRPr kumimoji="0" lang="en-US" alt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FS_eLSAPP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5" y="2599916"/>
            <a:ext cx="661252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since SA#104: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>
                <a:latin typeface="+mn-lt"/>
              </a:rPr>
              <a:t>10 </a:t>
            </a:r>
            <a:r>
              <a:rPr lang="en-US" altLang="zh-CN" sz="1600" dirty="0" err="1">
                <a:latin typeface="+mn-lt"/>
              </a:rPr>
              <a:t>pCRs</a:t>
            </a:r>
            <a:r>
              <a:rPr lang="en-US" altLang="zh-CN" sz="1600" dirty="0">
                <a:latin typeface="+mn-lt"/>
              </a:rPr>
              <a:t> agreed, </a:t>
            </a:r>
            <a:r>
              <a:rPr lang="en-US" altLang="zh-CN" sz="1600" dirty="0">
                <a:latin typeface="+mn-lt"/>
                <a:sym typeface="+mn-ea"/>
              </a:rPr>
              <a:t>TR sent for approval</a:t>
            </a:r>
            <a:endParaRPr lang="en-US" altLang="zh-CN" sz="1600" dirty="0">
              <a:latin typeface="+mn-lt"/>
            </a:endParaRPr>
          </a:p>
          <a:p>
            <a:pPr lvl="1">
              <a:spcBef>
                <a:spcPct val="0"/>
              </a:spcBef>
            </a:pPr>
            <a:r>
              <a:rPr lang="en-IN" altLang="zh-CN" sz="1600" dirty="0">
                <a:latin typeface="+mn-lt"/>
              </a:rPr>
              <a:t>Main Progress made for:</a:t>
            </a:r>
            <a:endParaRPr lang="en-US" altLang="zh-CN" sz="1600" dirty="0">
              <a:latin typeface="+mn-lt"/>
            </a:endParaRPr>
          </a:p>
          <a:p>
            <a:pPr lvl="2"/>
            <a:r>
              <a:rPr lang="en-GB" altLang="zh-CN" sz="1600" dirty="0">
                <a:latin typeface="+mn-lt"/>
                <a:ea typeface="Malgun Gothic" panose="020B0503020000020004" pitchFamily="34" charset="-127"/>
              </a:rPr>
              <a:t>3 Update Solutions for Sol#4, Sol#10 and Sol#11 respectively</a:t>
            </a: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2 Solution evaluations for Sol#10 and Sol#12 </a:t>
            </a:r>
            <a:r>
              <a:rPr lang="en-GB" altLang="zh-CN" sz="1600" dirty="0">
                <a:ea typeface="Malgun Gothic" panose="020B0503020000020004" pitchFamily="34" charset="-127"/>
              </a:rPr>
              <a:t>respectively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Finish Overall evaluation and Conclusions for all of KIs</a:t>
            </a:r>
          </a:p>
          <a:p>
            <a:pPr lvl="2"/>
            <a:endParaRPr lang="en-US" altLang="zh-CN" sz="1600" dirty="0">
              <a:latin typeface="+mn-lt"/>
            </a:endParaRP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/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65BB3-AC36-651C-E632-845DF5FC353F}"/>
              </a:ext>
            </a:extLst>
          </p:cNvPr>
          <p:cNvSpPr txBox="1">
            <a:spLocks/>
          </p:cNvSpPr>
          <p:nvPr/>
        </p:nvSpPr>
        <p:spPr bwMode="auto">
          <a:xfrm>
            <a:off x="7075350" y="2605530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64194082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FS_eMMTelAPP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046192"/>
            <a:ext cx="6579688" cy="43647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 Adhoc-e: 5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7 pCRs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</a:t>
            </a:r>
            <a:r>
              <a:rPr lang="en-US" altLang="en-IN" sz="1600" kern="0" dirty="0"/>
              <a:t> </a:t>
            </a:r>
            <a:r>
              <a:rPr lang="en-US" altLang="en-IN" sz="1600" dirty="0">
                <a:sym typeface="+mn-ea"/>
              </a:rPr>
              <a:t>4 new solutions, 4 updated solutions, Architectural requirements, </a:t>
            </a:r>
            <a:r>
              <a:rPr lang="en-US" altLang="zh-CN" sz="1600" dirty="0">
                <a:ea typeface="宋体" panose="02010600030101010101" pitchFamily="2" charset="-122"/>
                <a:sym typeface="+mn-ea"/>
              </a:rPr>
              <a:t>deployment guide, </a:t>
            </a:r>
            <a:r>
              <a:rPr lang="en-US" altLang="en-IN" sz="1600" dirty="0">
                <a:sym typeface="+mn-ea"/>
              </a:rPr>
              <a:t>1 conclusions</a:t>
            </a:r>
            <a:endParaRPr lang="en-IN" altLang="zh-C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Solutions on </a:t>
            </a:r>
            <a:r>
              <a:rPr sz="1600" dirty="0"/>
              <a:t>providing application layer caller information to callee</a:t>
            </a:r>
            <a:r>
              <a:rPr lang="en-US" sz="1600" dirty="0"/>
              <a:t>, configuration of application layer caller information on MMTel Enabler server, MMTel Enabler layer adaptation to CAPIF, Data channel application related capability exposure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solution on data channel application related capability exposure and some objectives of normative work depended on Reply LS from SA2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676510"/>
              </p:ext>
            </p:extLst>
          </p:nvPr>
        </p:nvGraphicFramePr>
        <p:xfrm>
          <a:off x="363724" y="1217930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68160" y="2042284"/>
            <a:ext cx="4960116" cy="25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Update architecture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Solution for 1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New/Updated solution evaluations based on </a:t>
            </a:r>
            <a:r>
              <a:rPr lang="en-US" sz="1600" kern="0" dirty="0">
                <a:sym typeface="+mn-ea"/>
              </a:rPr>
              <a:t>Reply LS from SA2</a:t>
            </a:r>
            <a:r>
              <a:rPr lang="en-US" sz="16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ym typeface="+mn-ea"/>
              </a:rPr>
              <a:t>New/Updated </a:t>
            </a:r>
            <a:r>
              <a:rPr lang="en-US" sz="1600" dirty="0"/>
              <a:t> conclusions </a:t>
            </a:r>
            <a:r>
              <a:rPr lang="en-US" sz="1600" dirty="0">
                <a:sym typeface="+mn-ea"/>
              </a:rPr>
              <a:t>based on </a:t>
            </a:r>
            <a:r>
              <a:rPr lang="en-US" sz="1600" kern="0" dirty="0">
                <a:sym typeface="+mn-ea"/>
              </a:rPr>
              <a:t>Reply LS from SA2</a:t>
            </a:r>
            <a:endParaRPr lang="en-US" sz="16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FS_AIMLAPP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492102"/>
            <a:ext cx="667112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</a:t>
            </a:r>
            <a:r>
              <a:rPr lang="en-US" altLang="zh-CN" sz="1600" dirty="0" err="1">
                <a:sym typeface="+mn-ea"/>
              </a:rPr>
              <a:t>Adhoc</a:t>
            </a:r>
            <a:r>
              <a:rPr lang="en-US" altLang="zh-CN" sz="1600" dirty="0">
                <a:sym typeface="+mn-ea"/>
              </a:rPr>
              <a:t>-e: </a:t>
            </a:r>
            <a:r>
              <a:rPr lang="en-US" altLang="zh-CN" sz="1600" kern="0" dirty="0"/>
              <a:t>8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-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Remaining EN resolutions and updates to Overall Evaluation and Conclusions for Solution #31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A481F9-3FD0-ABB0-41FD-60C92E9E39F0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356501521"/>
                    </a:ext>
                  </a:extLst>
                </a:gridCol>
                <a:gridCol w="5799546">
                  <a:extLst>
                    <a:ext uri="{9D8B030D-6E8A-4147-A177-3AD203B41FA5}">
                      <a16:colId xmlns:a16="http://schemas.microsoft.com/office/drawing/2014/main" val="599906481"/>
                    </a:ext>
                  </a:extLst>
                </a:gridCol>
                <a:gridCol w="1432560">
                  <a:extLst>
                    <a:ext uri="{9D8B030D-6E8A-4147-A177-3AD203B41FA5}">
                      <a16:colId xmlns:a16="http://schemas.microsoft.com/office/drawing/2014/main" val="32047268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4327969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664485"/>
                    </a:ext>
                  </a:extLst>
                </a:gridCol>
                <a:gridCol w="981249">
                  <a:extLst>
                    <a:ext uri="{9D8B030D-6E8A-4147-A177-3AD203B41FA5}">
                      <a16:colId xmlns:a16="http://schemas.microsoft.com/office/drawing/2014/main" val="278406037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612337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48881453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0097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6111FE-69DB-0538-315B-6118905C503D}"/>
              </a:ext>
            </a:extLst>
          </p:cNvPr>
          <p:cNvSpPr txBox="1">
            <a:spLocks/>
          </p:cNvSpPr>
          <p:nvPr/>
        </p:nvSpPr>
        <p:spPr bwMode="auto">
          <a:xfrm>
            <a:off x="6959600" y="2350891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424389510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FS_Metaverse_App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323147"/>
            <a:ext cx="6599784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Total 43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New solutions were discussed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Solution evaluations for all key issues are completed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Overall evaluation and conclusions for all key issues (except one) are completed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Study is marked as complete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C6EA45-D854-8657-6101-B39B2B470CB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8261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048130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587022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894325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</a:t>
                      </a:r>
                      <a:r>
                        <a:rPr lang="en-IN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FE521EB-D266-F6FB-1F93-44ED76D8D41C}"/>
              </a:ext>
            </a:extLst>
          </p:cNvPr>
          <p:cNvSpPr txBox="1">
            <a:spLocks/>
          </p:cNvSpPr>
          <p:nvPr/>
        </p:nvSpPr>
        <p:spPr bwMode="auto">
          <a:xfrm>
            <a:off x="6963508" y="2342011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 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To bring all conclusions to the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Continue discussion 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Possible </a:t>
            </a:r>
            <a:r>
              <a:rPr lang="de-DE" sz="1600" kern="0" dirty="0" err="1">
                <a:latin typeface="+mn-lt"/>
              </a:rPr>
              <a:t>enhancements</a:t>
            </a:r>
            <a:r>
              <a:rPr lang="de-DE" sz="1600" kern="0" dirty="0">
                <a:latin typeface="+mn-lt"/>
              </a:rPr>
              <a:t> to the EDGEAPP to support metaverse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Asset permission management architecture and procedures</a:t>
            </a:r>
          </a:p>
        </p:txBody>
      </p:sp>
    </p:spTree>
    <p:extLst>
      <p:ext uri="{BB962C8B-B14F-4D97-AF65-F5344CB8AC3E}">
        <p14:creationId xmlns:p14="http://schemas.microsoft.com/office/powerpoint/2010/main" val="239286176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>
                <a:sym typeface="+mn-ea"/>
              </a:rPr>
              <a:t>FS_</a:t>
            </a:r>
            <a:r>
              <a:rPr lang="en-US" altLang="en-GB" b="1" dirty="0">
                <a:sym typeface="+mn-ea"/>
              </a:rPr>
              <a:t>XR</a:t>
            </a:r>
            <a:r>
              <a:rPr lang="en-GB" altLang="en-US" b="1" dirty="0">
                <a:sym typeface="+mn-ea"/>
              </a:rPr>
              <a:t>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290" y="2246847"/>
            <a:ext cx="6686941" cy="415612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Progress since SA#10</a:t>
            </a:r>
            <a:r>
              <a:rPr lang="en-US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de-DE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SA6#62-ad hoc-e: 16 </a:t>
            </a:r>
            <a:r>
              <a:rPr lang="en-US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pCRs</a:t>
            </a:r>
            <a:r>
              <a:rPr lang="en-US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SA6#62: 12 </a:t>
            </a:r>
            <a:r>
              <a:rPr lang="en-US" altLang="zh-CN" sz="1600" dirty="0" err="1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pCRs</a:t>
            </a: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agreed, TR sent for approval</a:t>
            </a:r>
            <a:endParaRPr lang="en-US" altLang="zh-CN" sz="1600" kern="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The Architectural requirements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and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Application enablement architecture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are updated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and concluded;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olution updated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 support the tethered devices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utilize the RTP/RTCP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to utilize UE IP address information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;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New solution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 enhance XR EAS selection based on N6 delay measurement, to make coordination between direct and indirect connection, to utilize application enablement layer capabilities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;</a:t>
            </a:r>
            <a:endParaRPr sz="1600" kern="0" dirty="0">
              <a:ea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ym typeface="+mn-ea"/>
              </a:rPr>
              <a:t>Overall solution evaluation for </a:t>
            </a:r>
            <a:r>
              <a:rPr lang="en-US" altLang="zh-CN" sz="1600">
                <a:sym typeface="+mn-ea"/>
              </a:rPr>
              <a:t>all </a:t>
            </a:r>
            <a:r>
              <a:rPr lang="zh-CN" altLang="en-US" sz="1600">
                <a:sym typeface="+mn-ea"/>
              </a:rPr>
              <a:t>KI</a:t>
            </a:r>
            <a:r>
              <a:rPr lang="en-US" altLang="zh-CN" sz="1600">
                <a:sym typeface="+mn-ea"/>
              </a:rPr>
              <a:t>s</a:t>
            </a:r>
            <a:r>
              <a:rPr lang="zh-CN" altLang="en-US" sz="1600">
                <a:sym typeface="+mn-ea"/>
              </a:rPr>
              <a:t>.</a:t>
            </a:r>
            <a:endParaRPr lang="zh-CN" altLang="en-US" sz="160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Conslusion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for KI#1, KI#2, KI#3, KI#4, KI#5,  KI#7, KI#8.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endParaRPr lang="en-US" altLang="zh-CN" sz="16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530848"/>
              </p:ext>
            </p:extLst>
          </p:nvPr>
        </p:nvGraphicFramePr>
        <p:xfrm>
          <a:off x="363724" y="136664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1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1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7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51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/>
          <p:cNvSpPr txBox="1"/>
          <p:nvPr/>
        </p:nvSpPr>
        <p:spPr bwMode="auto">
          <a:xfrm>
            <a:off x="6975475" y="2238375"/>
            <a:ext cx="4852035" cy="371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630" indent="-34163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680" indent="-28448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730" indent="-22733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930" indent="-22733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6130" indent="-22733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3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5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7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9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RAN and other impacts and dependencies</a:t>
            </a: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: </a:t>
            </a:r>
            <a:endParaRPr lang="de-DE" altLang="zh-CN" sz="2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en-IN" sz="1600" dirty="0">
                <a:latin typeface="+mn-lt"/>
                <a:sym typeface="+mn-ea"/>
              </a:rPr>
              <a:t>Solutions for Key issue about the XR application server selection enhancement has dependency on the SA2 working progress.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endParaRPr lang="en-US" altLang="en-IN" sz="1600" dirty="0">
              <a:latin typeface="+mn-lt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75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dirty="0">
                <a:latin typeface="+mn-lt"/>
                <a:sym typeface="+mn-ea"/>
              </a:rPr>
              <a:t>Conclusion</a:t>
            </a:r>
            <a:r>
              <a:rPr lang="en-US" altLang="en-IN" sz="1600" dirty="0">
                <a:latin typeface="+mn-lt"/>
                <a:sym typeface="+mn-ea"/>
              </a:rPr>
              <a:t> on KI#6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latin typeface="+mn-lt"/>
                <a:sym typeface="+mn-ea"/>
              </a:rPr>
              <a:t>Normative work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330669"/>
            <a:ext cx="654507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43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approved, </a:t>
            </a:r>
            <a:r>
              <a:rPr lang="en-US" altLang="zh-CN" sz="1600" dirty="0">
                <a:sym typeface="+mn-ea"/>
              </a:rPr>
              <a:t>TR sent for approval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Abbreviations, Architecture Requirements, Architecture and Deployment options, Business Relationships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7 solution updates,  1 new KI, 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Solution evaluation (all 9 solutions), Overall evaluation and Conclusions (all 9 KIs)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6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942668" y="2330669"/>
            <a:ext cx="4885608" cy="323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Study is completed. Continue normative work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91859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5761164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749778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10754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471145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92568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674854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SP-240296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2665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5AFE8DA-715E-FED8-2551-65F2C71F1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326814"/>
            <a:ext cx="9103784" cy="982133"/>
          </a:xfrm>
        </p:spPr>
        <p:txBody>
          <a:bodyPr/>
          <a:lstStyle/>
          <a:p>
            <a:r>
              <a:rPr lang="en-GB" altLang="en-US" b="1" dirty="0"/>
              <a:t>FS_CAPIF_Ph3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C15C96C-9911-FE3D-195B-035E077C2A5C}"/>
              </a:ext>
            </a:extLst>
          </p:cNvPr>
          <p:cNvSpPr txBox="1">
            <a:spLocks/>
          </p:cNvSpPr>
          <p:nvPr/>
        </p:nvSpPr>
        <p:spPr>
          <a:xfrm>
            <a:off x="383118" y="2523067"/>
            <a:ext cx="6617122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SA6#62-ad hoc-e: </a:t>
            </a:r>
            <a:r>
              <a:rPr lang="en-US" altLang="ko-KR" sz="1600" kern="0" dirty="0">
                <a:solidFill>
                  <a:prstClr val="black"/>
                </a:solidFill>
              </a:rPr>
              <a:t>12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kern="0" dirty="0" err="1">
                <a:solidFill>
                  <a:prstClr val="black"/>
                </a:solidFill>
                <a:cs typeface="Arial" panose="020B0604020202020204" pitchFamily="34" charset="0"/>
              </a:rPr>
              <a:t>pCRs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approved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SA6#62: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27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pCRs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capturing Solutions, evaluations and conclusions mainly for: </a:t>
            </a: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Consent/Purpose Management (10 solutions)</a:t>
            </a:r>
          </a:p>
          <a:p>
            <a:pPr lvl="2">
              <a:defRPr/>
            </a:pPr>
            <a:r>
              <a:rPr lang="en-US" altLang="zh-CN" sz="1600" kern="0" dirty="0">
                <a:ea typeface="Malgun Gothic" panose="020B0503020000020004" pitchFamily="34" charset="-127"/>
              </a:rPr>
              <a:t>Enhancement for AEF status and service API status (3 solutions)</a:t>
            </a:r>
            <a:endParaRPr lang="en-US" sz="1600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Enhancements of API invoker onboarding (2 solutions)</a:t>
            </a: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Architecture evolution (1 solution)</a:t>
            </a:r>
          </a:p>
          <a:p>
            <a:pPr lvl="2">
              <a:defRPr/>
            </a:pPr>
            <a:r>
              <a:rPr lang="en-US" altLang="zh-CN" sz="1600" kern="0" dirty="0">
                <a:ea typeface="Malgun Gothic" panose="020B0503020000020004" pitchFamily="34" charset="-127"/>
              </a:rPr>
              <a:t>Enhanced CAPIF interconnection services </a:t>
            </a:r>
            <a:r>
              <a:rPr lang="en-US" sz="1600" dirty="0">
                <a:ea typeface="Malgun Gothic" panose="020B0503020000020004" pitchFamily="34" charset="-127"/>
              </a:rPr>
              <a:t>(1 solution)</a:t>
            </a:r>
            <a:endParaRPr lang="en-US" altLang="zh-CN" sz="1600" kern="0" dirty="0">
              <a:ea typeface="Malgun Gothic" panose="020B0503020000020004" pitchFamily="34" charset="-127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de-DE" kern="0" dirty="0"/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6527C7-0B50-07CC-0A1C-960E01B1D7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692906"/>
              </p:ext>
            </p:extLst>
          </p:nvPr>
        </p:nvGraphicFramePr>
        <p:xfrm>
          <a:off x="363724" y="1488920"/>
          <a:ext cx="11464552" cy="8613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976085575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1125199448"/>
                    </a:ext>
                  </a:extLst>
                </a:gridCol>
                <a:gridCol w="1312985">
                  <a:extLst>
                    <a:ext uri="{9D8B030D-6E8A-4147-A177-3AD203B41FA5}">
                      <a16:colId xmlns:a16="http://schemas.microsoft.com/office/drawing/2014/main" val="2992379277"/>
                    </a:ext>
                  </a:extLst>
                </a:gridCol>
                <a:gridCol w="1254369">
                  <a:extLst>
                    <a:ext uri="{9D8B030D-6E8A-4147-A177-3AD203B41FA5}">
                      <a16:colId xmlns:a16="http://schemas.microsoft.com/office/drawing/2014/main" val="2019212596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2998331131"/>
                    </a:ext>
                  </a:extLst>
                </a:gridCol>
                <a:gridCol w="1017200">
                  <a:extLst>
                    <a:ext uri="{9D8B030D-6E8A-4147-A177-3AD203B41FA5}">
                      <a16:colId xmlns:a16="http://schemas.microsoft.com/office/drawing/2014/main" val="347428183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369548945"/>
                    </a:ext>
                  </a:extLst>
                </a:gridCol>
              </a:tblGrid>
              <a:tr h="586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615322168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541972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7551-4A6B-774F-9927-F10DB7FF7ACA}"/>
              </a:ext>
            </a:extLst>
          </p:cNvPr>
          <p:cNvSpPr txBox="1">
            <a:spLocks/>
          </p:cNvSpPr>
          <p:nvPr/>
        </p:nvSpPr>
        <p:spPr bwMode="auto">
          <a:xfrm>
            <a:off x="7000240" y="2526056"/>
            <a:ext cx="4828036" cy="268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Contentious Issues</a:t>
            </a:r>
            <a:r>
              <a:rPr lang="en-US" sz="2000" kern="0" dirty="0"/>
              <a:t>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ea typeface="Times New Roman" panose="02020603050405020304" pitchFamily="18" charset="0"/>
              </a:rPr>
              <a:t>Continue capturing solutions to existing key issues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ea typeface="Times New Roman" panose="02020603050405020304" pitchFamily="18" charset="0"/>
              </a:rPr>
              <a:t>Continue capturing evaluations to existing/new solutions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kern="0" dirty="0"/>
              <a:t>Start normative work</a:t>
            </a:r>
            <a:endParaRPr lang="en-IN" altLang="zh-CN" sz="1600" kern="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02474"/>
            <a:ext cx="9103784" cy="1143000"/>
          </a:xfrm>
        </p:spPr>
        <p:txBody>
          <a:bodyPr/>
          <a:lstStyle/>
          <a:p>
            <a:r>
              <a:rPr lang="en-US" altLang="en-US" b="1" dirty="0"/>
              <a:t>SA6 Leadership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4729"/>
            <a:ext cx="11541418" cy="5090815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Atle Monrad		</a:t>
            </a:r>
            <a:r>
              <a:rPr lang="en-GB" dirty="0" err="1"/>
              <a:t>InterDigital</a:t>
            </a:r>
            <a:r>
              <a:rPr lang="en-GB" dirty="0"/>
              <a:t> Corporation / ATIS</a:t>
            </a:r>
            <a:r>
              <a:rPr lang="en-GB" baseline="30000" dirty="0"/>
              <a:t>1</a:t>
            </a: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2024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for third term April 2023</a:t>
            </a:r>
            <a:endParaRPr lang="fr-FR" sz="1800" dirty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b="1" dirty="0">
                <a:solidFill>
                  <a:srgbClr val="FF0000"/>
                </a:solidFill>
              </a:rPr>
              <a:t>Re-e</a:t>
            </a:r>
            <a:r>
              <a:rPr lang="en-US" altLang="en-US" sz="1800" b="1" kern="0" dirty="0" err="1">
                <a:solidFill>
                  <a:srgbClr val="FF0000"/>
                </a:solidFill>
              </a:rPr>
              <a:t>lected</a:t>
            </a:r>
            <a:r>
              <a:rPr lang="en-US" altLang="en-US" sz="1800" b="1" kern="0" dirty="0">
                <a:solidFill>
                  <a:srgbClr val="FF0000"/>
                </a:solidFill>
              </a:rPr>
              <a:t> by acclamation for second term </a:t>
            </a:r>
            <a:r>
              <a:rPr lang="en-US" altLang="en-US" sz="1800" b="1" dirty="0">
                <a:solidFill>
                  <a:srgbClr val="FF0000"/>
                </a:solidFill>
              </a:rPr>
              <a:t>at</a:t>
            </a:r>
            <a:r>
              <a:rPr lang="en-US" altLang="en-US" sz="1800" b="1" kern="0" dirty="0">
                <a:solidFill>
                  <a:srgbClr val="FF0000"/>
                </a:solidFill>
              </a:rPr>
              <a:t> SA6#62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FS_Generic_IOPS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4" y="2599916"/>
            <a:ext cx="661251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</a:t>
            </a:r>
            <a:r>
              <a:rPr lang="de-DE" altLang="de-DE" sz="2000" dirty="0" err="1">
                <a:latin typeface="+mn-lt"/>
              </a:rPr>
              <a:t>since</a:t>
            </a:r>
            <a:r>
              <a:rPr lang="de-DE" altLang="de-DE" sz="2000" dirty="0">
                <a:latin typeface="+mn-lt"/>
              </a:rPr>
              <a:t> SA#104:</a:t>
            </a:r>
          </a:p>
          <a:p>
            <a:pPr lvl="2"/>
            <a:r>
              <a:rPr lang="en-US" altLang="zh-CN" sz="1600" dirty="0">
                <a:latin typeface="+mn-lt"/>
              </a:rPr>
              <a:t>10 pCR’s submitted on key issues and solutions</a:t>
            </a:r>
          </a:p>
          <a:p>
            <a:pPr lvl="2"/>
            <a:r>
              <a:rPr lang="en-US" altLang="zh-CN" sz="1600" dirty="0">
                <a:latin typeface="+mn-lt"/>
              </a:rPr>
              <a:t>Two </a:t>
            </a:r>
            <a:r>
              <a:rPr lang="en-US" altLang="zh-CN" sz="1600" dirty="0" err="1">
                <a:latin typeface="+mn-lt"/>
              </a:rPr>
              <a:t>pCR’s</a:t>
            </a:r>
            <a:r>
              <a:rPr lang="en-US" altLang="zh-CN" sz="1600" dirty="0">
                <a:latin typeface="+mn-lt"/>
              </a:rPr>
              <a:t> agreed</a:t>
            </a:r>
          </a:p>
          <a:p>
            <a:pPr lvl="2"/>
            <a:r>
              <a:rPr lang="en-US" altLang="zh-CN" sz="1600" dirty="0">
                <a:latin typeface="+mn-lt"/>
              </a:rPr>
              <a:t>Group agreed to not re-discuss previous KI’s in TR 23.778, instead focus on new KI’s, hence only 2 PCR’s agreed.</a:t>
            </a:r>
          </a:p>
          <a:p>
            <a:pPr lvl="2"/>
            <a:r>
              <a:rPr lang="en-US" altLang="zh-CN" sz="1600" dirty="0">
                <a:latin typeface="+mn-lt"/>
              </a:rPr>
              <a:t>Group agreed to on how to progress solution on one KI related to existing work.</a:t>
            </a:r>
          </a:p>
          <a:p>
            <a:pPr lvl="2"/>
            <a:r>
              <a:rPr lang="en-US" altLang="zh-CN" sz="1600" dirty="0">
                <a:latin typeface="+mn-lt"/>
              </a:rPr>
              <a:t>One pCR on satellite impacts was also agreed.</a:t>
            </a: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086880"/>
              </p:ext>
            </p:extLst>
          </p:nvPr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4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1040071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MC services for generic support on IOPS mode of operation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 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SP-241017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A1EF572-68C5-0460-DDF5-018BDB416026}"/>
              </a:ext>
            </a:extLst>
          </p:cNvPr>
          <p:cNvSpPr txBox="1">
            <a:spLocks/>
          </p:cNvSpPr>
          <p:nvPr/>
        </p:nvSpPr>
        <p:spPr bwMode="auto">
          <a:xfrm>
            <a:off x="6987822" y="2602521"/>
            <a:ext cx="482887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</a:t>
            </a: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Work on bringing in solutions on how to generalize TS23.180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Work on 5G satellite solution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Finish the </a:t>
            </a:r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Overall evaluation and Conclusions for the new approved solutions</a:t>
            </a:r>
            <a:endParaRPr lang="en-US" altLang="zh-CN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108675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eLSAPP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4" y="2599916"/>
            <a:ext cx="661251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since SA#104: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>
                <a:latin typeface="+mn-lt"/>
              </a:rPr>
              <a:t>10 </a:t>
            </a:r>
            <a:r>
              <a:rPr lang="en-US" altLang="zh-CN" sz="1600" dirty="0" err="1">
                <a:latin typeface="+mn-lt"/>
              </a:rPr>
              <a:t>pCRs</a:t>
            </a:r>
            <a:r>
              <a:rPr lang="en-US" altLang="zh-CN" sz="1600" dirty="0">
                <a:latin typeface="+mn-lt"/>
              </a:rPr>
              <a:t> agreed</a:t>
            </a:r>
          </a:p>
          <a:p>
            <a:pPr lvl="2"/>
            <a:r>
              <a:rPr lang="en-GB" altLang="zh-CN" sz="1600" dirty="0">
                <a:latin typeface="+mn-lt"/>
                <a:ea typeface="Malgun Gothic" panose="020B0503020000020004" pitchFamily="34" charset="-127"/>
              </a:rPr>
              <a:t>1 CR for </a:t>
            </a:r>
            <a:r>
              <a:rPr lang="en-GB" altLang="zh-CN" sz="1600" dirty="0"/>
              <a:t>supporting adaptive location configuration and reporting</a:t>
            </a:r>
            <a:endParaRPr lang="en-GB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3 CRs for supporting </a:t>
            </a:r>
            <a:r>
              <a:rPr lang="en-US" altLang="zh-CN" sz="1600" dirty="0" err="1">
                <a:latin typeface="+mn-lt"/>
                <a:ea typeface="Malgun Gothic" panose="020B0503020000020004" pitchFamily="34" charset="-127"/>
              </a:rPr>
              <a:t>Geofencing</a:t>
            </a:r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 and dynamic </a:t>
            </a:r>
            <a:r>
              <a:rPr lang="en-US" altLang="zh-CN" sz="1600" dirty="0" err="1">
                <a:latin typeface="+mn-lt"/>
                <a:ea typeface="Malgun Gothic" panose="020B0503020000020004" pitchFamily="34" charset="-127"/>
              </a:rPr>
              <a:t>Geofencing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1 CR for </a:t>
            </a:r>
            <a:r>
              <a:rPr lang="en-GB" altLang="zh-CN" sz="1600" dirty="0"/>
              <a:t>supporting history location querying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2 CRs for </a:t>
            </a:r>
            <a:r>
              <a:rPr lang="en-GB" altLang="zh-CN" sz="1600" dirty="0"/>
              <a:t>support of Location-related UE Group Analytics and Collision Detection Analytics based on ADAES</a:t>
            </a:r>
          </a:p>
          <a:p>
            <a:pPr marL="914400" lvl="2" indent="0">
              <a:buNone/>
            </a:pPr>
            <a:endParaRPr lang="en-US" altLang="zh-CN" sz="1600" dirty="0">
              <a:latin typeface="+mn-lt"/>
            </a:endParaRP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/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1040072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A1EF572-68C5-0460-DDF5-018BDB416026}"/>
              </a:ext>
            </a:extLst>
          </p:cNvPr>
          <p:cNvSpPr txBox="1">
            <a:spLocks/>
          </p:cNvSpPr>
          <p:nvPr/>
        </p:nvSpPr>
        <p:spPr bwMode="auto">
          <a:xfrm>
            <a:off x="6987822" y="2602521"/>
            <a:ext cx="482887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</a:t>
            </a: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Update the existing solutions to capture outstanding Editor’s Notes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Continue the normative work for remaining solutions approved in the TR </a:t>
            </a:r>
            <a:endParaRPr lang="en-US" altLang="zh-CN" sz="160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MMTel_App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046192"/>
            <a:ext cx="6579688" cy="43647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Adhoc-e: 5 </a:t>
            </a:r>
            <a:r>
              <a:rPr lang="en-US" altLang="zh-CN" sz="1600" dirty="0" err="1">
                <a:sym typeface="+mn-ea"/>
              </a:rPr>
              <a:t>pCRs</a:t>
            </a:r>
            <a:r>
              <a:rPr lang="en-US" altLang="zh-CN" sz="1600" dirty="0">
                <a:sym typeface="+mn-ea"/>
              </a:rPr>
              <a:t>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SA6#62: 0 pCRs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</a:t>
            </a:r>
            <a:r>
              <a:rPr lang="en-US" altLang="en-IN" sz="1600" kern="0" dirty="0"/>
              <a:t> </a:t>
            </a:r>
            <a:r>
              <a:rPr lang="en-US" altLang="en-IN" sz="1600" dirty="0">
                <a:sym typeface="+mn-ea"/>
              </a:rPr>
              <a:t>skeleton, scope, terms, Abbreviations and Architecture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procedures on session management related solutions, data channel application related capability exposure etc. depended on Reply LS from SA2</a:t>
            </a:r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217930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aspects for MMTel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MMTel_App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68160" y="2042284"/>
            <a:ext cx="4960116" cy="25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ym typeface="+mn-ea"/>
              </a:rPr>
              <a:t>procedures on session management related solutions, data channel application related capability exposure etc. based on TR Conclusion and Reply LS from SA2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Architectural requirements</a:t>
            </a:r>
            <a:endParaRPr lang="en-US" sz="1600" kern="0" dirty="0"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/>
              <a:t>AIML_App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350891"/>
            <a:ext cx="667112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</a:t>
            </a:r>
            <a:r>
              <a:rPr lang="en-US" altLang="zh-CN" sz="1600" dirty="0" err="1">
                <a:sym typeface="+mn-ea"/>
              </a:rPr>
              <a:t>Adhoc</a:t>
            </a:r>
            <a:r>
              <a:rPr lang="en-US" altLang="zh-CN" sz="1600" dirty="0">
                <a:sym typeface="+mn-ea"/>
              </a:rPr>
              <a:t>-e: </a:t>
            </a:r>
            <a:r>
              <a:rPr lang="en-US" altLang="zh-CN" sz="1600" kern="0" dirty="0"/>
              <a:t>2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</a:t>
            </a:r>
            <a:r>
              <a:rPr lang="en-US" altLang="zh-CN" sz="1600" kern="0" dirty="0"/>
              <a:t>18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 (TS 23.482), 2 CRs agreed (TS 23.434, TS 23.436)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Skeleton, Scope, Definitions and Introduction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Architecture and requirements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Annexes on deployment/business scenarios and ML model lifecycle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New features for ADAES for AI/ML Member capability Analytics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New features for AIMLE including: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model distribution, model management and ML/FL training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FL member registration and events notification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Transfer of Intermediate AIML Operation Information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AIMLE client registration, discovery and selection</a:t>
            </a:r>
            <a:endParaRPr lang="en-US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A481F9-3FD0-ABB0-41FD-60C92E9E39F0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356501521"/>
                    </a:ext>
                  </a:extLst>
                </a:gridCol>
                <a:gridCol w="5799546">
                  <a:extLst>
                    <a:ext uri="{9D8B030D-6E8A-4147-A177-3AD203B41FA5}">
                      <a16:colId xmlns:a16="http://schemas.microsoft.com/office/drawing/2014/main" val="599906481"/>
                    </a:ext>
                  </a:extLst>
                </a:gridCol>
                <a:gridCol w="1432560">
                  <a:extLst>
                    <a:ext uri="{9D8B030D-6E8A-4147-A177-3AD203B41FA5}">
                      <a16:colId xmlns:a16="http://schemas.microsoft.com/office/drawing/2014/main" val="32047268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4327969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664485"/>
                    </a:ext>
                  </a:extLst>
                </a:gridCol>
                <a:gridCol w="981249">
                  <a:extLst>
                    <a:ext uri="{9D8B030D-6E8A-4147-A177-3AD203B41FA5}">
                      <a16:colId xmlns:a16="http://schemas.microsoft.com/office/drawing/2014/main" val="278406037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612337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48881453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1040075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0097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6111FE-69DB-0538-315B-6118905C503D}"/>
              </a:ext>
            </a:extLst>
          </p:cNvPr>
          <p:cNvSpPr txBox="1">
            <a:spLocks/>
          </p:cNvSpPr>
          <p:nvPr/>
        </p:nvSpPr>
        <p:spPr bwMode="auto">
          <a:xfrm>
            <a:off x="6959600" y="2350891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kern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Progress on further AIMLE and ADAES related  features based on concluded solutions in TR 23.700-82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kern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EN resolutions and completion of existing features (including flows and API definitions)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9608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88520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Metaverse_App</a:t>
            </a:r>
            <a:endParaRPr lang="en-GB" altLang="en-US" b="1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363724" y="2404136"/>
            <a:ext cx="6599784" cy="39898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Progress since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WID is revised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prstClr val="black"/>
                </a:solidFill>
              </a:rPr>
              <a:t>To move support for </a:t>
            </a:r>
            <a:r>
              <a:rPr lang="en-US" altLang="zh-CN" sz="1200" kern="0" dirty="0" err="1">
                <a:solidFill>
                  <a:prstClr val="black"/>
                </a:solidFill>
              </a:rPr>
              <a:t>QoS</a:t>
            </a:r>
            <a:r>
              <a:rPr lang="en-US" altLang="zh-CN" sz="1200" kern="0" dirty="0">
                <a:solidFill>
                  <a:prstClr val="black"/>
                </a:solidFill>
              </a:rPr>
              <a:t>/Resource coordination to XRM_Ph2_App WID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prstClr val="black"/>
                </a:solidFill>
                <a:cs typeface="Arial" panose="020B0604020202020204" pitchFamily="34" charset="0"/>
              </a:rPr>
              <a:t>To add new TS for digital asset management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7 </a:t>
            </a:r>
            <a:r>
              <a:rPr lang="en-US" altLang="zh-CN" sz="1600" kern="0" dirty="0" err="1">
                <a:solidFill>
                  <a:prstClr val="black"/>
                </a:solidFill>
                <a:cs typeface="Arial" panose="020B0604020202020204" pitchFamily="34" charset="0"/>
              </a:rPr>
              <a:t>pCRs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agreed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Progress made for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Skeleton of the TS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prstClr val="black"/>
                </a:solidFill>
                <a:ea typeface="Malgun Gothic" panose="020B0503020000020004" pitchFamily="34" charset="-127"/>
              </a:rPr>
              <a:t>Introduction and Scope of the 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Spatial anchors service</a:t>
            </a:r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Architecture and basic CRUDS procedures along with IE tables and APIs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  <a:cs typeface="Arial" panose="020B0604020202020204" pitchFamily="34" charset="0"/>
              </a:rPr>
              <a:t>Spatial map service</a:t>
            </a:r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Architecture and basic CRUDS procedures.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r>
              <a:rPr lang="en-US" sz="1600" kern="0" dirty="0"/>
              <a:t> identified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mobile </a:t>
                      </a:r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56DB-7696-64D7-EB9B-385EF166BC9A}"/>
              </a:ext>
            </a:extLst>
          </p:cNvPr>
          <p:cNvSpPr txBox="1">
            <a:spLocks/>
          </p:cNvSpPr>
          <p:nvPr/>
        </p:nvSpPr>
        <p:spPr bwMode="auto">
          <a:xfrm>
            <a:off x="6963508" y="2404136"/>
            <a:ext cx="4864768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Arial" panose="020B0604020202020204" pitchFamily="34" charset="0"/>
              </a:rPr>
              <a:t>Continue the work on the remaining objectives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079949138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XRM_Ph2_App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4" y="2682364"/>
            <a:ext cx="652263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kern="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3 CRs were agreed, WID revised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Support of QoS measurement for Multi-Modal traffic in SEALDD layer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SEALDD policy configuration for multi-modal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PDU set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EAS instantiation enhancement to satisfy E2E KPI requirements for XR application</a:t>
            </a:r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470478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0" dirty="0">
                          <a:sym typeface="+mn-ea"/>
                        </a:rPr>
                        <a:t>XRM_Ph2_App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58000" y="2682364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75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ym typeface="+mn-ea"/>
              </a:rPr>
              <a:t>Continue the work on remaining objectives </a:t>
            </a: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330669"/>
            <a:ext cx="654507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latin typeface="+mn-lt"/>
                <a:sym typeface="+mn-ea"/>
              </a:rPr>
              <a:t>Normative work </a:t>
            </a:r>
            <a:r>
              <a:rPr lang="en-US" altLang="zh-CN" sz="1600" dirty="0">
                <a:sym typeface="+mn-ea"/>
              </a:rPr>
              <a:t>kicked-off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1 CR </a:t>
            </a:r>
            <a:r>
              <a:rPr lang="en-IN" altLang="zh-CN" sz="1600"/>
              <a:t>to 3GPP TS 23.558 </a:t>
            </a:r>
            <a:r>
              <a:rPr lang="en-IN" altLang="zh-CN" sz="1600" dirty="0"/>
              <a:t>is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6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942668" y="2330669"/>
            <a:ext cx="4885608" cy="323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Continue normative work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91859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5761164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749778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10754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471145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92568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674854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SP-241010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5691595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>
                <a:sym typeface="+mn-ea"/>
              </a:rPr>
              <a:t>5GMARCH_Ph3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462752"/>
            <a:ext cx="633171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kern="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Adhoc-e: not in the meeting scope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SA6#62: 3 CRs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New feature on Update to store mechanism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Updated feature on  Application Server in Group messaging and the related APIs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sz="14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475921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4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2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2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defTabSz="91313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313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7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9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91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3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>
                      <a:lvl1pPr defTabSz="91313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313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7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9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91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3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695440" y="2458843"/>
            <a:ext cx="5132836" cy="292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None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</a:t>
            </a:r>
            <a:endParaRPr lang="de-DE" sz="20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/>
              <a:t>provide solutions for s</a:t>
            </a:r>
            <a:r>
              <a:rPr lang="en-US" altLang="en-IN" sz="1600" dirty="0">
                <a:sym typeface="+mn-ea"/>
              </a:rPr>
              <a:t>olutions for Rel-19 objectives, e.g.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technical solutions to fulfil the remaining stage 1 requirements  [R-5.1.2-001] in TS 22.262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APIs provided by MSGin5G Client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FRMCS_Ph5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432" y="2340832"/>
            <a:ext cx="666096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15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IP address of target data host or DNS server for </a:t>
            </a:r>
            <a:r>
              <a:rPr lang="en-US" sz="1600" dirty="0" err="1"/>
              <a:t>IPcon</a:t>
            </a:r>
            <a:endParaRPr lang="en-US" sz="16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private call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ad hoc group call based on criteria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ad hoc group call based on list of users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Ad hoc group call towards a migrated MC service user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Migration during ad hoc group call procedure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Various details and corrections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0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3D7CC1-751C-2FE7-E7FA-4B66D8F5C3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32379"/>
          <a:ext cx="11464552" cy="7832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754838558"/>
                    </a:ext>
                  </a:extLst>
                </a:gridCol>
                <a:gridCol w="5860506">
                  <a:extLst>
                    <a:ext uri="{9D8B030D-6E8A-4147-A177-3AD203B41FA5}">
                      <a16:colId xmlns:a16="http://schemas.microsoft.com/office/drawing/2014/main" val="2108056497"/>
                    </a:ext>
                  </a:extLst>
                </a:gridCol>
                <a:gridCol w="1137920">
                  <a:extLst>
                    <a:ext uri="{9D8B030D-6E8A-4147-A177-3AD203B41FA5}">
                      <a16:colId xmlns:a16="http://schemas.microsoft.com/office/drawing/2014/main" val="2734071492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3257781579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695795733"/>
                    </a:ext>
                  </a:extLst>
                </a:gridCol>
                <a:gridCol w="1011729">
                  <a:extLst>
                    <a:ext uri="{9D8B030D-6E8A-4147-A177-3AD203B41FA5}">
                      <a16:colId xmlns:a16="http://schemas.microsoft.com/office/drawing/2014/main" val="305907048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597110011"/>
                    </a:ext>
                  </a:extLst>
                </a:gridCol>
              </a:tblGrid>
              <a:tr h="4645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86818868"/>
                  </a:ext>
                </a:extLst>
              </a:tr>
              <a:tr h="318733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10282465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A4616CF-3D56-D29B-2CB5-B50E21F9B585}"/>
              </a:ext>
            </a:extLst>
          </p:cNvPr>
          <p:cNvSpPr txBox="1">
            <a:spLocks/>
          </p:cNvSpPr>
          <p:nvPr/>
        </p:nvSpPr>
        <p:spPr bwMode="auto">
          <a:xfrm>
            <a:off x="7010400" y="2357244"/>
            <a:ext cx="48178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Continue the work on remaining objectives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96898979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 err="1"/>
              <a:t>MCShAC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737073"/>
            <a:ext cx="6522498" cy="307670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SA6#62 ad-hoc: No contributions as of no MC topics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SA6#62 contributions finishing WI: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A.9 ACM client user profile configuration data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 err="1"/>
              <a:t>MCShAC</a:t>
            </a:r>
            <a:r>
              <a:rPr lang="en-IN" altLang="zh-CN" sz="1600" dirty="0"/>
              <a:t> </a:t>
            </a:r>
            <a:r>
              <a:rPr lang="en-IN" altLang="zh-CN" sz="1600" dirty="0" err="1"/>
              <a:t>cleanup</a:t>
            </a:r>
            <a:endParaRPr lang="en-IN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2000" kern="0" dirty="0"/>
              <a:t>RAN and other impacts and dependencies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 </a:t>
            </a:r>
            <a:r>
              <a:rPr lang="en-US" sz="1600" kern="0" dirty="0"/>
              <a:t>identified</a:t>
            </a:r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E4C596-E629-7FE1-140F-8B4B6B9E8D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99942"/>
              </p:ext>
            </p:extLst>
          </p:nvPr>
        </p:nvGraphicFramePr>
        <p:xfrm>
          <a:off x="363724" y="1471034"/>
          <a:ext cx="11464552" cy="11111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6049293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111693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610729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70844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686143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562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3262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administrative configuration between interconnected MC service systems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S6-232194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F63506-A6AF-CB6D-92B7-8DA9AB3841F3}"/>
              </a:ext>
            </a:extLst>
          </p:cNvPr>
          <p:cNvSpPr txBox="1">
            <a:spLocks/>
          </p:cNvSpPr>
          <p:nvPr/>
        </p:nvSpPr>
        <p:spPr bwMode="auto">
          <a:xfrm>
            <a:off x="7218748" y="2785508"/>
            <a:ext cx="48178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5132928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04426"/>
            <a:ext cx="11544300" cy="5053163"/>
          </a:xfrm>
        </p:spPr>
        <p:txBody>
          <a:bodyPr/>
          <a:lstStyle/>
          <a:p>
            <a:r>
              <a:rPr lang="en-US" altLang="en-US" sz="2000" dirty="0"/>
              <a:t>Two meetings held in Q3 2024</a:t>
            </a:r>
          </a:p>
          <a:p>
            <a:pPr lvl="1"/>
            <a:r>
              <a:rPr lang="en-US" altLang="en-US" sz="1800" dirty="0"/>
              <a:t>SA6#62 ad-hoc-e, 10 – 18 July  2024</a:t>
            </a:r>
          </a:p>
          <a:p>
            <a:pPr lvl="1"/>
            <a:r>
              <a:rPr lang="en-US" altLang="en-US" sz="1800" dirty="0"/>
              <a:t>SA6#62, 19 –  23 August 2024</a:t>
            </a:r>
          </a:p>
          <a:p>
            <a:r>
              <a:rPr lang="en-US" altLang="en-US" sz="2000" dirty="0"/>
              <a:t>Rel-15/Rel-16/Rel-17 activities</a:t>
            </a:r>
          </a:p>
          <a:p>
            <a:pPr lvl="1"/>
            <a:r>
              <a:rPr lang="en-US" altLang="en-US" sz="1800" dirty="0"/>
              <a:t>0 CRs agreed</a:t>
            </a:r>
          </a:p>
          <a:p>
            <a:r>
              <a:rPr lang="en-US" altLang="en-US" sz="2000" dirty="0"/>
              <a:t>Rel-18 activities</a:t>
            </a:r>
            <a:endParaRPr lang="en-GB" sz="2000" dirty="0"/>
          </a:p>
          <a:p>
            <a:pPr lvl="1"/>
            <a:r>
              <a:rPr lang="en-GB" sz="1800" dirty="0"/>
              <a:t>29 CRs agreed</a:t>
            </a:r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1800" dirty="0"/>
              <a:t>68 CRs agreed and 226 </a:t>
            </a:r>
            <a:r>
              <a:rPr lang="en-GB" sz="1800" dirty="0" err="1"/>
              <a:t>pCRs</a:t>
            </a:r>
            <a:r>
              <a:rPr lang="en-GB" sz="1800" dirty="0"/>
              <a:t> approved</a:t>
            </a:r>
          </a:p>
          <a:p>
            <a:pPr lvl="1"/>
            <a:r>
              <a:rPr lang="en-GB" sz="1800" dirty="0"/>
              <a:t>Good progress on SIDs, 5 of the 8 studies are completed</a:t>
            </a:r>
          </a:p>
          <a:p>
            <a:pPr lvl="1"/>
            <a:r>
              <a:rPr lang="en-GB" sz="1800" dirty="0"/>
              <a:t>1 TR provided for information and 4 TRs provided for approval</a:t>
            </a:r>
          </a:p>
          <a:p>
            <a:pPr lvl="1"/>
            <a:r>
              <a:rPr lang="en-GB" sz="1800" dirty="0"/>
              <a:t>Normative work has started and is progressing according to the conclusions of  the corresponding studies</a:t>
            </a:r>
          </a:p>
          <a:p>
            <a:pPr lvl="1"/>
            <a:r>
              <a:rPr lang="en-GB" sz="1800" dirty="0"/>
              <a:t>Revised WIDs: XR and Metaverse – functionality aligned/adjusted</a:t>
            </a:r>
          </a:p>
          <a:p>
            <a:pPr lvl="1"/>
            <a:r>
              <a:rPr lang="en-GB" sz="1800" dirty="0"/>
              <a:t>New follow-up WIDs from studies: CAPIF_Ph3 and </a:t>
            </a:r>
            <a:r>
              <a:rPr lang="en-GB" sz="1800" dirty="0" err="1"/>
              <a:t>Generic_IOPS</a:t>
            </a:r>
            <a:endParaRPr lang="en-GB" sz="1800" dirty="0"/>
          </a:p>
          <a:p>
            <a:pPr lvl="1"/>
            <a:r>
              <a:rPr lang="en-GB" sz="1800" dirty="0"/>
              <a:t>New SID: SEAL enhancements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2725ca186df_0_28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n-US" b="1"/>
              <a:t>enhMC</a:t>
            </a:r>
            <a:endParaRPr b="1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5A67F70-D18A-9BC7-AC29-C76C79C8BA57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8417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44513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3B621-7F4C-2E98-1D18-F5625DE598FB}"/>
              </a:ext>
            </a:extLst>
          </p:cNvPr>
          <p:cNvSpPr txBox="1">
            <a:spLocks/>
          </p:cNvSpPr>
          <p:nvPr/>
        </p:nvSpPr>
        <p:spPr bwMode="auto">
          <a:xfrm>
            <a:off x="335364" y="2546896"/>
            <a:ext cx="652263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Progress since SA#104: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SA6#62: 3 CRs agreed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Progress made for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Agreement on MC Logging, Recording &amp; Replay architecture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5G network congestion information to MCX services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MCPTT/Ambient enhancements</a:t>
            </a:r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 identified</a:t>
            </a:r>
            <a:endParaRPr lang="en-US" sz="20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95B83E5-8BFE-CC54-F2BC-39603744AFE6}"/>
              </a:ext>
            </a:extLst>
          </p:cNvPr>
          <p:cNvSpPr txBox="1">
            <a:spLocks/>
          </p:cNvSpPr>
          <p:nvPr/>
        </p:nvSpPr>
        <p:spPr bwMode="auto">
          <a:xfrm>
            <a:off x="6858000" y="2546896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857250" lvl="1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kern="0" dirty="0">
                <a:solidFill>
                  <a:prstClr val="black"/>
                </a:solidFill>
                <a:cs typeface="+mn-cs"/>
              </a:rPr>
              <a:t>MCX</a:t>
            </a:r>
            <a:r>
              <a:rPr lang="en-US" sz="1600" kern="0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enhancements according to the remaining objectives, especially: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Further architecture work related to Logging/recording &amp; discreet listening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Expand the message storage coverage to also MCPTT and </a:t>
            </a:r>
            <a:r>
              <a:rPr lang="en-US" sz="16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MCVideo</a:t>
            </a: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services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Temporary MCX User with Limited Service mode</a:t>
            </a:r>
          </a:p>
          <a:p>
            <a:pPr marL="857250" lvl="1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Enhancements to the existing procedures or specify new procedures for all MC services to cover the gaps if any identified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88520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363724" y="2404136"/>
            <a:ext cx="6599784" cy="40670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Progress since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SA6#62: 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7 CRs agreed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Progress made for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Common EAS discovery, selection, and </a:t>
            </a:r>
            <a:r>
              <a:rPr lang="en-US" altLang="zh-CN" sz="1600" dirty="0">
                <a:solidFill>
                  <a:prstClr val="black"/>
                </a:solidFill>
                <a:ea typeface="Malgun Gothic" panose="020B0503020000020004" pitchFamily="34" charset="-127"/>
              </a:rPr>
              <a:t>relocation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Common EAS bundle discovery and selection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Resolving editor’s notes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r>
              <a:rPr lang="en-US" sz="1600" kern="0" dirty="0"/>
              <a:t> identified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75363"/>
              </p:ext>
            </p:extLst>
          </p:nvPr>
        </p:nvGraphicFramePr>
        <p:xfrm>
          <a:off x="363724" y="1430660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56DB-7696-64D7-EB9B-385EF166BC9A}"/>
              </a:ext>
            </a:extLst>
          </p:cNvPr>
          <p:cNvSpPr txBox="1">
            <a:spLocks/>
          </p:cNvSpPr>
          <p:nvPr/>
        </p:nvSpPr>
        <p:spPr bwMode="auto">
          <a:xfrm>
            <a:off x="6963508" y="2404136"/>
            <a:ext cx="4864768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Arial" panose="020B0604020202020204" pitchFamily="34" charset="0"/>
              </a:rPr>
              <a:t>Continue the work on the remaining objectives and remove the editor’s notes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504417611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E6AA995-44C0-F249-4EDC-CE93C85EE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UASAPP_Ph3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014EAAA-39E1-D8F3-37A3-DF7B865E7EF4}"/>
              </a:ext>
            </a:extLst>
          </p:cNvPr>
          <p:cNvSpPr txBox="1">
            <a:spLocks/>
          </p:cNvSpPr>
          <p:nvPr/>
        </p:nvSpPr>
        <p:spPr>
          <a:xfrm>
            <a:off x="371133" y="2505075"/>
            <a:ext cx="6753567" cy="38533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SA6#62-adhoc-e - 1 CR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SA6#62 - 1 CR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Flight route selection support</a:t>
            </a:r>
            <a:endParaRPr lang="en-US" sz="1600" dirty="0">
              <a:ea typeface="Malgun Gothic" panose="020B0503020000020004" pitchFamily="34" charset="-127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Malgun Gothic" panose="020B0503020000020004" pitchFamily="34" charset="-127"/>
              </a:rPr>
              <a:t>Assistance for ground-based UAE layer DAA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2D289B-8910-BCF1-9324-DD1EF1D61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801976"/>
              </p:ext>
            </p:extLst>
          </p:nvPr>
        </p:nvGraphicFramePr>
        <p:xfrm>
          <a:off x="371133" y="1541235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778441531"/>
                    </a:ext>
                  </a:extLst>
                </a:gridCol>
                <a:gridCol w="5744172">
                  <a:extLst>
                    <a:ext uri="{9D8B030D-6E8A-4147-A177-3AD203B41FA5}">
                      <a16:colId xmlns:a16="http://schemas.microsoft.com/office/drawing/2014/main" val="1258487541"/>
                    </a:ext>
                  </a:extLst>
                </a:gridCol>
                <a:gridCol w="1605517">
                  <a:extLst>
                    <a:ext uri="{9D8B030D-6E8A-4147-A177-3AD203B41FA5}">
                      <a16:colId xmlns:a16="http://schemas.microsoft.com/office/drawing/2014/main" val="3648323286"/>
                    </a:ext>
                  </a:extLst>
                </a:gridCol>
                <a:gridCol w="988828">
                  <a:extLst>
                    <a:ext uri="{9D8B030D-6E8A-4147-A177-3AD203B41FA5}">
                      <a16:colId xmlns:a16="http://schemas.microsoft.com/office/drawing/2014/main" val="1191871270"/>
                    </a:ext>
                  </a:extLst>
                </a:gridCol>
                <a:gridCol w="627320">
                  <a:extLst>
                    <a:ext uri="{9D8B030D-6E8A-4147-A177-3AD203B41FA5}">
                      <a16:colId xmlns:a16="http://schemas.microsoft.com/office/drawing/2014/main" val="4103705319"/>
                    </a:ext>
                  </a:extLst>
                </a:gridCol>
                <a:gridCol w="974718">
                  <a:extLst>
                    <a:ext uri="{9D8B030D-6E8A-4147-A177-3AD203B41FA5}">
                      <a16:colId xmlns:a16="http://schemas.microsoft.com/office/drawing/2014/main" val="3100143651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0185958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397810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SP-240741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63143857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162188F-FA2D-DC64-C912-4D138DD33DE7}"/>
              </a:ext>
            </a:extLst>
          </p:cNvPr>
          <p:cNvSpPr txBox="1">
            <a:spLocks/>
          </p:cNvSpPr>
          <p:nvPr/>
        </p:nvSpPr>
        <p:spPr>
          <a:xfrm>
            <a:off x="7197010" y="2505075"/>
            <a:ext cx="4638675" cy="362311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lang="en-US" sz="1600" kern="0" dirty="0">
              <a:solidFill>
                <a:prstClr val="black"/>
              </a:solidFill>
              <a:latin typeface="Calibri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600" kern="0" dirty="0"/>
              <a:t>Continue the work on remaining objectives and resolve </a:t>
            </a:r>
            <a:r>
              <a:rPr lang="en-GB" sz="1600" dirty="0">
                <a:ea typeface="SimSun" panose="02010600030101010101" pitchFamily="2" charset="-122"/>
              </a:rPr>
              <a:t>Editor’s Notes.</a:t>
            </a:r>
            <a:endParaRPr lang="en-US" sz="1600" dirty="0"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67" kern="0" dirty="0"/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SEALDD_PH2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4" y="2682364"/>
            <a:ext cx="652263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3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Information flow </a:t>
            </a:r>
            <a:r>
              <a:rPr lang="en-US" altLang="zh-CN" sz="1600" dirty="0"/>
              <a:t>and service API for Seamless SEALDD server relocation</a:t>
            </a:r>
            <a:endParaRPr lang="en-US" altLang="zh-C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C</a:t>
            </a:r>
            <a:r>
              <a:rPr lang="en-US" altLang="zh-CN" sz="1600" kern="0" dirty="0"/>
              <a:t>orrections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030ABD-5E9F-AA4B-331A-320BB343F9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445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1361EF-1E5E-E5D7-6BDA-4684B8CDC2AB}"/>
              </a:ext>
            </a:extLst>
          </p:cNvPr>
          <p:cNvSpPr txBox="1">
            <a:spLocks/>
          </p:cNvSpPr>
          <p:nvPr/>
        </p:nvSpPr>
        <p:spPr bwMode="auto">
          <a:xfrm>
            <a:off x="6858000" y="2682364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  <a:ea typeface="+mn-ea"/>
                <a:cs typeface="+mn-cs"/>
              </a:rPr>
              <a:t>Further enhancement to the SEALDD according to the objectives</a:t>
            </a:r>
          </a:p>
        </p:txBody>
      </p:sp>
    </p:spTree>
    <p:extLst>
      <p:ext uri="{BB962C8B-B14F-4D97-AF65-F5344CB8AC3E}">
        <p14:creationId xmlns:p14="http://schemas.microsoft.com/office/powerpoint/2010/main" val="1844726444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CAPIF_EXT</a:t>
            </a:r>
            <a:endParaRPr lang="en-IN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DAB67A-232E-33FD-E413-927468884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204829"/>
              </p:ext>
            </p:extLst>
          </p:nvPr>
        </p:nvGraphicFramePr>
        <p:xfrm>
          <a:off x="363724" y="1492250"/>
          <a:ext cx="11464552" cy="9813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886216792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89266843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1602329734"/>
                    </a:ext>
                  </a:extLst>
                </a:gridCol>
                <a:gridCol w="1230923">
                  <a:extLst>
                    <a:ext uri="{9D8B030D-6E8A-4147-A177-3AD203B41FA5}">
                      <a16:colId xmlns:a16="http://schemas.microsoft.com/office/drawing/2014/main" val="4149885734"/>
                    </a:ext>
                  </a:extLst>
                </a:gridCol>
                <a:gridCol w="527539">
                  <a:extLst>
                    <a:ext uri="{9D8B030D-6E8A-4147-A177-3AD203B41FA5}">
                      <a16:colId xmlns:a16="http://schemas.microsoft.com/office/drawing/2014/main" val="2302966536"/>
                    </a:ext>
                  </a:extLst>
                </a:gridCol>
                <a:gridCol w="1064092">
                  <a:extLst>
                    <a:ext uri="{9D8B030D-6E8A-4147-A177-3AD203B41FA5}">
                      <a16:colId xmlns:a16="http://schemas.microsoft.com/office/drawing/2014/main" val="325216719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965626603"/>
                    </a:ext>
                  </a:extLst>
                </a:gridCol>
              </a:tblGrid>
              <a:tr h="560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70504935"/>
                  </a:ext>
                </a:extLst>
              </a:tr>
              <a:tr h="4207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65639770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FAEE7F-7A00-D47D-F5F6-A07FFC670352}"/>
              </a:ext>
            </a:extLst>
          </p:cNvPr>
          <p:cNvSpPr txBox="1">
            <a:spLocks/>
          </p:cNvSpPr>
          <p:nvPr/>
        </p:nvSpPr>
        <p:spPr bwMode="auto">
          <a:xfrm>
            <a:off x="359892" y="2614186"/>
            <a:ext cx="649810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Progress since SA#104: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SA6#62: 14</a:t>
            </a:r>
            <a:r>
              <a:rPr lang="ja-JP" altLang="en-US" sz="1600" kern="0" dirty="0"/>
              <a:t> </a:t>
            </a:r>
            <a:r>
              <a:rPr lang="en-US" altLang="ja-JP" sz="1600" kern="0" dirty="0" err="1"/>
              <a:t>p</a:t>
            </a:r>
            <a:r>
              <a:rPr lang="en-US" altLang="zh-CN" sz="1600" kern="0" dirty="0" err="1"/>
              <a:t>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Overview of CAPIF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Role of Stakeholders for API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Exemplary Use Cases and Adoption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 identified</a:t>
            </a:r>
            <a:endParaRPr lang="en-US" sz="20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2944599-3C85-2035-3B35-A7211897C2D2}"/>
              </a:ext>
            </a:extLst>
          </p:cNvPr>
          <p:cNvSpPr txBox="1">
            <a:spLocks/>
          </p:cNvSpPr>
          <p:nvPr/>
        </p:nvSpPr>
        <p:spPr bwMode="auto">
          <a:xfrm>
            <a:off x="6858000" y="2682364"/>
            <a:ext cx="49702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latin typeface="Calibri"/>
                <a:ea typeface="MS PGothic" panose="020B0600070205080204" pitchFamily="34" charset="-128"/>
              </a:rPr>
              <a:t>Cooperation with FS_CAPIF_</a:t>
            </a:r>
            <a:r>
              <a:rPr lang="en-US" altLang="ja-JP" sz="1600" kern="0" dirty="0">
                <a:latin typeface="Calibri"/>
                <a:ea typeface="MS PGothic" panose="020B0600070205080204" pitchFamily="34" charset="-128"/>
              </a:rPr>
              <a:t>ph</a:t>
            </a:r>
            <a:r>
              <a:rPr lang="en-US" altLang="zh-CN" sz="1600" kern="0" dirty="0">
                <a:latin typeface="Calibri"/>
                <a:ea typeface="MS PGothic" panose="020B0600070205080204" pitchFamily="34" charset="-128"/>
              </a:rPr>
              <a:t>3</a:t>
            </a:r>
            <a:r>
              <a:rPr lang="ja-JP" altLang="en-US" sz="1600" kern="0" dirty="0">
                <a:latin typeface="Calibri"/>
                <a:ea typeface="MS PGothic" panose="020B0600070205080204" pitchFamily="34" charset="-128"/>
              </a:rPr>
              <a:t> </a:t>
            </a:r>
            <a:r>
              <a:rPr lang="en-US" altLang="ja-JP" sz="1600" kern="0" dirty="0">
                <a:latin typeface="Calibri"/>
                <a:ea typeface="MS PGothic" panose="020B0600070205080204" pitchFamily="34" charset="-128"/>
              </a:rPr>
              <a:t>and</a:t>
            </a:r>
            <a:r>
              <a:rPr lang="ja-JP" altLang="en-US" sz="1600" kern="0" dirty="0">
                <a:latin typeface="Calibri"/>
                <a:ea typeface="MS PGothic" panose="020B0600070205080204" pitchFamily="34" charset="-128"/>
              </a:rPr>
              <a:t> </a:t>
            </a:r>
            <a:r>
              <a:rPr lang="en-US" altLang="ja-JP" sz="1600" kern="0" dirty="0">
                <a:latin typeface="Calibri"/>
                <a:ea typeface="MS PGothic" panose="020B0600070205080204" pitchFamily="34" charset="-128"/>
              </a:rPr>
              <a:t>CAPIF_ph3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Work on the following chapters</a:t>
            </a:r>
            <a:r>
              <a:rPr lang="en-IN" altLang="zh-CN" sz="1600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Exemplary Use Cases and Adoption</a:t>
            </a: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88688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b="1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For TSG SA information and action (1/4)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236706"/>
            <a:ext cx="11223625" cy="5111842"/>
          </a:xfrm>
        </p:spPr>
        <p:txBody>
          <a:bodyPr/>
          <a:lstStyle/>
          <a:p>
            <a:r>
              <a:rPr lang="en-GB" altLang="fr-FR" sz="2000" dirty="0"/>
              <a:t> </a:t>
            </a:r>
            <a:r>
              <a:rPr lang="en-GB" altLang="fr-FR" sz="2400" b="1" dirty="0"/>
              <a:t>Action: CRs for approval – CR packs:</a:t>
            </a:r>
            <a:endParaRPr lang="en-US" sz="2400" b="1" dirty="0"/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Rel-18 CRs to TS23436 for ADAES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TS23434, TS23436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AIML_App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SP-241213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TS23222 for CAPIF, TEI18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SP-241214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TS23558 for EDGEAPP_Ph2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SP-241215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TS23435 for NSCALE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SP-241216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TS23433 for SEALDD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SP-241217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TS23222 for SNAAPP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SP-241218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TS23282 for enh4MCPTT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SP-241219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EDGEAPP_Ph3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SP-241220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TS23434, TS23436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eLSAPP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TS23554 for 5GMARCH_Ph3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23.558 for 5GSAT_Ph3_App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SP-241223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TS23280, TS23289, TS23379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enhMC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SP-241224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TS23280, TS23281, TS23282, TS23283 and TS23379 for FRMCS_Ph5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For TSG SA information and action (2/4)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302016"/>
            <a:ext cx="11223625" cy="5716437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2400" b="1" dirty="0"/>
              <a:t>Action: CRs for approval – CR packs:</a:t>
            </a:r>
            <a:endParaRPr lang="en-US" sz="2400" b="1" dirty="0"/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SP-241225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Rel-19 CRs to 23700-82 for FS_AIMLAPP</a:t>
            </a: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SP-241226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23280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MCShAC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SP-241227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TS23433 for SEALDD_Ph2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SP-241228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TS23222 for TEI19</a:t>
            </a: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SP-241229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TS23434 for TEI19,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eSEAL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, SEAL_Ph3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SP-241230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TEI19, EDGEAPP_Ph2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TS23255 for UASAPP_Ph3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XRM_Ph2_App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17564"/>
            <a:ext cx="10515600" cy="1097393"/>
          </a:xfrm>
        </p:spPr>
        <p:txBody>
          <a:bodyPr/>
          <a:lstStyle/>
          <a:p>
            <a:r>
              <a:rPr lang="en-GB" altLang="fr-FR" b="1" dirty="0"/>
              <a:t>For TSG SA information and action (3/4)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477446"/>
            <a:ext cx="10818019" cy="4663888"/>
          </a:xfrm>
        </p:spPr>
        <p:txBody>
          <a:bodyPr/>
          <a:lstStyle/>
          <a:p>
            <a:r>
              <a:rPr lang="en-GB" altLang="fr-FR" sz="2400" b="1" dirty="0"/>
              <a:t>Information: Technical Reports/Specifications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SP-241201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23.700-22 “</a:t>
            </a:r>
            <a:r>
              <a:rPr lang="en-GB" sz="1800" b="1" dirty="0">
                <a:effectLst/>
                <a:ea typeface="Times New Roman" panose="02020603050405020304" pitchFamily="18" charset="0"/>
              </a:rPr>
              <a:t>Study on </a:t>
            </a:r>
            <a:r>
              <a:rPr lang="en-GB" altLang="en-US" sz="1800" b="1" dirty="0"/>
              <a:t>Common API Framework (</a:t>
            </a:r>
            <a:r>
              <a:rPr lang="en-GB" sz="1800" b="1" dirty="0">
                <a:effectLst/>
                <a:ea typeface="Times New Roman" panose="02020603050405020304" pitchFamily="18" charset="0"/>
              </a:rPr>
              <a:t>CAPIF) Phase 3”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for Information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IN" altLang="fr-FR" sz="1800" b="1" dirty="0">
              <a:solidFill>
                <a:srgbClr val="0000FF"/>
              </a:solidFill>
            </a:endParaRPr>
          </a:p>
          <a:p>
            <a:r>
              <a:rPr lang="en-GB" altLang="fr-FR" sz="2400" b="1" dirty="0"/>
              <a:t>Action: Technical Reports/Specifications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SP-241202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23.700-01 “</a:t>
            </a:r>
            <a:r>
              <a:rPr lang="en-GB" sz="1800" b="1" dirty="0">
                <a:effectLst/>
                <a:ea typeface="Times New Roman" panose="02020603050405020304" pitchFamily="18" charset="0"/>
              </a:rPr>
              <a:t>Study on application enablement for satellite access enabled 5G services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”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SP-241070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23.700-21 “</a:t>
            </a:r>
            <a:r>
              <a:rPr lang="en-GB" sz="1800" b="1" dirty="0">
                <a:effectLst/>
                <a:ea typeface="Times New Roman" panose="02020603050405020304" pitchFamily="18" charset="0"/>
              </a:rPr>
              <a:t>Study on Application enablement architecture for mobile metaverse services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”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SP-241069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23.700-23 “</a:t>
            </a:r>
            <a:r>
              <a:rPr lang="en-US" sz="1800" b="1" dirty="0">
                <a:effectLst/>
                <a:ea typeface="Times New Roman" panose="02020603050405020304" pitchFamily="18" charset="0"/>
              </a:rPr>
              <a:t>Study on Application enabler for XR Services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”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SP-241205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23.700-72 “</a:t>
            </a:r>
            <a:r>
              <a:rPr lang="en-US" sz="1800" b="1" dirty="0">
                <a:effectLst/>
                <a:ea typeface="DengXian" panose="02010600030101010101" pitchFamily="2" charset="-122"/>
              </a:rPr>
              <a:t>Study on enhanced </a:t>
            </a:r>
            <a:r>
              <a:rPr lang="en-GB" sz="1800" b="1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application layer support for location services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” for Approval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95943"/>
            <a:ext cx="10515600" cy="1162707"/>
          </a:xfrm>
        </p:spPr>
        <p:txBody>
          <a:bodyPr/>
          <a:lstStyle/>
          <a:p>
            <a:r>
              <a:rPr lang="en-GB" altLang="fr-FR" b="1" dirty="0"/>
              <a:t>For TSG SA information and action (4/4)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fr-FR" sz="2400" b="1" dirty="0"/>
              <a:t>Action: Revised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SP-241206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Revised WID on Application enablement architecture for mobile metaverse services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SP-241207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Revised WID on application enablement for XRM Services Phase 2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457200" lvl="1" indent="0">
              <a:buNone/>
            </a:pPr>
            <a:endParaRPr lang="en-US" altLang="fr-FR" sz="1600" b="1" dirty="0"/>
          </a:p>
          <a:p>
            <a:r>
              <a:rPr lang="en-GB" altLang="fr-FR" sz="2400" b="1" dirty="0"/>
              <a:t>Action: New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SP-241062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New SID for </a:t>
            </a:r>
            <a:r>
              <a:rPr lang="en-US" sz="1800" b="1" dirty="0"/>
              <a:t>Service Enabler Architecture Layer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(SEAL) Phase 4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SP-241063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New WID on </a:t>
            </a:r>
            <a:r>
              <a:rPr lang="en-GB" altLang="en-US" sz="1800" b="1" dirty="0"/>
              <a:t>Common API Framework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(CAPIF) Phase 3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1064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New WID on MC services </a:t>
            </a:r>
            <a:r>
              <a:rPr lang="en-GB" sz="1800" b="1" dirty="0">
                <a:ea typeface="Aptos" panose="020B0004020202020204" pitchFamily="34" charset="0"/>
                <a:cs typeface="Aptos" panose="020B0004020202020204" pitchFamily="34" charset="0"/>
              </a:rPr>
              <a:t>for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generic support on IOPS mode of operation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GB" altLang="fr-FR" sz="1800" b="1" dirty="0"/>
          </a:p>
          <a:p>
            <a:r>
              <a:rPr lang="en-GB" altLang="fr-FR" sz="2400" b="1" dirty="0"/>
              <a:t>Potential Action: Endorsed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US" altLang="fr-FR" sz="18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Ongoing and upcoming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29928"/>
            <a:ext cx="11544300" cy="5192674"/>
          </a:xfrm>
        </p:spPr>
        <p:txBody>
          <a:bodyPr/>
          <a:lstStyle/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US" altLang="en-US" sz="2000" dirty="0"/>
              <a:t>Most SIDs are completed.</a:t>
            </a:r>
          </a:p>
          <a:p>
            <a:pPr lvl="1"/>
            <a:r>
              <a:rPr lang="en-US" altLang="en-US" sz="2000" dirty="0"/>
              <a:t>Most corresponding WIDs to the SIDs (</a:t>
            </a:r>
            <a:r>
              <a:rPr lang="en-GB" altLang="en-US" sz="2000" dirty="0"/>
              <a:t>7 out of 8)</a:t>
            </a:r>
            <a:r>
              <a:rPr lang="en-US" altLang="en-US" sz="2000" dirty="0"/>
              <a:t> are provided for approval.</a:t>
            </a:r>
          </a:p>
          <a:p>
            <a:pPr lvl="1"/>
            <a:r>
              <a:rPr lang="en-US" altLang="en-US" sz="2000" dirty="0"/>
              <a:t>All WIDs progress according to plan</a:t>
            </a:r>
          </a:p>
          <a:p>
            <a:pPr lvl="1"/>
            <a:r>
              <a:rPr lang="en-US" altLang="en-US" sz="2000" dirty="0"/>
              <a:t>Two SIDs are pending conclusions in SA2 before completion. This delay corresponding normative work.</a:t>
            </a:r>
          </a:p>
          <a:p>
            <a:pPr lvl="1"/>
            <a:r>
              <a:rPr lang="en-US" altLang="en-US" sz="2000" dirty="0"/>
              <a:t>On all open SIDs, work move from study phase towards normative work as topics are concluded. </a:t>
            </a:r>
          </a:p>
          <a:p>
            <a:pPr lvl="1"/>
            <a:r>
              <a:rPr lang="en-US" altLang="en-US" sz="2000" dirty="0"/>
              <a:t>One additional study item proposal is provided on enhancements to SEAL on </a:t>
            </a:r>
            <a:r>
              <a:rPr lang="en-GB" sz="2000" dirty="0">
                <a:effectLst/>
                <a:ea typeface="Malgun Gothic" panose="020B0503020000020004" pitchFamily="34" charset="-127"/>
              </a:rPr>
              <a:t>improvements and enhancements </a:t>
            </a:r>
            <a:r>
              <a:rPr lang="en-GB" sz="2000" dirty="0">
                <a:ea typeface="Malgun Gothic" panose="020B0503020000020004" pitchFamily="34" charset="-127"/>
              </a:rPr>
              <a:t>to</a:t>
            </a:r>
            <a:r>
              <a:rPr lang="en-GB" sz="2000" dirty="0">
                <a:effectLst/>
                <a:ea typeface="Malgun Gothic" panose="020B0503020000020004" pitchFamily="34" charset="-127"/>
              </a:rPr>
              <a:t> network capabilities exposure</a:t>
            </a:r>
            <a:r>
              <a:rPr lang="en-US" altLang="en-US" sz="2000" dirty="0"/>
              <a:t>.</a:t>
            </a:r>
          </a:p>
          <a:p>
            <a:r>
              <a:rPr lang="en-US" altLang="en-US" sz="2400" dirty="0"/>
              <a:t>Other topics</a:t>
            </a:r>
          </a:p>
          <a:p>
            <a:pPr lvl="1"/>
            <a:r>
              <a:rPr lang="en-US" altLang="en-US" sz="2000" dirty="0"/>
              <a:t>Rapporteurs are asked how to handle Editor’s Notes in frozen releases. </a:t>
            </a:r>
          </a:p>
          <a:p>
            <a:pPr lvl="1"/>
            <a:r>
              <a:rPr lang="en-US" altLang="en-US" sz="2000" dirty="0"/>
              <a:t>Discussions will be initiated on how to approach Rel-20 and Rel-21.</a:t>
            </a:r>
          </a:p>
          <a:p>
            <a:r>
              <a:rPr lang="en-US" altLang="en-US" sz="2400" dirty="0"/>
              <a:t>Meeting Schedule for next quarter</a:t>
            </a:r>
          </a:p>
          <a:p>
            <a:pPr lvl="1"/>
            <a:r>
              <a:rPr lang="en-US" altLang="en-US" sz="2000" dirty="0"/>
              <a:t>October 2024 – SA6#63 Hyderabad, India.</a:t>
            </a:r>
          </a:p>
          <a:p>
            <a:pPr lvl="1"/>
            <a:r>
              <a:rPr lang="en-US" altLang="en-US" sz="2000" dirty="0"/>
              <a:t>November 2024 – SA6#64 Orlando, USA</a:t>
            </a:r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36433" y="2050868"/>
            <a:ext cx="9052592" cy="2286000"/>
          </a:xfrm>
        </p:spPr>
        <p:txBody>
          <a:bodyPr/>
          <a:lstStyle/>
          <a:p>
            <a:pPr algn="ctr"/>
            <a:r>
              <a:rPr lang="en-GB" altLang="fr-FR" sz="4800" dirty="0"/>
              <a:t>Thank You</a:t>
            </a:r>
            <a:endParaRPr lang="en-GB" altLang="fr-FR" sz="12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SA6#62 Ad-Hoc-e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10 – 18 July 2024</a:t>
            </a:r>
          </a:p>
          <a:p>
            <a:pPr lvl="1"/>
            <a:r>
              <a:rPr lang="en-GB" altLang="fr-FR" sz="2000" dirty="0"/>
              <a:t>E-meeting, daily </a:t>
            </a:r>
            <a:r>
              <a:rPr lang="en-GB" altLang="fr-FR" sz="2000" dirty="0" err="1"/>
              <a:t>confcalls</a:t>
            </a:r>
            <a:r>
              <a:rPr lang="en-GB" altLang="fr-FR" sz="2000" dirty="0"/>
              <a:t> 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200 Tdoc numbers initially reserved, 332 Tdoc numbers used by end-of-meeting</a:t>
            </a:r>
          </a:p>
          <a:p>
            <a:pPr lvl="1"/>
            <a:r>
              <a:rPr lang="en-GB" altLang="fr-FR" sz="2000" dirty="0"/>
              <a:t>9 Agreed CRs for Rel-19</a:t>
            </a:r>
          </a:p>
          <a:p>
            <a:pPr lvl="1"/>
            <a:r>
              <a:rPr lang="en-GB" altLang="fr-FR" sz="2000" dirty="0"/>
              <a:t>107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17 incoming LSs, 4 Approved outgoing LSs</a:t>
            </a:r>
          </a:p>
          <a:p>
            <a:pPr lvl="1"/>
            <a:r>
              <a:rPr lang="en-GB" altLang="fr-FR" sz="2000" dirty="0"/>
              <a:t>Time allocation: Rel-19: ~100%</a:t>
            </a:r>
          </a:p>
          <a:p>
            <a:r>
              <a:rPr lang="en-GB" altLang="fr-FR" sz="2400" b="1" dirty="0"/>
              <a:t>Conference calls (pre-SA6#62 Ad-Hoc-e)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SA6#62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19 – 23 August 2024</a:t>
            </a:r>
          </a:p>
          <a:p>
            <a:pPr lvl="1"/>
            <a:r>
              <a:rPr lang="en-GB" altLang="fr-FR" sz="2000" dirty="0"/>
              <a:t>5 quarters on Monday, 5 quarters on Tuesday –  Thursday, 3 quarters on Friday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306 Tdoc numbers initially reserved, 703 Tdoc numbers used by end-of-meeting</a:t>
            </a:r>
          </a:p>
          <a:p>
            <a:pPr lvl="1"/>
            <a:r>
              <a:rPr lang="en-GB" altLang="fr-FR" sz="2000" dirty="0"/>
              <a:t>88 Agreed CRs - </a:t>
            </a:r>
            <a:r>
              <a:rPr lang="en-GB" altLang="fr-FR" sz="1800" dirty="0"/>
              <a:t>0 for pre Rel-18, 29 for Rel-18, 59 for Rel-19</a:t>
            </a:r>
          </a:p>
          <a:p>
            <a:pPr lvl="1"/>
            <a:r>
              <a:rPr lang="en-GB" altLang="fr-FR" sz="2000" dirty="0"/>
              <a:t>119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5 incoming LSs, 4 Approved outgoing LSs</a:t>
            </a:r>
          </a:p>
          <a:p>
            <a:pPr lvl="1"/>
            <a:r>
              <a:rPr lang="en-GB" altLang="fr-FR" sz="2000" dirty="0"/>
              <a:t>Time allocation: Pre-Rel-19: ~15%; Rel-19: ~85%</a:t>
            </a:r>
          </a:p>
          <a:p>
            <a:r>
              <a:rPr lang="en-GB" altLang="fr-FR" sz="2400" b="1" dirty="0"/>
              <a:t>Conference calls (pre-SA6#62)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16011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638413"/>
              </p:ext>
            </p:extLst>
          </p:nvPr>
        </p:nvGraphicFramePr>
        <p:xfrm>
          <a:off x="760413" y="1330325"/>
          <a:ext cx="10721975" cy="480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14283" imgH="4038443" progId="Excel.Sheet.8">
                  <p:embed/>
                </p:oleObj>
              </mc:Choice>
              <mc:Fallback>
                <p:oleObj name="Worksheet" r:id="rId2" imgW="9014283" imgH="4038443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1330325"/>
                        <a:ext cx="10721975" cy="480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026626"/>
              </p:ext>
            </p:extLst>
          </p:nvPr>
        </p:nvGraphicFramePr>
        <p:xfrm>
          <a:off x="196770" y="1425575"/>
          <a:ext cx="11783027" cy="483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07951" imgH="6179836" progId="Excel.Sheet.8">
                  <p:embed/>
                </p:oleObj>
              </mc:Choice>
              <mc:Fallback>
                <p:oleObj name="Worksheet" r:id="rId2" imgW="9707951" imgH="6179836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770" y="1425575"/>
                        <a:ext cx="11783027" cy="483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57869" y="100667"/>
            <a:ext cx="1016438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r>
              <a:rPr lang="fr-FR" altLang="fr-FR" sz="3200" b="1" dirty="0">
                <a:solidFill>
                  <a:srgbClr val="FF0000"/>
                </a:solidFill>
              </a:rPr>
              <a:t> per SA6-meeting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345257"/>
              </p:ext>
            </p:extLst>
          </p:nvPr>
        </p:nvGraphicFramePr>
        <p:xfrm>
          <a:off x="455164" y="1404505"/>
          <a:ext cx="11464552" cy="46697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55028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58403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5443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AI/ML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5284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Localized Mobile Metaverse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81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enabler for XR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5416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SP-231738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254032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  <a:tr h="30445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1040071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for generic support on IOPS mode of operation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SP-241017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980186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108032</TotalTime>
  <Words>4788</Words>
  <Application>Microsoft Office PowerPoint</Application>
  <PresentationFormat>Widescreen</PresentationFormat>
  <Paragraphs>1014</Paragraphs>
  <Slides>40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3" baseType="lpstr">
      <vt:lpstr>DengXian</vt:lpstr>
      <vt:lpstr>Malgun Gothic</vt:lpstr>
      <vt:lpstr>MS PGothic</vt:lpstr>
      <vt:lpstr>宋体</vt:lpstr>
      <vt:lpstr>宋体</vt:lpstr>
      <vt:lpstr>Algerian</vt:lpstr>
      <vt:lpstr>Aptos</vt:lpstr>
      <vt:lpstr>Arial</vt:lpstr>
      <vt:lpstr>Arial </vt:lpstr>
      <vt:lpstr>Calibri</vt:lpstr>
      <vt:lpstr>Times New Roman</vt:lpstr>
      <vt:lpstr>Office Theme</vt:lpstr>
      <vt:lpstr>Worksheet</vt:lpstr>
      <vt:lpstr>     SA WG6 status report to TSG SA#105    </vt:lpstr>
      <vt:lpstr>SA6 Leadership</vt:lpstr>
      <vt:lpstr>Executive Summary</vt:lpstr>
      <vt:lpstr>Ongoing and upcoming topics</vt:lpstr>
      <vt:lpstr>SA6#62 Ad-Hoc-e Statistics</vt:lpstr>
      <vt:lpstr>SA6#62 Statistics</vt:lpstr>
      <vt:lpstr>Number of Tdocs in SA6</vt:lpstr>
      <vt:lpstr>PowerPoint Presentation</vt:lpstr>
      <vt:lpstr>Progress of approved Release 19 Study Items</vt:lpstr>
      <vt:lpstr>Progress of approved Release 19 Work Items 1/2</vt:lpstr>
      <vt:lpstr>Progress of approved Release 19 Work Items 2/2</vt:lpstr>
      <vt:lpstr>PowerPoint Presentation</vt:lpstr>
      <vt:lpstr>FS_eLSAPP</vt:lpstr>
      <vt:lpstr>FS_eMMTelAPP</vt:lpstr>
      <vt:lpstr>FS_AIMLAPP</vt:lpstr>
      <vt:lpstr>FS_Metaverse_App</vt:lpstr>
      <vt:lpstr>FS_XRApp</vt:lpstr>
      <vt:lpstr>FS_5GSAT_Ph3_App</vt:lpstr>
      <vt:lpstr>FS_CAPIF_Ph3</vt:lpstr>
      <vt:lpstr>FS_Generic_IOPS</vt:lpstr>
      <vt:lpstr>eLSAPP</vt:lpstr>
      <vt:lpstr>MMTel_App</vt:lpstr>
      <vt:lpstr>AIML_App</vt:lpstr>
      <vt:lpstr>Metaverse_App</vt:lpstr>
      <vt:lpstr>XRM_Ph2_App</vt:lpstr>
      <vt:lpstr>5GSAT_Ph3_App</vt:lpstr>
      <vt:lpstr>5GMARCH_Ph3</vt:lpstr>
      <vt:lpstr>FRMCS_Ph5</vt:lpstr>
      <vt:lpstr>MCShAC</vt:lpstr>
      <vt:lpstr>enhMC</vt:lpstr>
      <vt:lpstr>EDGEAPP_Ph3</vt:lpstr>
      <vt:lpstr>UASAPP_Ph3</vt:lpstr>
      <vt:lpstr>SEALDD_PH2</vt:lpstr>
      <vt:lpstr>CAPIF_EXT</vt:lpstr>
      <vt:lpstr>For TSG SA information and action</vt:lpstr>
      <vt:lpstr>For TSG SA information and action (1/4)</vt:lpstr>
      <vt:lpstr>For TSG SA information and action (2/4)</vt:lpstr>
      <vt:lpstr>For TSG SA information and action (3/4)</vt:lpstr>
      <vt:lpstr>For TSG SA information and action (4/4)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23.502_CR4859R1_(Rel-19)_eNS_Ph2</cp:lastModifiedBy>
  <cp:revision>2775</cp:revision>
  <cp:lastPrinted>2016-09-13T11:31:59Z</cp:lastPrinted>
  <dcterms:created xsi:type="dcterms:W3CDTF">2008-08-30T09:32:10Z</dcterms:created>
  <dcterms:modified xsi:type="dcterms:W3CDTF">2024-09-11T06:03:03Z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2024-06-06T17:16:48Z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2e74aeb9-05bc-477e-b3a0-276141341ffd</vt:lpwstr>
  </property>
  <property fmtid="{D5CDD505-2E9C-101B-9397-08002B2CF9AE}" pid="10" name="MSIP_Label_4d2f777e-4347-4fc6-823a-b44ab313546a_ContentBits">
    <vt:lpwstr>0</vt:lpwstr>
  </property>
</Properties>
</file>