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739" r:id="rId3"/>
    <p:sldId id="751" r:id="rId4"/>
    <p:sldId id="749" r:id="rId5"/>
    <p:sldId id="748" r:id="rId6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50" autoAdjust="0"/>
    <p:restoredTop sz="92621" autoAdjust="0"/>
  </p:normalViewPr>
  <p:slideViewPr>
    <p:cSldViewPr snapToGrid="0">
      <p:cViewPr varScale="1">
        <p:scale>
          <a:sx n="66" d="100"/>
          <a:sy n="66" d="100"/>
        </p:scale>
        <p:origin x="773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531" y="-7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11/14/2016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11/14/2016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950BC-FD37-4343-A129-E9DADDB461AB}" type="slidenum">
              <a:rPr lang="en-GB" smtClean="0">
                <a:cs typeface="Arial" charset="0"/>
              </a:rPr>
              <a:pPr/>
              <a:t>1</a:t>
            </a:fld>
            <a:endParaRPr lang="en-GB" dirty="0" smtClean="0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28248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2" y="6394450"/>
            <a:ext cx="603625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</a:t>
            </a:r>
            <a:r>
              <a:rPr lang="en-GB" spc="300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TSG</a:t>
            </a:r>
            <a:r>
              <a:rPr lang="en-GB" spc="300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RAN WG6#2, Agenda 3.3          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R6-160213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2016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73/Docs/RP-161919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webExtensions/agtwwcs/AGuideToWritingWorldClassStandards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Other General Matters</a:t>
            </a:r>
            <a:br>
              <a:rPr lang="en-US" sz="3600" b="1" dirty="0" smtClean="0"/>
            </a:br>
            <a:endParaRPr lang="en-GB" sz="22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Juergen Hofmann</a:t>
            </a:r>
          </a:p>
          <a:p>
            <a:pPr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de-DE" sz="2000" dirty="0" smtClean="0">
                <a:latin typeface="Arial" charset="0"/>
              </a:rPr>
              <a:t>Nokia</a:t>
            </a: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Way of Working (1/3)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de-DE" b="1" dirty="0" err="1" smtClean="0"/>
              <a:t>Creation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</a:t>
            </a:r>
            <a:r>
              <a:rPr lang="de-DE" b="1" dirty="0" err="1" smtClean="0"/>
              <a:t>work</a:t>
            </a:r>
            <a:r>
              <a:rPr lang="de-DE" b="1" dirty="0" smtClean="0"/>
              <a:t> item </a:t>
            </a:r>
            <a:r>
              <a:rPr lang="de-DE" b="1" dirty="0" err="1" smtClean="0"/>
              <a:t>summary</a:t>
            </a:r>
            <a:r>
              <a:rPr lang="de-DE" b="1" dirty="0" smtClean="0"/>
              <a:t> </a:t>
            </a:r>
          </a:p>
          <a:p>
            <a:pPr marL="355600" indent="0">
              <a:buNone/>
            </a:pPr>
            <a:r>
              <a:rPr lang="de-DE" sz="2000" dirty="0" smtClean="0"/>
              <a:t>RAN#73 </a:t>
            </a:r>
            <a:r>
              <a:rPr lang="de-DE" sz="2000" dirty="0" err="1" smtClean="0"/>
              <a:t>Plenary</a:t>
            </a:r>
            <a:r>
              <a:rPr lang="de-DE" sz="2000" dirty="0" smtClean="0"/>
              <a:t> in September </a:t>
            </a:r>
            <a:r>
              <a:rPr lang="de-DE" sz="2000" dirty="0" err="1" smtClean="0"/>
              <a:t>agreed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</a:t>
            </a:r>
            <a:r>
              <a:rPr lang="de-DE" sz="2000" dirty="0" err="1" smtClean="0"/>
              <a:t>introduce</a:t>
            </a:r>
            <a:r>
              <a:rPr lang="de-DE" sz="2000" dirty="0" smtClean="0"/>
              <a:t> a </a:t>
            </a:r>
            <a:r>
              <a:rPr lang="de-DE" sz="2000" dirty="0" err="1" smtClean="0"/>
              <a:t>new</a:t>
            </a:r>
            <a:r>
              <a:rPr lang="de-DE" sz="2000" dirty="0" smtClean="0"/>
              <a:t> </a:t>
            </a:r>
            <a:r>
              <a:rPr lang="de-DE" sz="2000" dirty="0" err="1" smtClean="0"/>
              <a:t>working</a:t>
            </a:r>
            <a:r>
              <a:rPr lang="de-DE" sz="2000" dirty="0" smtClean="0"/>
              <a:t> </a:t>
            </a:r>
            <a:r>
              <a:rPr lang="de-DE" sz="2000" dirty="0" err="1" smtClean="0"/>
              <a:t>method</a:t>
            </a:r>
            <a:r>
              <a:rPr lang="de-DE" sz="2000" dirty="0" smtClean="0"/>
              <a:t> </a:t>
            </a:r>
            <a:r>
              <a:rPr lang="de-DE" sz="2000" dirty="0" err="1" smtClean="0"/>
              <a:t>related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creation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a </a:t>
            </a:r>
            <a:r>
              <a:rPr lang="de-DE" sz="2000" dirty="0" err="1" smtClean="0"/>
              <a:t>work</a:t>
            </a:r>
            <a:r>
              <a:rPr lang="de-DE" sz="2000" dirty="0" smtClean="0"/>
              <a:t> item </a:t>
            </a:r>
            <a:r>
              <a:rPr lang="de-DE" sz="2000" dirty="0" err="1" smtClean="0"/>
              <a:t>summary</a:t>
            </a:r>
            <a:r>
              <a:rPr lang="de-DE" sz="2000" dirty="0" smtClean="0"/>
              <a:t> </a:t>
            </a:r>
            <a:r>
              <a:rPr lang="de-DE" sz="2000" dirty="0" err="1" smtClean="0"/>
              <a:t>for</a:t>
            </a:r>
            <a:r>
              <a:rPr lang="de-DE" sz="2000" dirty="0" smtClean="0"/>
              <a:t> </a:t>
            </a:r>
            <a:r>
              <a:rPr lang="de-DE" sz="2000" dirty="0" err="1" smtClean="0"/>
              <a:t>each</a:t>
            </a:r>
            <a:r>
              <a:rPr lang="de-DE" sz="2000" dirty="0" smtClean="0"/>
              <a:t> </a:t>
            </a:r>
            <a:r>
              <a:rPr lang="de-DE" sz="2000" dirty="0" err="1" smtClean="0"/>
              <a:t>work</a:t>
            </a:r>
            <a:r>
              <a:rPr lang="de-DE" sz="2000" dirty="0" smtClean="0"/>
              <a:t> item at </a:t>
            </a:r>
            <a:r>
              <a:rPr lang="de-DE" sz="2000" dirty="0" err="1" smtClean="0"/>
              <a:t>the</a:t>
            </a:r>
            <a:r>
              <a:rPr lang="de-DE" sz="2000" dirty="0" smtClean="0"/>
              <a:t> time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its</a:t>
            </a:r>
            <a:r>
              <a:rPr lang="de-DE" sz="2000" dirty="0" smtClean="0"/>
              <a:t> </a:t>
            </a:r>
            <a:r>
              <a:rPr lang="de-DE" sz="2000" dirty="0" err="1" smtClean="0"/>
              <a:t>completion</a:t>
            </a:r>
            <a:r>
              <a:rPr lang="de-DE" sz="2000" dirty="0" smtClean="0"/>
              <a:t>.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The purpose is to provide a brief overview (about 1 document page) on the purpose / benefit and content of the feature in the specifications.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The information will be used for content provision on the 3GPP website, composed by MCC, and also for external communication between            3GPP and other fora.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The work item rapporteur is the author of the work item summary. It will be provided to the working group for Agreement and then provided to RAN Plenary for Information. </a:t>
            </a:r>
            <a:endParaRPr lang="en-US" dirty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WI Summaries (WI or SI) should be submitted from RAN#74 onwards.</a:t>
            </a:r>
          </a:p>
        </p:txBody>
      </p:sp>
    </p:spTree>
    <p:extLst>
      <p:ext uri="{BB962C8B-B14F-4D97-AF65-F5344CB8AC3E}">
        <p14:creationId xmlns:p14="http://schemas.microsoft.com/office/powerpoint/2010/main" val="149758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Way of Working (2/3)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de-DE" b="1" dirty="0" err="1" smtClean="0"/>
              <a:t>Creation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</a:t>
            </a:r>
            <a:r>
              <a:rPr lang="de-DE" b="1" dirty="0" err="1" smtClean="0"/>
              <a:t>work</a:t>
            </a:r>
            <a:r>
              <a:rPr lang="de-DE" b="1" dirty="0" smtClean="0"/>
              <a:t> item </a:t>
            </a:r>
            <a:r>
              <a:rPr lang="de-DE" b="1" dirty="0" err="1" smtClean="0"/>
              <a:t>summary</a:t>
            </a:r>
            <a:r>
              <a:rPr lang="de-DE" b="1" dirty="0" smtClean="0"/>
              <a:t> </a:t>
            </a:r>
            <a:r>
              <a:rPr lang="de-DE" dirty="0" smtClean="0"/>
              <a:t>(</a:t>
            </a:r>
            <a:r>
              <a:rPr lang="de-DE" dirty="0" err="1" smtClean="0"/>
              <a:t>cont‘d</a:t>
            </a:r>
            <a:r>
              <a:rPr lang="de-DE" dirty="0" smtClean="0"/>
              <a:t>)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</a:rPr>
              <a:t>See attachment 1: </a:t>
            </a:r>
          </a:p>
          <a:p>
            <a:pPr lvl="2"/>
            <a:r>
              <a:rPr lang="en-US" sz="1800" dirty="0" smtClean="0">
                <a:solidFill>
                  <a:srgbClr val="000000"/>
                </a:solidFill>
              </a:rPr>
              <a:t>Mail from RAN Secretary to WI Rapporteurs including the WI Summary template.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See also more information in the RAN#73 report.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good </a:t>
            </a:r>
            <a:r>
              <a:rPr lang="en-US" dirty="0" smtClean="0"/>
              <a:t>initial example </a:t>
            </a:r>
            <a:r>
              <a:rPr lang="en-US" dirty="0"/>
              <a:t>is attached to the LS in </a:t>
            </a:r>
            <a:r>
              <a:rPr lang="en-US" dirty="0" smtClean="0">
                <a:hlinkClick r:id="rId2"/>
              </a:rPr>
              <a:t>RP-161919</a:t>
            </a:r>
            <a:r>
              <a:rPr lang="en-US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445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Way of Working (3/3)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de-DE" dirty="0"/>
              <a:t> </a:t>
            </a:r>
            <a:r>
              <a:rPr lang="de-DE" b="1" dirty="0" smtClean="0"/>
              <a:t>RAN6 </a:t>
            </a:r>
            <a:r>
              <a:rPr lang="de-DE" b="1" dirty="0" err="1" smtClean="0"/>
              <a:t>submission</a:t>
            </a:r>
            <a:r>
              <a:rPr lang="de-DE" b="1" dirty="0" smtClean="0"/>
              <a:t> </a:t>
            </a:r>
            <a:r>
              <a:rPr lang="de-DE" b="1" dirty="0" err="1" smtClean="0"/>
              <a:t>deadline</a:t>
            </a:r>
            <a:endParaRPr lang="de-DE" b="1" dirty="0"/>
          </a:p>
          <a:p>
            <a:pPr lvl="1"/>
            <a:r>
              <a:rPr lang="en-US" dirty="0" err="1" smtClean="0"/>
              <a:t>Tdoc</a:t>
            </a:r>
            <a:r>
              <a:rPr lang="en-US" dirty="0" smtClean="0"/>
              <a:t> reservation and upload deadline on Friday 10 days before the meeting start seems to have issues due to simultaneous RAN WG X submission deadline. </a:t>
            </a:r>
          </a:p>
          <a:p>
            <a:pPr lvl="2"/>
            <a:r>
              <a:rPr lang="en-US" dirty="0"/>
              <a:t>3</a:t>
            </a:r>
            <a:r>
              <a:rPr lang="en-US" dirty="0" smtClean="0"/>
              <a:t>GPP Server was down on Friday, 4</a:t>
            </a:r>
            <a:r>
              <a:rPr lang="en-US" baseline="30000" dirty="0" smtClean="0"/>
              <a:t>th</a:t>
            </a:r>
            <a:r>
              <a:rPr lang="en-US" dirty="0" smtClean="0"/>
              <a:t> November, for several hours.</a:t>
            </a:r>
          </a:p>
          <a:p>
            <a:pPr lvl="1"/>
            <a:r>
              <a:rPr lang="en-US" dirty="0" smtClean="0"/>
              <a:t>Proposal: Shift </a:t>
            </a:r>
            <a:r>
              <a:rPr lang="en-US" dirty="0" err="1" smtClean="0"/>
              <a:t>Tdoc</a:t>
            </a:r>
            <a:r>
              <a:rPr lang="en-US" dirty="0" smtClean="0"/>
              <a:t> submission deadline to subsequent Monday, 21:00 CE(S)T. </a:t>
            </a:r>
          </a:p>
          <a:p>
            <a:pPr lvl="2"/>
            <a:r>
              <a:rPr lang="en-US" dirty="0" smtClean="0"/>
              <a:t>Performance </a:t>
            </a:r>
            <a:r>
              <a:rPr lang="en-US" dirty="0"/>
              <a:t>Evaluations can benefit from available computing time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No concurrent load from other RAN groups expected.</a:t>
            </a:r>
          </a:p>
          <a:p>
            <a:pPr lvl="2"/>
            <a:r>
              <a:rPr lang="en-US" dirty="0"/>
              <a:t>This allows similar time for review. </a:t>
            </a:r>
            <a:r>
              <a:rPr lang="en-US" dirty="0" smtClean="0"/>
              <a:t> </a:t>
            </a:r>
          </a:p>
          <a:p>
            <a:pPr lvl="1"/>
            <a:endParaRPr lang="de-DE" dirty="0"/>
          </a:p>
          <a:p>
            <a:pPr marL="0" indent="0">
              <a:buNone/>
            </a:pPr>
            <a:r>
              <a:rPr lang="de-DE" dirty="0"/>
              <a:t>	</a:t>
            </a:r>
            <a:endParaRPr lang="en-US" dirty="0"/>
          </a:p>
          <a:p>
            <a:pPr marL="720725" lvl="2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276579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Writing World Class Standards (1/1)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371600"/>
            <a:ext cx="8388350" cy="4830763"/>
          </a:xfrm>
        </p:spPr>
        <p:txBody>
          <a:bodyPr/>
          <a:lstStyle/>
          <a:p>
            <a:r>
              <a:rPr lang="sv-SE" dirty="0" smtClean="0"/>
              <a:t>The 3GPP Specification Manager John Meredith has initiated a proposal to provide workshps to RAN groups on writing world class standards in 3GPP (already happened for CT and SA6).</a:t>
            </a:r>
          </a:p>
          <a:p>
            <a:pPr lvl="1"/>
            <a:r>
              <a:rPr lang="sv-SE" dirty="0" smtClean="0"/>
              <a:t>The sessions will take place during the RAN WG meetings in Athens (February 2017) and are restricted to 40 participants each.</a:t>
            </a:r>
          </a:p>
          <a:p>
            <a:pPr lvl="1"/>
            <a:r>
              <a:rPr lang="sv-SE" dirty="0" smtClean="0"/>
              <a:t>Morning/afternoon/evening sessions </a:t>
            </a:r>
            <a:r>
              <a:rPr lang="sv-SE" dirty="0"/>
              <a:t>(</a:t>
            </a:r>
            <a:r>
              <a:rPr lang="sv-SE" dirty="0" smtClean="0"/>
              <a:t>90 min duration) are planned.</a:t>
            </a:r>
          </a:p>
          <a:p>
            <a:pPr lvl="1"/>
            <a:r>
              <a:rPr lang="sv-SE" dirty="0" smtClean="0"/>
              <a:t>Delegates responsible for specific specifications and work item rapporteurs as well as chairmen should attend one of these sessions. 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See attachment </a:t>
            </a:r>
            <a:r>
              <a:rPr lang="en-US" dirty="0" smtClean="0">
                <a:solidFill>
                  <a:srgbClr val="000000"/>
                </a:solidFill>
              </a:rPr>
              <a:t>2: </a:t>
            </a:r>
          </a:p>
          <a:p>
            <a:pPr lvl="2"/>
            <a:r>
              <a:rPr lang="sv-SE" dirty="0" smtClean="0"/>
              <a:t>Background </a:t>
            </a:r>
            <a:r>
              <a:rPr lang="sv-SE" dirty="0"/>
              <a:t>s</a:t>
            </a:r>
            <a:r>
              <a:rPr lang="sv-SE" dirty="0" smtClean="0"/>
              <a:t>lideset  </a:t>
            </a:r>
          </a:p>
          <a:p>
            <a:pPr lvl="2"/>
            <a:r>
              <a:rPr lang="en-GB" dirty="0" smtClean="0"/>
              <a:t>More info, see brochure produced for the first </a:t>
            </a:r>
            <a:r>
              <a:rPr lang="en-GB" dirty="0"/>
              <a:t>set of in-house workshops: </a:t>
            </a:r>
            <a:r>
              <a:rPr lang="en-GB" u="sng" dirty="0">
                <a:hlinkClick r:id="rId2"/>
              </a:rPr>
              <a:t>http://www.3gpp.org/ftp/webExtensions/agtwwcs/AGuideToWritingWorldClassStandards.pdf</a:t>
            </a:r>
            <a:r>
              <a:rPr lang="en-GB" dirty="0"/>
              <a:t> .</a:t>
            </a:r>
            <a:endParaRPr lang="sv-SE" dirty="0" smtClean="0"/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Delegates should provide feedback soon if they want to </a:t>
            </a:r>
            <a:r>
              <a:rPr lang="en-US" smtClean="0">
                <a:solidFill>
                  <a:srgbClr val="000000"/>
                </a:solidFill>
              </a:rPr>
              <a:t>attend the </a:t>
            </a:r>
            <a:r>
              <a:rPr lang="en-US" dirty="0" smtClean="0">
                <a:solidFill>
                  <a:srgbClr val="000000"/>
                </a:solidFill>
              </a:rPr>
              <a:t>WS.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5343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30863</TotalTime>
  <Words>417</Words>
  <Application>Microsoft Office PowerPoint</Application>
  <PresentationFormat>On-screen Show (4:3)</PresentationFormat>
  <Paragraphs>37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Other General Matters </vt:lpstr>
      <vt:lpstr>Way of Working (1/3) </vt:lpstr>
      <vt:lpstr>Way of Working (2/3) </vt:lpstr>
      <vt:lpstr>Way of Working (3/3) </vt:lpstr>
      <vt:lpstr>Writing World Class Standards (1/1)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</cp:lastModifiedBy>
  <cp:revision>1102</cp:revision>
  <dcterms:created xsi:type="dcterms:W3CDTF">2008-08-30T09:32:10Z</dcterms:created>
  <dcterms:modified xsi:type="dcterms:W3CDTF">2016-11-14T20:37:54Z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