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2" r:id="rId1"/>
  </p:sldMasterIdLst>
  <p:notesMasterIdLst>
    <p:notesMasterId r:id="rId7"/>
  </p:notesMasterIdLst>
  <p:handoutMasterIdLst>
    <p:handoutMasterId r:id="rId8"/>
  </p:handoutMasterIdLst>
  <p:sldIdLst>
    <p:sldId id="339" r:id="rId2"/>
    <p:sldId id="547" r:id="rId3"/>
    <p:sldId id="554" r:id="rId4"/>
    <p:sldId id="549" r:id="rId5"/>
    <p:sldId id="553" r:id="rId6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21414"/>
    </p:cViewPr>
  </p:sorterViewPr>
  <p:notesViewPr>
    <p:cSldViewPr snapToGrid="0">
      <p:cViewPr varScale="1">
        <p:scale>
          <a:sx n="74" d="100"/>
          <a:sy n="74" d="100"/>
        </p:scale>
        <p:origin x="-218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F0B471-1577-47D7-95CC-A7E69776A84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48C0C1-5F25-40C8-ABA8-D8C391FF7420}">
      <dgm:prSet/>
      <dgm:spPr/>
      <dgm:t>
        <a:bodyPr/>
        <a:lstStyle/>
        <a:p>
          <a:pPr rtl="0"/>
          <a:r>
            <a:rPr lang="en-GB" dirty="0" smtClean="0"/>
            <a:t>Brochure</a:t>
          </a:r>
          <a:endParaRPr lang="en-US" dirty="0"/>
        </a:p>
      </dgm:t>
    </dgm:pt>
    <dgm:pt modelId="{2A20CE62-EAD7-4A54-9A2C-D2DFC3FD5367}" type="parTrans" cxnId="{D2E0D9A4-5018-43BC-BF66-943A105D8D6B}">
      <dgm:prSet/>
      <dgm:spPr/>
      <dgm:t>
        <a:bodyPr/>
        <a:lstStyle/>
        <a:p>
          <a:endParaRPr lang="en-US"/>
        </a:p>
      </dgm:t>
    </dgm:pt>
    <dgm:pt modelId="{D73069AF-7579-453F-AD52-D963455E2284}" type="sibTrans" cxnId="{D2E0D9A4-5018-43BC-BF66-943A105D8D6B}">
      <dgm:prSet/>
      <dgm:spPr/>
      <dgm:t>
        <a:bodyPr/>
        <a:lstStyle/>
        <a:p>
          <a:endParaRPr lang="en-US"/>
        </a:p>
      </dgm:t>
    </dgm:pt>
    <dgm:pt modelId="{BB968800-9F7D-4107-AA24-5C0CA027C3B9}">
      <dgm:prSet/>
      <dgm:spPr/>
      <dgm:t>
        <a:bodyPr/>
        <a:lstStyle/>
        <a:p>
          <a:pPr rtl="0"/>
          <a:r>
            <a:rPr lang="en-GB" dirty="0" smtClean="0"/>
            <a:t>Easy reading for internal use as well as wider distribution (even beyond ETSI)</a:t>
          </a:r>
          <a:endParaRPr lang="en-US" dirty="0"/>
        </a:p>
      </dgm:t>
    </dgm:pt>
    <dgm:pt modelId="{BD4C1A8F-41C1-4E61-AFF0-411D9BDABF19}" type="parTrans" cxnId="{9DF4795F-64EA-46F0-A968-14115306ED17}">
      <dgm:prSet/>
      <dgm:spPr/>
      <dgm:t>
        <a:bodyPr/>
        <a:lstStyle/>
        <a:p>
          <a:endParaRPr lang="en-US"/>
        </a:p>
      </dgm:t>
    </dgm:pt>
    <dgm:pt modelId="{C139EBD8-E514-436D-8BFC-416D983A8F85}" type="sibTrans" cxnId="{9DF4795F-64EA-46F0-A968-14115306ED17}">
      <dgm:prSet/>
      <dgm:spPr/>
      <dgm:t>
        <a:bodyPr/>
        <a:lstStyle/>
        <a:p>
          <a:endParaRPr lang="en-US"/>
        </a:p>
      </dgm:t>
    </dgm:pt>
    <dgm:pt modelId="{14BCF853-0F14-4181-9754-9ED012B15609}">
      <dgm:prSet/>
      <dgm:spPr/>
      <dgm:t>
        <a:bodyPr/>
        <a:lstStyle/>
        <a:p>
          <a:pPr rtl="0"/>
          <a:r>
            <a:rPr lang="en-GB" dirty="0" smtClean="0"/>
            <a:t>Introductory flavour but with ‘hooks’ for subsequent detailed development</a:t>
          </a:r>
          <a:endParaRPr lang="en-US" dirty="0"/>
        </a:p>
      </dgm:t>
    </dgm:pt>
    <dgm:pt modelId="{A7339433-E8E4-43D8-B175-23C344F1CB67}" type="parTrans" cxnId="{8EA4D8F7-42CB-46BF-96B2-9BE0392A092D}">
      <dgm:prSet/>
      <dgm:spPr/>
      <dgm:t>
        <a:bodyPr/>
        <a:lstStyle/>
        <a:p>
          <a:endParaRPr lang="en-US"/>
        </a:p>
      </dgm:t>
    </dgm:pt>
    <dgm:pt modelId="{66E94888-5A5C-4790-B0D7-D475E07348B8}" type="sibTrans" cxnId="{8EA4D8F7-42CB-46BF-96B2-9BE0392A092D}">
      <dgm:prSet/>
      <dgm:spPr/>
      <dgm:t>
        <a:bodyPr/>
        <a:lstStyle/>
        <a:p>
          <a:endParaRPr lang="en-US"/>
        </a:p>
      </dgm:t>
    </dgm:pt>
    <dgm:pt modelId="{7393D26E-3F2C-4440-8181-22825BBAC214}">
      <dgm:prSet/>
      <dgm:spPr>
        <a:solidFill>
          <a:srgbClr val="C00000"/>
        </a:solidFill>
      </dgm:spPr>
      <dgm:t>
        <a:bodyPr/>
        <a:lstStyle/>
        <a:p>
          <a:pPr rtl="0"/>
          <a:r>
            <a:rPr lang="en-GB" dirty="0" smtClean="0"/>
            <a:t>Workshops</a:t>
          </a:r>
          <a:endParaRPr lang="en-US" dirty="0"/>
        </a:p>
      </dgm:t>
    </dgm:pt>
    <dgm:pt modelId="{2CEBE79C-45A1-4F39-B7AB-43D892B1FA23}" type="parTrans" cxnId="{7606178E-E476-4816-95C5-FC2C506F19C6}">
      <dgm:prSet/>
      <dgm:spPr/>
      <dgm:t>
        <a:bodyPr/>
        <a:lstStyle/>
        <a:p>
          <a:endParaRPr lang="en-US"/>
        </a:p>
      </dgm:t>
    </dgm:pt>
    <dgm:pt modelId="{D401C4B1-C3BF-4478-BF54-E595600E14ED}" type="sibTrans" cxnId="{7606178E-E476-4816-95C5-FC2C506F19C6}">
      <dgm:prSet/>
      <dgm:spPr/>
      <dgm:t>
        <a:bodyPr/>
        <a:lstStyle/>
        <a:p>
          <a:endParaRPr lang="en-US"/>
        </a:p>
      </dgm:t>
    </dgm:pt>
    <dgm:pt modelId="{0713769C-B1E7-481D-BAF7-7A7F62F40009}">
      <dgm:prSet/>
      <dgm:spPr/>
      <dgm:t>
        <a:bodyPr/>
        <a:lstStyle/>
        <a:p>
          <a:pPr rtl="0"/>
          <a:r>
            <a:rPr lang="en-GB" dirty="0" smtClean="0"/>
            <a:t>Principles and examples of Writing World Class Standards</a:t>
          </a:r>
          <a:endParaRPr lang="en-US" dirty="0"/>
        </a:p>
      </dgm:t>
    </dgm:pt>
    <dgm:pt modelId="{2DE956FC-CD68-4A3B-A6FF-872AF4FEAC83}" type="parTrans" cxnId="{0DCA0DFC-A7DC-46A5-AEBC-368C2D6A4FBE}">
      <dgm:prSet/>
      <dgm:spPr/>
      <dgm:t>
        <a:bodyPr/>
        <a:lstStyle/>
        <a:p>
          <a:endParaRPr lang="en-US"/>
        </a:p>
      </dgm:t>
    </dgm:pt>
    <dgm:pt modelId="{2C6BF00B-58E5-4C9C-903C-D865589FEB2E}" type="sibTrans" cxnId="{0DCA0DFC-A7DC-46A5-AEBC-368C2D6A4FBE}">
      <dgm:prSet/>
      <dgm:spPr/>
      <dgm:t>
        <a:bodyPr/>
        <a:lstStyle/>
        <a:p>
          <a:endParaRPr lang="en-US"/>
        </a:p>
      </dgm:t>
    </dgm:pt>
    <dgm:pt modelId="{654A837F-581F-4DE0-925A-27031B429F7C}">
      <dgm:prSet/>
      <dgm:spPr/>
      <dgm:t>
        <a:bodyPr/>
        <a:lstStyle/>
        <a:p>
          <a:pPr rtl="0"/>
          <a:r>
            <a:rPr lang="en-GB" dirty="0" smtClean="0"/>
            <a:t>All staff supporting technical work 	</a:t>
          </a:r>
          <a:endParaRPr lang="en-US" dirty="0"/>
        </a:p>
      </dgm:t>
    </dgm:pt>
    <dgm:pt modelId="{C694B7E9-C847-4C34-A140-76677CC797A1}" type="parTrans" cxnId="{98330E82-F74B-453E-AA45-C72C3256B476}">
      <dgm:prSet/>
      <dgm:spPr/>
      <dgm:t>
        <a:bodyPr/>
        <a:lstStyle/>
        <a:p>
          <a:endParaRPr lang="en-US"/>
        </a:p>
      </dgm:t>
    </dgm:pt>
    <dgm:pt modelId="{32ABF47E-3951-4C32-AFA6-FFE9274D8D3A}" type="sibTrans" cxnId="{98330E82-F74B-453E-AA45-C72C3256B476}">
      <dgm:prSet/>
      <dgm:spPr/>
      <dgm:t>
        <a:bodyPr/>
        <a:lstStyle/>
        <a:p>
          <a:endParaRPr lang="en-US"/>
        </a:p>
      </dgm:t>
    </dgm:pt>
    <dgm:pt modelId="{71DFAE7A-5A6E-424F-8402-E3C46A9A8B1C}">
      <dgm:prSet/>
      <dgm:spPr/>
      <dgm:t>
        <a:bodyPr/>
        <a:lstStyle/>
        <a:p>
          <a:pPr rtl="0"/>
          <a:r>
            <a:rPr lang="en-US" dirty="0" smtClean="0"/>
            <a:t>Continuing with</a:t>
          </a:r>
          <a:endParaRPr lang="en-US" dirty="0"/>
        </a:p>
      </dgm:t>
    </dgm:pt>
    <dgm:pt modelId="{6B05DB3A-939A-4146-963D-910F526D8453}" type="parTrans" cxnId="{300F2B76-CACA-4FDB-808C-35736A4916DD}">
      <dgm:prSet/>
      <dgm:spPr/>
      <dgm:t>
        <a:bodyPr/>
        <a:lstStyle/>
        <a:p>
          <a:endParaRPr lang="en-GB"/>
        </a:p>
      </dgm:t>
    </dgm:pt>
    <dgm:pt modelId="{ED218658-B659-4D7E-B805-8BA25366F91E}" type="sibTrans" cxnId="{300F2B76-CACA-4FDB-808C-35736A4916DD}">
      <dgm:prSet/>
      <dgm:spPr/>
      <dgm:t>
        <a:bodyPr/>
        <a:lstStyle/>
        <a:p>
          <a:endParaRPr lang="en-GB"/>
        </a:p>
      </dgm:t>
    </dgm:pt>
    <dgm:pt modelId="{1CBE96D4-AFB3-4202-B389-ECF185769228}">
      <dgm:prSet/>
      <dgm:spPr/>
      <dgm:t>
        <a:bodyPr/>
        <a:lstStyle/>
        <a:p>
          <a:pPr rtl="0"/>
          <a:r>
            <a:rPr lang="en-US" dirty="0" smtClean="0"/>
            <a:t>Rapporteurs, chairs and delegates</a:t>
          </a:r>
          <a:endParaRPr lang="en-US" dirty="0"/>
        </a:p>
      </dgm:t>
    </dgm:pt>
    <dgm:pt modelId="{40A442B7-CD85-4100-8EC7-8E86828999E9}" type="parTrans" cxnId="{C99DFCE4-A4F8-4E82-9140-0FD5245CE8CA}">
      <dgm:prSet/>
      <dgm:spPr/>
      <dgm:t>
        <a:bodyPr/>
        <a:lstStyle/>
        <a:p>
          <a:endParaRPr lang="en-GB"/>
        </a:p>
      </dgm:t>
    </dgm:pt>
    <dgm:pt modelId="{1CE8E796-E970-4AE0-AC88-42922E0CC01B}" type="sibTrans" cxnId="{C99DFCE4-A4F8-4E82-9140-0FD5245CE8CA}">
      <dgm:prSet/>
      <dgm:spPr/>
      <dgm:t>
        <a:bodyPr/>
        <a:lstStyle/>
        <a:p>
          <a:endParaRPr lang="en-GB"/>
        </a:p>
      </dgm:t>
    </dgm:pt>
    <dgm:pt modelId="{B3836318-D09D-497F-9DF3-1832A2DD2184}">
      <dgm:prSet/>
      <dgm:spPr/>
      <dgm:t>
        <a:bodyPr/>
        <a:lstStyle/>
        <a:p>
          <a:pPr rtl="0"/>
          <a:r>
            <a:rPr lang="en-US" dirty="0" smtClean="0"/>
            <a:t>oneM2M, NFV, ESI, </a:t>
          </a:r>
          <a:r>
            <a:rPr lang="en-US" dirty="0" smtClean="0"/>
            <a:t>3GPP CT&amp;SA, MEC</a:t>
          </a:r>
          <a:endParaRPr lang="en-US" dirty="0"/>
        </a:p>
      </dgm:t>
    </dgm:pt>
    <dgm:pt modelId="{34348A88-0356-4A1F-9EDF-8B2B448E5582}" type="parTrans" cxnId="{4A844DA4-BEA6-4101-9AD6-1390101EE0E3}">
      <dgm:prSet/>
      <dgm:spPr/>
      <dgm:t>
        <a:bodyPr/>
        <a:lstStyle/>
        <a:p>
          <a:endParaRPr lang="en-GB"/>
        </a:p>
      </dgm:t>
    </dgm:pt>
    <dgm:pt modelId="{3B0017FB-D635-4798-A3D0-41211D2B3BB7}" type="sibTrans" cxnId="{4A844DA4-BEA6-4101-9AD6-1390101EE0E3}">
      <dgm:prSet/>
      <dgm:spPr/>
      <dgm:t>
        <a:bodyPr/>
        <a:lstStyle/>
        <a:p>
          <a:endParaRPr lang="en-GB"/>
        </a:p>
      </dgm:t>
    </dgm:pt>
    <dgm:pt modelId="{71189B12-E06B-4B98-838F-136D5A720DE7}">
      <dgm:prSet/>
      <dgm:spPr/>
      <dgm:t>
        <a:bodyPr/>
        <a:lstStyle/>
        <a:p>
          <a:pPr rtl="0"/>
          <a:endParaRPr lang="en-US" dirty="0"/>
        </a:p>
      </dgm:t>
    </dgm:pt>
    <dgm:pt modelId="{8035DCD1-0023-431E-ABF1-A8183EBD5BC8}" type="parTrans" cxnId="{A87FC1C0-4BFE-4628-A0C5-DE47482B7AD6}">
      <dgm:prSet/>
      <dgm:spPr/>
    </dgm:pt>
    <dgm:pt modelId="{ACAF8090-D5E4-4E88-A336-AC36F39140A2}" type="sibTrans" cxnId="{A87FC1C0-4BFE-4628-A0C5-DE47482B7AD6}">
      <dgm:prSet/>
      <dgm:spPr/>
    </dgm:pt>
    <dgm:pt modelId="{5648129A-AD05-4E43-995A-08560EE7BCEA}">
      <dgm:prSet/>
      <dgm:spPr/>
      <dgm:t>
        <a:bodyPr/>
        <a:lstStyle/>
        <a:p>
          <a:pPr rtl="0"/>
          <a:r>
            <a:rPr lang="en-US" dirty="0" smtClean="0"/>
            <a:t>3GPP RAN and SA</a:t>
          </a:r>
          <a:endParaRPr lang="en-US" dirty="0"/>
        </a:p>
      </dgm:t>
    </dgm:pt>
    <dgm:pt modelId="{263A503F-1BC9-466D-816A-045181F3D239}" type="parTrans" cxnId="{E3411414-F27F-4DF4-BC02-49422544DF38}">
      <dgm:prSet/>
      <dgm:spPr/>
    </dgm:pt>
    <dgm:pt modelId="{0A561413-63E2-4B59-A8A8-E6A379748609}" type="sibTrans" cxnId="{E3411414-F27F-4DF4-BC02-49422544DF38}">
      <dgm:prSet/>
      <dgm:spPr/>
    </dgm:pt>
    <dgm:pt modelId="{61D2C63E-F513-4B95-AA54-F3453756383D}">
      <dgm:prSet/>
      <dgm:spPr/>
      <dgm:t>
        <a:bodyPr/>
        <a:lstStyle/>
        <a:p>
          <a:pPr rtl="0"/>
          <a:r>
            <a:rPr lang="en-US" dirty="0" smtClean="0"/>
            <a:t>TC CYBER, LI, ERM …</a:t>
          </a:r>
          <a:endParaRPr lang="en-US" dirty="0"/>
        </a:p>
      </dgm:t>
    </dgm:pt>
    <dgm:pt modelId="{C0736077-AA2B-4265-AA56-624F16782092}" type="parTrans" cxnId="{F1657E20-571C-47C6-A91E-72B459AD3E77}">
      <dgm:prSet/>
      <dgm:spPr/>
    </dgm:pt>
    <dgm:pt modelId="{97FF10D4-B047-4793-BD42-9CD838A641E6}" type="sibTrans" cxnId="{F1657E20-571C-47C6-A91E-72B459AD3E77}">
      <dgm:prSet/>
      <dgm:spPr/>
    </dgm:pt>
    <dgm:pt modelId="{F0FB5342-CFA7-4386-80A4-BCBBC0FAA1A0}" type="pres">
      <dgm:prSet presAssocID="{69F0B471-1577-47D7-95CC-A7E69776A8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DCCC73-1160-44B6-A3C3-FA0E6A8369FF}" type="pres">
      <dgm:prSet presAssocID="{C748C0C1-5F25-40C8-ABA8-D8C391FF7420}" presName="linNode" presStyleCnt="0"/>
      <dgm:spPr/>
    </dgm:pt>
    <dgm:pt modelId="{169811C7-D2F8-428A-90DE-216470ADA779}" type="pres">
      <dgm:prSet presAssocID="{C748C0C1-5F25-40C8-ABA8-D8C391FF7420}" presName="parentText" presStyleLbl="node1" presStyleIdx="0" presStyleCnt="2" custLinFactNeighborX="205" custLinFactNeighborY="26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3DCB9-E35C-4538-ACA5-090A1E846185}" type="pres">
      <dgm:prSet presAssocID="{C748C0C1-5F25-40C8-ABA8-D8C391FF7420}" presName="descendantText" presStyleLbl="alignAccFollowNode1" presStyleIdx="0" presStyleCnt="2" custLinFactNeighborX="609" custLinFactNeighborY="42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412A6-5F07-4879-8355-FA62435047BC}" type="pres">
      <dgm:prSet presAssocID="{D73069AF-7579-453F-AD52-D963455E2284}" presName="sp" presStyleCnt="0"/>
      <dgm:spPr/>
    </dgm:pt>
    <dgm:pt modelId="{D35C8000-EFB6-45DA-8BD2-1007086ECD06}" type="pres">
      <dgm:prSet presAssocID="{7393D26E-3F2C-4440-8181-22825BBAC214}" presName="linNode" presStyleCnt="0"/>
      <dgm:spPr/>
    </dgm:pt>
    <dgm:pt modelId="{4DB5FE15-FE28-43E6-96F2-69E72E3FBAAF}" type="pres">
      <dgm:prSet presAssocID="{7393D26E-3F2C-4440-8181-22825BBAC214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0C448-9BE6-4D7D-A329-9658AE361B32}" type="pres">
      <dgm:prSet presAssocID="{7393D26E-3F2C-4440-8181-22825BBAC214}" presName="descendantText" presStyleLbl="alignAccFollowNode1" presStyleIdx="1" presStyleCnt="2" custScaleY="1249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C47F8F-0B4D-447C-9473-0676F44F8D97}" type="presOf" srcId="{7393D26E-3F2C-4440-8181-22825BBAC214}" destId="{4DB5FE15-FE28-43E6-96F2-69E72E3FBAAF}" srcOrd="0" destOrd="0" presId="urn:microsoft.com/office/officeart/2005/8/layout/vList5"/>
    <dgm:cxn modelId="{A87FC1C0-4BFE-4628-A0C5-DE47482B7AD6}" srcId="{C748C0C1-5F25-40C8-ABA8-D8C391FF7420}" destId="{71189B12-E06B-4B98-838F-136D5A720DE7}" srcOrd="2" destOrd="0" parTransId="{8035DCD1-0023-431E-ABF1-A8183EBD5BC8}" sibTransId="{ACAF8090-D5E4-4E88-A336-AC36F39140A2}"/>
    <dgm:cxn modelId="{9DF4795F-64EA-46F0-A968-14115306ED17}" srcId="{C748C0C1-5F25-40C8-ABA8-D8C391FF7420}" destId="{BB968800-9F7D-4107-AA24-5C0CA027C3B9}" srcOrd="0" destOrd="0" parTransId="{BD4C1A8F-41C1-4E61-AFF0-411D9BDABF19}" sibTransId="{C139EBD8-E514-436D-8BFC-416D983A8F85}"/>
    <dgm:cxn modelId="{E0057D5B-71E8-4FCF-9AA9-93E4F56310F7}" type="presOf" srcId="{61D2C63E-F513-4B95-AA54-F3453756383D}" destId="{D830C448-9BE6-4D7D-A329-9658AE361B32}" srcOrd="0" destOrd="6" presId="urn:microsoft.com/office/officeart/2005/8/layout/vList5"/>
    <dgm:cxn modelId="{95F6D4A6-562C-4180-AA8B-630A0C85392E}" type="presOf" srcId="{71DFAE7A-5A6E-424F-8402-E3C46A9A8B1C}" destId="{D830C448-9BE6-4D7D-A329-9658AE361B32}" srcOrd="0" destOrd="4" presId="urn:microsoft.com/office/officeart/2005/8/layout/vList5"/>
    <dgm:cxn modelId="{300F2B76-CACA-4FDB-808C-35736A4916DD}" srcId="{0713769C-B1E7-481D-BAF7-7A7F62F40009}" destId="{71DFAE7A-5A6E-424F-8402-E3C46A9A8B1C}" srcOrd="2" destOrd="0" parTransId="{6B05DB3A-939A-4146-963D-910F526D8453}" sibTransId="{ED218658-B659-4D7E-B805-8BA25366F91E}"/>
    <dgm:cxn modelId="{E3411414-F27F-4DF4-BC02-49422544DF38}" srcId="{71DFAE7A-5A6E-424F-8402-E3C46A9A8B1C}" destId="{5648129A-AD05-4E43-995A-08560EE7BCEA}" srcOrd="0" destOrd="0" parTransId="{263A503F-1BC9-466D-816A-045181F3D239}" sibTransId="{0A561413-63E2-4B59-A8A8-E6A379748609}"/>
    <dgm:cxn modelId="{583EDF3B-82D8-4BA0-81C6-EE58D53CF7F9}" type="presOf" srcId="{71189B12-E06B-4B98-838F-136D5A720DE7}" destId="{3413DCB9-E35C-4538-ACA5-090A1E846185}" srcOrd="0" destOrd="2" presId="urn:microsoft.com/office/officeart/2005/8/layout/vList5"/>
    <dgm:cxn modelId="{F1657E20-571C-47C6-A91E-72B459AD3E77}" srcId="{71DFAE7A-5A6E-424F-8402-E3C46A9A8B1C}" destId="{61D2C63E-F513-4B95-AA54-F3453756383D}" srcOrd="1" destOrd="0" parTransId="{C0736077-AA2B-4265-AA56-624F16782092}" sibTransId="{97FF10D4-B047-4793-BD42-9CD838A641E6}"/>
    <dgm:cxn modelId="{594E4076-CE49-45B6-A631-ACF32F82411F}" type="presOf" srcId="{B3836318-D09D-497F-9DF3-1832A2DD2184}" destId="{D830C448-9BE6-4D7D-A329-9658AE361B32}" srcOrd="0" destOrd="3" presId="urn:microsoft.com/office/officeart/2005/8/layout/vList5"/>
    <dgm:cxn modelId="{D2E0D9A4-5018-43BC-BF66-943A105D8D6B}" srcId="{69F0B471-1577-47D7-95CC-A7E69776A840}" destId="{C748C0C1-5F25-40C8-ABA8-D8C391FF7420}" srcOrd="0" destOrd="0" parTransId="{2A20CE62-EAD7-4A54-9A2C-D2DFC3FD5367}" sibTransId="{D73069AF-7579-453F-AD52-D963455E2284}"/>
    <dgm:cxn modelId="{8EA4D8F7-42CB-46BF-96B2-9BE0392A092D}" srcId="{C748C0C1-5F25-40C8-ABA8-D8C391FF7420}" destId="{14BCF853-0F14-4181-9754-9ED012B15609}" srcOrd="1" destOrd="0" parTransId="{A7339433-E8E4-43D8-B175-23C344F1CB67}" sibTransId="{66E94888-5A5C-4790-B0D7-D475E07348B8}"/>
    <dgm:cxn modelId="{D8563204-40E2-40D0-90D0-B6DD1F1D78C1}" type="presOf" srcId="{654A837F-581F-4DE0-925A-27031B429F7C}" destId="{D830C448-9BE6-4D7D-A329-9658AE361B32}" srcOrd="0" destOrd="1" presId="urn:microsoft.com/office/officeart/2005/8/layout/vList5"/>
    <dgm:cxn modelId="{0DCA0DFC-A7DC-46A5-AEBC-368C2D6A4FBE}" srcId="{7393D26E-3F2C-4440-8181-22825BBAC214}" destId="{0713769C-B1E7-481D-BAF7-7A7F62F40009}" srcOrd="0" destOrd="0" parTransId="{2DE956FC-CD68-4A3B-A6FF-872AF4FEAC83}" sibTransId="{2C6BF00B-58E5-4C9C-903C-D865589FEB2E}"/>
    <dgm:cxn modelId="{4A844DA4-BEA6-4101-9AD6-1390101EE0E3}" srcId="{1CBE96D4-AFB3-4202-B389-ECF185769228}" destId="{B3836318-D09D-497F-9DF3-1832A2DD2184}" srcOrd="0" destOrd="0" parTransId="{34348A88-0356-4A1F-9EDF-8B2B448E5582}" sibTransId="{3B0017FB-D635-4798-A3D0-41211D2B3BB7}"/>
    <dgm:cxn modelId="{A35E2481-707A-4E27-8BD3-76B918274341}" type="presOf" srcId="{1CBE96D4-AFB3-4202-B389-ECF185769228}" destId="{D830C448-9BE6-4D7D-A329-9658AE361B32}" srcOrd="0" destOrd="2" presId="urn:microsoft.com/office/officeart/2005/8/layout/vList5"/>
    <dgm:cxn modelId="{CC233700-6581-421D-85D0-7CB4CC66FFC4}" type="presOf" srcId="{C748C0C1-5F25-40C8-ABA8-D8C391FF7420}" destId="{169811C7-D2F8-428A-90DE-216470ADA779}" srcOrd="0" destOrd="0" presId="urn:microsoft.com/office/officeart/2005/8/layout/vList5"/>
    <dgm:cxn modelId="{C99DFCE4-A4F8-4E82-9140-0FD5245CE8CA}" srcId="{0713769C-B1E7-481D-BAF7-7A7F62F40009}" destId="{1CBE96D4-AFB3-4202-B389-ECF185769228}" srcOrd="1" destOrd="0" parTransId="{40A442B7-CD85-4100-8EC7-8E86828999E9}" sibTransId="{1CE8E796-E970-4AE0-AC88-42922E0CC01B}"/>
    <dgm:cxn modelId="{6DE52973-F84B-4E63-A680-1D98D5035CFA}" type="presOf" srcId="{5648129A-AD05-4E43-995A-08560EE7BCEA}" destId="{D830C448-9BE6-4D7D-A329-9658AE361B32}" srcOrd="0" destOrd="5" presId="urn:microsoft.com/office/officeart/2005/8/layout/vList5"/>
    <dgm:cxn modelId="{C6FA4ED9-CAFB-4924-917E-DE11DE6F40E9}" type="presOf" srcId="{0713769C-B1E7-481D-BAF7-7A7F62F40009}" destId="{D830C448-9BE6-4D7D-A329-9658AE361B32}" srcOrd="0" destOrd="0" presId="urn:microsoft.com/office/officeart/2005/8/layout/vList5"/>
    <dgm:cxn modelId="{7606178E-E476-4816-95C5-FC2C506F19C6}" srcId="{69F0B471-1577-47D7-95CC-A7E69776A840}" destId="{7393D26E-3F2C-4440-8181-22825BBAC214}" srcOrd="1" destOrd="0" parTransId="{2CEBE79C-45A1-4F39-B7AB-43D892B1FA23}" sibTransId="{D401C4B1-C3BF-4478-BF54-E595600E14ED}"/>
    <dgm:cxn modelId="{98330E82-F74B-453E-AA45-C72C3256B476}" srcId="{0713769C-B1E7-481D-BAF7-7A7F62F40009}" destId="{654A837F-581F-4DE0-925A-27031B429F7C}" srcOrd="0" destOrd="0" parTransId="{C694B7E9-C847-4C34-A140-76677CC797A1}" sibTransId="{32ABF47E-3951-4C32-AFA6-FFE9274D8D3A}"/>
    <dgm:cxn modelId="{119B4E36-4E85-4CBE-9C7F-E5E6757D551A}" type="presOf" srcId="{BB968800-9F7D-4107-AA24-5C0CA027C3B9}" destId="{3413DCB9-E35C-4538-ACA5-090A1E846185}" srcOrd="0" destOrd="0" presId="urn:microsoft.com/office/officeart/2005/8/layout/vList5"/>
    <dgm:cxn modelId="{4069D04B-C69F-4843-8A73-C3052608AF51}" type="presOf" srcId="{69F0B471-1577-47D7-95CC-A7E69776A840}" destId="{F0FB5342-CFA7-4386-80A4-BCBBC0FAA1A0}" srcOrd="0" destOrd="0" presId="urn:microsoft.com/office/officeart/2005/8/layout/vList5"/>
    <dgm:cxn modelId="{FA8AAC71-4DCD-4051-A5F0-40F31ABBE7CB}" type="presOf" srcId="{14BCF853-0F14-4181-9754-9ED012B15609}" destId="{3413DCB9-E35C-4538-ACA5-090A1E846185}" srcOrd="0" destOrd="1" presId="urn:microsoft.com/office/officeart/2005/8/layout/vList5"/>
    <dgm:cxn modelId="{2739F412-3B38-4C61-8FC0-5A0AC2BB1A4C}" type="presParOf" srcId="{F0FB5342-CFA7-4386-80A4-BCBBC0FAA1A0}" destId="{7DDCCC73-1160-44B6-A3C3-FA0E6A8369FF}" srcOrd="0" destOrd="0" presId="urn:microsoft.com/office/officeart/2005/8/layout/vList5"/>
    <dgm:cxn modelId="{6D7095F5-3634-402E-BA16-18FDB0EADAA2}" type="presParOf" srcId="{7DDCCC73-1160-44B6-A3C3-FA0E6A8369FF}" destId="{169811C7-D2F8-428A-90DE-216470ADA779}" srcOrd="0" destOrd="0" presId="urn:microsoft.com/office/officeart/2005/8/layout/vList5"/>
    <dgm:cxn modelId="{A084C67A-9124-40CF-BF88-3C095132BF16}" type="presParOf" srcId="{7DDCCC73-1160-44B6-A3C3-FA0E6A8369FF}" destId="{3413DCB9-E35C-4538-ACA5-090A1E846185}" srcOrd="1" destOrd="0" presId="urn:microsoft.com/office/officeart/2005/8/layout/vList5"/>
    <dgm:cxn modelId="{9DC58F8C-3B7D-4247-B542-3A139ED606C5}" type="presParOf" srcId="{F0FB5342-CFA7-4386-80A4-BCBBC0FAA1A0}" destId="{0B5412A6-5F07-4879-8355-FA62435047BC}" srcOrd="1" destOrd="0" presId="urn:microsoft.com/office/officeart/2005/8/layout/vList5"/>
    <dgm:cxn modelId="{DB3D2D16-3E62-436E-BEAE-E8B3C727A760}" type="presParOf" srcId="{F0FB5342-CFA7-4386-80A4-BCBBC0FAA1A0}" destId="{D35C8000-EFB6-45DA-8BD2-1007086ECD06}" srcOrd="2" destOrd="0" presId="urn:microsoft.com/office/officeart/2005/8/layout/vList5"/>
    <dgm:cxn modelId="{6DBB79F3-A945-4828-A0BC-CAEBFD91E60E}" type="presParOf" srcId="{D35C8000-EFB6-45DA-8BD2-1007086ECD06}" destId="{4DB5FE15-FE28-43E6-96F2-69E72E3FBAAF}" srcOrd="0" destOrd="0" presId="urn:microsoft.com/office/officeart/2005/8/layout/vList5"/>
    <dgm:cxn modelId="{56F89C76-BAD0-441E-8611-CB023F3B5D1F}" type="presParOf" srcId="{D35C8000-EFB6-45DA-8BD2-1007086ECD06}" destId="{D830C448-9BE6-4D7D-A329-9658AE361B3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3DCB9-E35C-4538-ACA5-090A1E846185}">
      <dsp:nvSpPr>
        <dsp:cNvPr id="0" name=""/>
        <dsp:cNvSpPr/>
      </dsp:nvSpPr>
      <dsp:spPr>
        <a:xfrm rot="5400000">
          <a:off x="4502377" y="-1299862"/>
          <a:ext cx="1896280" cy="51298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Easy reading for internal use as well as wider distribution (even beyond ETSI)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Introductory flavour but with ‘hooks’ for subsequent detailed development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/>
        </a:p>
      </dsp:txBody>
      <dsp:txXfrm rot="-5400000">
        <a:off x="2885568" y="409516"/>
        <a:ext cx="5037330" cy="1711142"/>
      </dsp:txXfrm>
    </dsp:sp>
    <dsp:sp modelId="{169811C7-D2F8-428A-90DE-216470ADA779}">
      <dsp:nvSpPr>
        <dsp:cNvPr id="0" name=""/>
        <dsp:cNvSpPr/>
      </dsp:nvSpPr>
      <dsp:spPr>
        <a:xfrm>
          <a:off x="10516" y="62257"/>
          <a:ext cx="2885568" cy="2370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/>
            <a:t>Brochure</a:t>
          </a:r>
          <a:endParaRPr lang="en-US" sz="3600" kern="1200" dirty="0"/>
        </a:p>
      </dsp:txBody>
      <dsp:txXfrm>
        <a:off x="126227" y="177968"/>
        <a:ext cx="2654146" cy="2138928"/>
      </dsp:txXfrm>
    </dsp:sp>
    <dsp:sp modelId="{D830C448-9BE6-4D7D-A329-9658AE361B32}">
      <dsp:nvSpPr>
        <dsp:cNvPr id="0" name=""/>
        <dsp:cNvSpPr/>
      </dsp:nvSpPr>
      <dsp:spPr>
        <a:xfrm rot="5400000">
          <a:off x="4265617" y="1109153"/>
          <a:ext cx="2369800" cy="51298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Principles and examples of Writing World Class Standards</a:t>
          </a:r>
          <a:endParaRPr lang="en-US" sz="1700" kern="1200" dirty="0"/>
        </a:p>
        <a:p>
          <a:pPr marL="342900" lvl="2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All staff supporting technical work 	</a:t>
          </a:r>
          <a:endParaRPr lang="en-US" sz="1700" kern="1200" dirty="0"/>
        </a:p>
        <a:p>
          <a:pPr marL="342900" lvl="2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Rapporteurs, chairs and delegates</a:t>
          </a:r>
          <a:endParaRPr lang="en-US" sz="1700" kern="1200" dirty="0"/>
        </a:p>
        <a:p>
          <a:pPr marL="514350" lvl="3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oneM2M, NFV, ESI, </a:t>
          </a:r>
          <a:r>
            <a:rPr lang="en-US" sz="1700" kern="1200" dirty="0" smtClean="0"/>
            <a:t>3GPP CT&amp;SA, MEC</a:t>
          </a:r>
          <a:endParaRPr lang="en-US" sz="1700" kern="1200" dirty="0"/>
        </a:p>
        <a:p>
          <a:pPr marL="342900" lvl="2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Continuing with</a:t>
          </a:r>
          <a:endParaRPr lang="en-US" sz="1700" kern="1200" dirty="0"/>
        </a:p>
        <a:p>
          <a:pPr marL="514350" lvl="3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3GPP RAN and SA</a:t>
          </a:r>
          <a:endParaRPr lang="en-US" sz="1700" kern="1200" dirty="0"/>
        </a:p>
        <a:p>
          <a:pPr marL="514350" lvl="3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TC CYBER, LI, ERM …</a:t>
          </a:r>
          <a:endParaRPr lang="en-US" sz="1700" kern="1200" dirty="0"/>
        </a:p>
      </dsp:txBody>
      <dsp:txXfrm rot="-5400000">
        <a:off x="2885568" y="2604886"/>
        <a:ext cx="5014215" cy="2138432"/>
      </dsp:txXfrm>
    </dsp:sp>
    <dsp:sp modelId="{4DB5FE15-FE28-43E6-96F2-69E72E3FBAAF}">
      <dsp:nvSpPr>
        <dsp:cNvPr id="0" name=""/>
        <dsp:cNvSpPr/>
      </dsp:nvSpPr>
      <dsp:spPr>
        <a:xfrm>
          <a:off x="0" y="2488927"/>
          <a:ext cx="2885568" cy="2370350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/>
            <a:t>Workshops</a:t>
          </a:r>
          <a:endParaRPr lang="en-US" sz="3600" kern="1200" dirty="0"/>
        </a:p>
      </dsp:txBody>
      <dsp:txXfrm>
        <a:off x="115711" y="2604638"/>
        <a:ext cx="2654146" cy="21389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t" anchorCtr="0" compatLnSpc="1">
            <a:prstTxWarp prst="textNoShape">
              <a:avLst/>
            </a:prstTxWarp>
          </a:bodyPr>
          <a:lstStyle>
            <a:lvl1pPr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t" anchorCtr="0" compatLnSpc="1">
            <a:prstTxWarp prst="textNoShape">
              <a:avLst/>
            </a:prstTxWarp>
          </a:bodyPr>
          <a:lstStyle>
            <a:lvl1pPr algn="r"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b" anchorCtr="0" compatLnSpc="1">
            <a:prstTxWarp prst="textNoShape">
              <a:avLst/>
            </a:prstTxWarp>
          </a:bodyPr>
          <a:lstStyle>
            <a:lvl1pPr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b" anchorCtr="0" compatLnSpc="1">
            <a:prstTxWarp prst="textNoShape">
              <a:avLst/>
            </a:prstTxWarp>
          </a:bodyPr>
          <a:lstStyle>
            <a:lvl1pPr algn="r" defTabSz="96202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6C3300D-C739-4E99-9427-BBA7AC917C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6704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t" anchorCtr="0" compatLnSpc="1">
            <a:prstTxWarp prst="textNoShape">
              <a:avLst/>
            </a:prstTxWarp>
          </a:bodyPr>
          <a:lstStyle>
            <a:lvl1pPr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t" anchorCtr="0" compatLnSpc="1">
            <a:prstTxWarp prst="textNoShape">
              <a:avLst/>
            </a:prstTxWarp>
          </a:bodyPr>
          <a:lstStyle>
            <a:lvl1pPr algn="r"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b" anchorCtr="0" compatLnSpc="1">
            <a:prstTxWarp prst="textNoShape">
              <a:avLst/>
            </a:prstTxWarp>
          </a:bodyPr>
          <a:lstStyle>
            <a:lvl1pPr defTabSz="96279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48" tIns="48124" rIns="96248" bIns="48124" numCol="1" anchor="b" anchorCtr="0" compatLnSpc="1">
            <a:prstTxWarp prst="textNoShape">
              <a:avLst/>
            </a:prstTxWarp>
          </a:bodyPr>
          <a:lstStyle>
            <a:lvl1pPr algn="r" defTabSz="96202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A785966-E99C-4908-9015-ED5B6D73FB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35631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he-IL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20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20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20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20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20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20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20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20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14CD367-1440-4F19-82CD-A324D569E06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3974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he-IL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03263" indent="-269875" defTabSz="895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84263" indent="-215900" defTabSz="895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17650" indent="-215900" defTabSz="895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1038" indent="-215900" defTabSz="895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08238" indent="-2159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5438" indent="-2159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22638" indent="-2159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79838" indent="-2159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8DD493D-67A8-4518-8036-D7B801ADDF4A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305843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he-IL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6091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04618" indent="-271125" defTabSz="896091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84499" indent="-215981" defTabSz="896091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17993" indent="-215981" defTabSz="896091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1486" indent="-215981" defTabSz="896091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92638" indent="-215981" defTabSz="89609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33791" indent="-215981" defTabSz="89609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74943" indent="-215981" defTabSz="89609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16095" indent="-215981" defTabSz="89609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F8104FF-380C-45E5-BBF5-8DE843A69A01}" type="slidenum">
              <a:rPr lang="en-GB" altLang="en-US" smtClean="0"/>
              <a:pPr>
                <a:spcBef>
                  <a:spcPct val="0"/>
                </a:spcBef>
              </a:pPr>
              <a:t>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384959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42950" y="4981193"/>
            <a:ext cx="8067675" cy="6842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474970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408072667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5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EBDFA-3B9A-4C06-B401-9E1AAD8BD3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2385879538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8F85-B64F-4E0C-9741-58610C73D0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2211504555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6302-C65F-449F-90F5-1C842034F2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308175434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60736-60D1-441B-AE53-8E369857E71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2226018638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6F68E-4C7E-4805-86A9-252402AFD9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70627437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EE757-3105-418D-80FE-093DBFA4C7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280224127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1853-BFE3-47B8-A182-0F57168490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4229989408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0B5FD-15AD-4960-82FD-7D92DE0458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3543849112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F6CB6-F8FE-4B23-BF79-C62B65ED66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28334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692D4-43B0-45F3-B6A8-205BE0D8B8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951593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08AEC-A10F-4FEA-9723-69EA82471D5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92255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F4541-4D6D-4B06-9326-78C8F2B546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484628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DBD4C-5FC8-4A5B-A8D4-E8764892CF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75" y="194107"/>
            <a:ext cx="1286931" cy="75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81920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91225" cy="4819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E4BC4-D365-441F-885A-74B7D57A58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7770223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62650" cy="4733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4301-DD2D-4AAD-A23A-9C7AA25CD6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1192337846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7692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62DC4-326F-41D1-99D7-20E4DFED8A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75" y="194107"/>
            <a:ext cx="1286931" cy="75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6102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5500" cy="461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93BD5-0228-40A5-9376-E2E59CAC0E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325040832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62650" cy="4562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1E0AF-05B9-46CC-8D00-4BF9655E43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147488738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86450" cy="4600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7C1-7AE3-459B-AB9D-26D4BF5F5B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</p:spTree>
    <p:extLst>
      <p:ext uri="{BB962C8B-B14F-4D97-AF65-F5344CB8AC3E}">
        <p14:creationId xmlns:p14="http://schemas.microsoft.com/office/powerpoint/2010/main" val="204667407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© ETSI 2014.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EB4E3"/>
                </a:solidFill>
              </a:defRPr>
            </a:lvl1pPr>
          </a:lstStyle>
          <a:p>
            <a:pPr>
              <a:defRPr/>
            </a:pPr>
            <a:fld id="{F89179B2-08E8-43BE-BC01-CBC600127D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96" r:id="rId1"/>
    <p:sldLayoutId id="2147486397" r:id="rId2"/>
    <p:sldLayoutId id="2147486398" r:id="rId3"/>
    <p:sldLayoutId id="2147486399" r:id="rId4"/>
    <p:sldLayoutId id="2147486400" r:id="rId5"/>
    <p:sldLayoutId id="2147486401" r:id="rId6"/>
    <p:sldLayoutId id="2147486402" r:id="rId7"/>
    <p:sldLayoutId id="2147486403" r:id="rId8"/>
    <p:sldLayoutId id="2147486404" r:id="rId9"/>
    <p:sldLayoutId id="2147486405" r:id="rId10"/>
    <p:sldLayoutId id="2147486406" r:id="rId11"/>
    <p:sldLayoutId id="2147486407" r:id="rId12"/>
    <p:sldLayoutId id="2147486408" r:id="rId13"/>
    <p:sldLayoutId id="2147486409" r:id="rId14"/>
    <p:sldLayoutId id="2147486410" r:id="rId15"/>
    <p:sldLayoutId id="2147486411" r:id="rId16"/>
    <p:sldLayoutId id="2147486412" r:id="rId17"/>
    <p:sldLayoutId id="2147486413" r:id="rId18"/>
    <p:sldLayoutId id="2147486414" r:id="rId19"/>
    <p:sldLayoutId id="2147486415" r:id="rId20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23"/>
        </a:buBlip>
        <a:defRPr sz="2400" kern="12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742950" y="4981575"/>
            <a:ext cx="8067675" cy="684213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Writing World Class standards</a:t>
            </a:r>
            <a:endParaRPr lang="he-IL" dirty="0"/>
          </a:p>
        </p:txBody>
      </p:sp>
      <p:sp>
        <p:nvSpPr>
          <p:cNvPr id="6" name="מציין מיקום טקסט 5"/>
          <p:cNvSpPr>
            <a:spLocks noGrp="1"/>
          </p:cNvSpPr>
          <p:nvPr>
            <p:ph type="body" idx="1"/>
          </p:nvPr>
        </p:nvSpPr>
        <p:spPr>
          <a:xfrm>
            <a:off x="742950" y="5475288"/>
            <a:ext cx="8080375" cy="51435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Workshops </a:t>
            </a:r>
            <a:r>
              <a:rPr lang="en-GB" dirty="0"/>
              <a:t>for 3GPP </a:t>
            </a:r>
            <a:r>
              <a:rPr lang="en-GB" dirty="0" smtClean="0"/>
              <a:t>Rapporteurs</a:t>
            </a:r>
            <a:r>
              <a:rPr lang="en-GB" dirty="0" smtClean="0"/>
              <a:t>, Chairs &amp; delegates</a:t>
            </a:r>
            <a:endParaRPr lang="he-IL" dirty="0"/>
          </a:p>
        </p:txBody>
      </p:sp>
      <p:sp>
        <p:nvSpPr>
          <p:cNvPr id="7" name="מציין מיקום טקסט 6"/>
          <p:cNvSpPr>
            <a:spLocks noGrp="1"/>
          </p:cNvSpPr>
          <p:nvPr>
            <p:ph type="body" idx="11"/>
          </p:nvPr>
        </p:nvSpPr>
        <p:spPr>
          <a:xfrm>
            <a:off x="742950" y="6000750"/>
            <a:ext cx="8088313" cy="5143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Milan Zoric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Rationale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ETSI is proudly claiming that it produces “World Class Standards”, 3GPP included</a:t>
            </a:r>
          </a:p>
          <a:p>
            <a:r>
              <a:rPr lang="en-GB" dirty="0" smtClean="0"/>
              <a:t>True for many deliverables, but examples below “World Class” level are not too difficult to find</a:t>
            </a:r>
          </a:p>
          <a:p>
            <a:r>
              <a:rPr lang="en-GB" dirty="0" smtClean="0"/>
              <a:t>Deliverable writers could make their work more productive while facilitating the task for the readers and implementers</a:t>
            </a:r>
          </a:p>
          <a:p>
            <a:r>
              <a:rPr lang="en-GB" dirty="0" smtClean="0"/>
              <a:t>ETSI started a comprehensive programme with the aim to enable </a:t>
            </a:r>
            <a:r>
              <a:rPr lang="en-GB" dirty="0" smtClean="0"/>
              <a:t>delegates, together with supporting staff, to </a:t>
            </a:r>
            <a:r>
              <a:rPr lang="en-GB" dirty="0" smtClean="0"/>
              <a:t>improve quality of deliverables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4CDBD4C-5FC8-4A5B-A8D4-E8764892CF9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0589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Focus on skills</a:t>
            </a:r>
            <a:endParaRPr lang="he-IL" dirty="0" smtClean="0">
              <a:solidFill>
                <a:schemeClr val="accent6"/>
              </a:solidFill>
            </a:endParaRP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90000"/>
              <a:buBlip>
                <a:blip r:embed="rId4"/>
              </a:buBlip>
              <a:defRPr sz="24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b="1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800" b="0" dirty="0" smtClean="0">
                <a:solidFill>
                  <a:srgbClr val="898989"/>
                </a:solidFill>
                <a:cs typeface="Arial" panose="020B0604020202020204" pitchFamily="34" charset="0"/>
              </a:rPr>
              <a:t>© ETSI 2016</a:t>
            </a:r>
          </a:p>
        </p:txBody>
      </p:sp>
      <p:sp>
        <p:nvSpPr>
          <p:cNvPr id="11" name="Freeform 10"/>
          <p:cNvSpPr/>
          <p:nvPr/>
        </p:nvSpPr>
        <p:spPr>
          <a:xfrm>
            <a:off x="2016339" y="1421402"/>
            <a:ext cx="2350056" cy="2178872"/>
          </a:xfrm>
          <a:custGeom>
            <a:avLst/>
            <a:gdLst>
              <a:gd name="connsiteX0" fmla="*/ 0 w 2522320"/>
              <a:gd name="connsiteY0" fmla="*/ 1261160 h 2522320"/>
              <a:gd name="connsiteX1" fmla="*/ 369387 w 2522320"/>
              <a:gd name="connsiteY1" fmla="*/ 369385 h 2522320"/>
              <a:gd name="connsiteX2" fmla="*/ 1261163 w 2522320"/>
              <a:gd name="connsiteY2" fmla="*/ 1 h 2522320"/>
              <a:gd name="connsiteX3" fmla="*/ 2152938 w 2522320"/>
              <a:gd name="connsiteY3" fmla="*/ 369388 h 2522320"/>
              <a:gd name="connsiteX4" fmla="*/ 2522322 w 2522320"/>
              <a:gd name="connsiteY4" fmla="*/ 1261164 h 2522320"/>
              <a:gd name="connsiteX5" fmla="*/ 2152937 w 2522320"/>
              <a:gd name="connsiteY5" fmla="*/ 2152939 h 2522320"/>
              <a:gd name="connsiteX6" fmla="*/ 1261162 w 2522320"/>
              <a:gd name="connsiteY6" fmla="*/ 2522324 h 2522320"/>
              <a:gd name="connsiteX7" fmla="*/ 369387 w 2522320"/>
              <a:gd name="connsiteY7" fmla="*/ 2152938 h 2522320"/>
              <a:gd name="connsiteX8" fmla="*/ 3 w 2522320"/>
              <a:gd name="connsiteY8" fmla="*/ 1261163 h 2522320"/>
              <a:gd name="connsiteX9" fmla="*/ 0 w 2522320"/>
              <a:gd name="connsiteY9" fmla="*/ 1261160 h 252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2320" h="2522320">
                <a:moveTo>
                  <a:pt x="0" y="1261160"/>
                </a:moveTo>
                <a:cubicBezTo>
                  <a:pt x="0" y="926679"/>
                  <a:pt x="132873" y="605899"/>
                  <a:pt x="369387" y="369385"/>
                </a:cubicBezTo>
                <a:cubicBezTo>
                  <a:pt x="605901" y="132872"/>
                  <a:pt x="926682" y="1"/>
                  <a:pt x="1261163" y="1"/>
                </a:cubicBezTo>
                <a:cubicBezTo>
                  <a:pt x="1595644" y="1"/>
                  <a:pt x="1916424" y="132874"/>
                  <a:pt x="2152938" y="369388"/>
                </a:cubicBezTo>
                <a:cubicBezTo>
                  <a:pt x="2389451" y="605902"/>
                  <a:pt x="2522322" y="926683"/>
                  <a:pt x="2522322" y="1261164"/>
                </a:cubicBezTo>
                <a:cubicBezTo>
                  <a:pt x="2522322" y="1595645"/>
                  <a:pt x="2389450" y="1916426"/>
                  <a:pt x="2152937" y="2152939"/>
                </a:cubicBezTo>
                <a:cubicBezTo>
                  <a:pt x="1916423" y="2389452"/>
                  <a:pt x="1595642" y="2522324"/>
                  <a:pt x="1261162" y="2522324"/>
                </a:cubicBezTo>
                <a:cubicBezTo>
                  <a:pt x="926681" y="2522324"/>
                  <a:pt x="605900" y="2389452"/>
                  <a:pt x="369387" y="2152938"/>
                </a:cubicBezTo>
                <a:cubicBezTo>
                  <a:pt x="132874" y="1916424"/>
                  <a:pt x="2" y="1595643"/>
                  <a:pt x="3" y="1261163"/>
                </a:cubicBezTo>
                <a:lnTo>
                  <a:pt x="0" y="12611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lIns="336309" tIns="441406" rIns="336310" bIns="945870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GB" sz="2000" dirty="0"/>
              <a:t>Editorial Expertise</a:t>
            </a:r>
            <a:endParaRPr lang="en-US" sz="2000" dirty="0"/>
          </a:p>
        </p:txBody>
      </p:sp>
      <p:sp>
        <p:nvSpPr>
          <p:cNvPr id="13" name="Freeform 12"/>
          <p:cNvSpPr/>
          <p:nvPr/>
        </p:nvSpPr>
        <p:spPr>
          <a:xfrm>
            <a:off x="737589" y="2945212"/>
            <a:ext cx="2350056" cy="2178872"/>
          </a:xfrm>
          <a:custGeom>
            <a:avLst/>
            <a:gdLst>
              <a:gd name="connsiteX0" fmla="*/ 0 w 2522320"/>
              <a:gd name="connsiteY0" fmla="*/ 1261160 h 2522320"/>
              <a:gd name="connsiteX1" fmla="*/ 369387 w 2522320"/>
              <a:gd name="connsiteY1" fmla="*/ 369385 h 2522320"/>
              <a:gd name="connsiteX2" fmla="*/ 1261163 w 2522320"/>
              <a:gd name="connsiteY2" fmla="*/ 1 h 2522320"/>
              <a:gd name="connsiteX3" fmla="*/ 2152938 w 2522320"/>
              <a:gd name="connsiteY3" fmla="*/ 369388 h 2522320"/>
              <a:gd name="connsiteX4" fmla="*/ 2522322 w 2522320"/>
              <a:gd name="connsiteY4" fmla="*/ 1261164 h 2522320"/>
              <a:gd name="connsiteX5" fmla="*/ 2152937 w 2522320"/>
              <a:gd name="connsiteY5" fmla="*/ 2152939 h 2522320"/>
              <a:gd name="connsiteX6" fmla="*/ 1261162 w 2522320"/>
              <a:gd name="connsiteY6" fmla="*/ 2522324 h 2522320"/>
              <a:gd name="connsiteX7" fmla="*/ 369387 w 2522320"/>
              <a:gd name="connsiteY7" fmla="*/ 2152938 h 2522320"/>
              <a:gd name="connsiteX8" fmla="*/ 3 w 2522320"/>
              <a:gd name="connsiteY8" fmla="*/ 1261163 h 2522320"/>
              <a:gd name="connsiteX9" fmla="*/ 0 w 2522320"/>
              <a:gd name="connsiteY9" fmla="*/ 1261160 h 252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2320" h="2522320">
                <a:moveTo>
                  <a:pt x="0" y="1261160"/>
                </a:moveTo>
                <a:cubicBezTo>
                  <a:pt x="0" y="926679"/>
                  <a:pt x="132873" y="605899"/>
                  <a:pt x="369387" y="369385"/>
                </a:cubicBezTo>
                <a:cubicBezTo>
                  <a:pt x="605901" y="132872"/>
                  <a:pt x="926682" y="1"/>
                  <a:pt x="1261163" y="1"/>
                </a:cubicBezTo>
                <a:cubicBezTo>
                  <a:pt x="1595644" y="1"/>
                  <a:pt x="1916424" y="132874"/>
                  <a:pt x="2152938" y="369388"/>
                </a:cubicBezTo>
                <a:cubicBezTo>
                  <a:pt x="2389451" y="605902"/>
                  <a:pt x="2522322" y="926683"/>
                  <a:pt x="2522322" y="1261164"/>
                </a:cubicBezTo>
                <a:cubicBezTo>
                  <a:pt x="2522322" y="1595645"/>
                  <a:pt x="2389450" y="1916426"/>
                  <a:pt x="2152937" y="2152939"/>
                </a:cubicBezTo>
                <a:cubicBezTo>
                  <a:pt x="1916423" y="2389452"/>
                  <a:pt x="1595642" y="2522324"/>
                  <a:pt x="1261162" y="2522324"/>
                </a:cubicBezTo>
                <a:cubicBezTo>
                  <a:pt x="926681" y="2522324"/>
                  <a:pt x="605900" y="2389452"/>
                  <a:pt x="369387" y="2152938"/>
                </a:cubicBezTo>
                <a:cubicBezTo>
                  <a:pt x="132874" y="1916424"/>
                  <a:pt x="2" y="1595643"/>
                  <a:pt x="3" y="1261163"/>
                </a:cubicBezTo>
                <a:lnTo>
                  <a:pt x="0" y="126116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lIns="237519" tIns="651599" rIns="771409" bIns="483445" spcCol="1270" anchor="ctr"/>
          <a:lstStyle/>
          <a:p>
            <a:pPr algn="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GB" sz="2000" dirty="0"/>
              <a:t>Specialized Technical Expertise</a:t>
            </a:r>
          </a:p>
        </p:txBody>
      </p:sp>
      <p:sp>
        <p:nvSpPr>
          <p:cNvPr id="12" name="Freeform 11"/>
          <p:cNvSpPr/>
          <p:nvPr/>
        </p:nvSpPr>
        <p:spPr bwMode="auto">
          <a:xfrm>
            <a:off x="2516863" y="2945212"/>
            <a:ext cx="2522497" cy="2398948"/>
          </a:xfrm>
          <a:custGeom>
            <a:avLst/>
            <a:gdLst>
              <a:gd name="connsiteX0" fmla="*/ 0 w 2569412"/>
              <a:gd name="connsiteY0" fmla="*/ 1236770 h 2473539"/>
              <a:gd name="connsiteX1" fmla="*/ 393714 w 2569412"/>
              <a:gd name="connsiteY1" fmla="*/ 345777 h 2473539"/>
              <a:gd name="connsiteX2" fmla="*/ 1284708 w 2569412"/>
              <a:gd name="connsiteY2" fmla="*/ 1 h 2473539"/>
              <a:gd name="connsiteX3" fmla="*/ 2175701 w 2569412"/>
              <a:gd name="connsiteY3" fmla="*/ 345779 h 2473539"/>
              <a:gd name="connsiteX4" fmla="*/ 2569412 w 2569412"/>
              <a:gd name="connsiteY4" fmla="*/ 1236773 h 2473539"/>
              <a:gd name="connsiteX5" fmla="*/ 2175699 w 2569412"/>
              <a:gd name="connsiteY5" fmla="*/ 2127766 h 2473539"/>
              <a:gd name="connsiteX6" fmla="*/ 1284705 w 2569412"/>
              <a:gd name="connsiteY6" fmla="*/ 2473543 h 2473539"/>
              <a:gd name="connsiteX7" fmla="*/ 393712 w 2569412"/>
              <a:gd name="connsiteY7" fmla="*/ 2127765 h 2473539"/>
              <a:gd name="connsiteX8" fmla="*/ 0 w 2569412"/>
              <a:gd name="connsiteY8" fmla="*/ 1236771 h 2473539"/>
              <a:gd name="connsiteX9" fmla="*/ 0 w 2569412"/>
              <a:gd name="connsiteY9" fmla="*/ 1236770 h 247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9412" h="2473539">
                <a:moveTo>
                  <a:pt x="0" y="1236770"/>
                </a:moveTo>
                <a:cubicBezTo>
                  <a:pt x="0" y="900604"/>
                  <a:pt x="142146" y="578921"/>
                  <a:pt x="393714" y="345777"/>
                </a:cubicBezTo>
                <a:cubicBezTo>
                  <a:pt x="633089" y="123933"/>
                  <a:pt x="952437" y="1"/>
                  <a:pt x="1284708" y="1"/>
                </a:cubicBezTo>
                <a:cubicBezTo>
                  <a:pt x="1616979" y="1"/>
                  <a:pt x="1936327" y="123934"/>
                  <a:pt x="2175701" y="345779"/>
                </a:cubicBezTo>
                <a:cubicBezTo>
                  <a:pt x="2427268" y="578924"/>
                  <a:pt x="2569413" y="900607"/>
                  <a:pt x="2569412" y="1236773"/>
                </a:cubicBezTo>
                <a:cubicBezTo>
                  <a:pt x="2569412" y="1572939"/>
                  <a:pt x="2427266" y="1894622"/>
                  <a:pt x="2175699" y="2127766"/>
                </a:cubicBezTo>
                <a:cubicBezTo>
                  <a:pt x="1936324" y="2349610"/>
                  <a:pt x="1616976" y="2473543"/>
                  <a:pt x="1284705" y="2473543"/>
                </a:cubicBezTo>
                <a:cubicBezTo>
                  <a:pt x="952434" y="2473543"/>
                  <a:pt x="633086" y="2349610"/>
                  <a:pt x="393712" y="2127765"/>
                </a:cubicBezTo>
                <a:cubicBezTo>
                  <a:pt x="142145" y="1894621"/>
                  <a:pt x="0" y="1572937"/>
                  <a:pt x="0" y="1236771"/>
                </a:cubicBezTo>
                <a:lnTo>
                  <a:pt x="0" y="123677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lIns="785812" tIns="638998" rIns="241953" bIns="474095" spcCol="1270" anchor="ctr"/>
          <a:lstStyle/>
          <a:p>
            <a:pPr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GB" sz="2000" dirty="0"/>
              <a:t>General Standards Writing Expertise</a:t>
            </a:r>
            <a:endParaRPr lang="en-US" sz="2000" dirty="0"/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5451475" y="3282950"/>
            <a:ext cx="3448050" cy="1841500"/>
          </a:xfrm>
          <a:prstGeom prst="wedgeRoundRectCallout">
            <a:avLst>
              <a:gd name="adj1" fmla="val -62936"/>
              <a:gd name="adj2" fmla="val 77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sz="2000" b="1" dirty="0" smtClean="0">
                <a:solidFill>
                  <a:schemeClr val="tx1"/>
                </a:solidFill>
              </a:rPr>
              <a:t>Standard </a:t>
            </a:r>
          </a:p>
          <a:p>
            <a:pPr algn="ctr" eaLnBrk="1" hangingPunct="1">
              <a:defRPr/>
            </a:pPr>
            <a:r>
              <a:rPr lang="en-GB" sz="2000" b="1" dirty="0" smtClean="0">
                <a:solidFill>
                  <a:schemeClr val="tx1"/>
                </a:solidFill>
              </a:rPr>
              <a:t>Drafting Skills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 bwMode="auto">
          <a:xfrm>
            <a:off x="5775325" y="1536700"/>
            <a:ext cx="2362200" cy="1209675"/>
          </a:xfrm>
          <a:prstGeom prst="wedgeRoundRectCallout">
            <a:avLst>
              <a:gd name="adj1" fmla="val -112324"/>
              <a:gd name="adj2" fmla="val 2132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smtClean="0">
                <a:solidFill>
                  <a:schemeClr val="tx1"/>
                </a:solidFill>
              </a:rPr>
              <a:t>Drafting Rules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 bwMode="auto">
          <a:xfrm>
            <a:off x="344488" y="5224463"/>
            <a:ext cx="1985962" cy="1076749"/>
          </a:xfrm>
          <a:prstGeom prst="wedgeRoundRectCallout">
            <a:avLst>
              <a:gd name="adj1" fmla="val -3939"/>
              <a:gd name="adj2" fmla="val -8269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smtClean="0">
                <a:solidFill>
                  <a:schemeClr val="tx1"/>
                </a:solidFill>
              </a:rPr>
              <a:t>Technology</a:t>
            </a:r>
          </a:p>
          <a:p>
            <a:pPr algn="ctr" eaLnBrk="1" hangingPunct="1">
              <a:defRPr/>
            </a:pPr>
            <a:r>
              <a:rPr lang="en-GB" dirty="0" smtClean="0">
                <a:solidFill>
                  <a:schemeClr val="tx1"/>
                </a:solidFill>
              </a:rPr>
              <a:t>Knowledge and </a:t>
            </a:r>
          </a:p>
          <a:p>
            <a:pPr algn="ctr" eaLnBrk="1" hangingPunct="1">
              <a:defRPr/>
            </a:pPr>
            <a:r>
              <a:rPr lang="en-GB" dirty="0" smtClean="0">
                <a:solidFill>
                  <a:schemeClr val="tx1"/>
                </a:solidFill>
              </a:rPr>
              <a:t>Interest  </a:t>
            </a:r>
            <a:endParaRPr lang="en-GB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074710"/>
      </p:ext>
    </p:extLst>
  </p:cSld>
  <p:clrMapOvr>
    <a:masterClrMapping/>
  </p:clrMapOvr>
  <p:transition advTm="101735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Actions</a:t>
            </a:r>
            <a:endParaRPr lang="he-IL" altLang="en-US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959633"/>
              </p:ext>
            </p:extLst>
          </p:nvPr>
        </p:nvGraphicFramePr>
        <p:xfrm>
          <a:off x="457200" y="1600200"/>
          <a:ext cx="8015468" cy="4859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67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90000"/>
              <a:buBlip>
                <a:blip r:embed="rId8"/>
              </a:buBlip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800" smtClean="0">
                <a:solidFill>
                  <a:srgbClr val="898989"/>
                </a:solidFill>
                <a:cs typeface="Arial" panose="020B0604020202020204" pitchFamily="34" charset="0"/>
              </a:rPr>
              <a:t>© ETSI 2015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667" y="4741916"/>
            <a:ext cx="400016" cy="3471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667" y="5272803"/>
            <a:ext cx="400016" cy="3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890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Workshop content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What makes a </a:t>
            </a:r>
            <a:r>
              <a:rPr lang="en-GB" altLang="en-US" dirty="0" smtClean="0"/>
              <a:t>World </a:t>
            </a:r>
            <a:r>
              <a:rPr lang="en-GB" altLang="en-US" dirty="0"/>
              <a:t>Class </a:t>
            </a:r>
            <a:r>
              <a:rPr lang="en-GB" altLang="en-US" dirty="0" smtClean="0"/>
              <a:t>Standard</a:t>
            </a:r>
          </a:p>
          <a:p>
            <a:r>
              <a:rPr lang="en-GB" altLang="en-US" dirty="0" smtClean="0"/>
              <a:t>Examples of well written requirements</a:t>
            </a:r>
          </a:p>
          <a:p>
            <a:pPr lvl="1"/>
            <a:r>
              <a:rPr lang="en-GB" altLang="en-US" dirty="0" smtClean="0"/>
              <a:t>Complete</a:t>
            </a:r>
            <a:r>
              <a:rPr lang="en-GB" altLang="en-US" dirty="0"/>
              <a:t>, precise, </a:t>
            </a:r>
            <a:r>
              <a:rPr lang="en-GB" altLang="en-US" dirty="0" smtClean="0"/>
              <a:t>unambiguous, necessary, etc.</a:t>
            </a:r>
          </a:p>
          <a:p>
            <a:r>
              <a:rPr lang="en-GB" altLang="en-US" dirty="0"/>
              <a:t>Typical causes of </a:t>
            </a:r>
            <a:r>
              <a:rPr lang="en-GB" altLang="en-US" dirty="0" smtClean="0"/>
              <a:t>misunderstanding</a:t>
            </a:r>
          </a:p>
          <a:p>
            <a:pPr lvl="1"/>
            <a:r>
              <a:rPr lang="en-GB" altLang="en-US" dirty="0" smtClean="0"/>
              <a:t>Poor language, wrong document structure, verbosity, vagueness, etc.</a:t>
            </a:r>
          </a:p>
          <a:p>
            <a:r>
              <a:rPr lang="en-GB" dirty="0" smtClean="0"/>
              <a:t>Use of shall, should and may</a:t>
            </a:r>
          </a:p>
          <a:p>
            <a:r>
              <a:rPr lang="en-GB" dirty="0" smtClean="0"/>
              <a:t>Expressing options</a:t>
            </a:r>
          </a:p>
          <a:p>
            <a:r>
              <a:rPr lang="en-GB" dirty="0" smtClean="0"/>
              <a:t>Requirements and their context and conditions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62DC4-326F-41D1-99D7-20E4DFED8AF9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0463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5.8|25.2|19.9|18.6|8.8"/>
</p:tagLst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קלאסי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9748</TotalTime>
  <Words>252</Words>
  <Application>Microsoft Office PowerPoint</Application>
  <PresentationFormat>On-screen Show (4:3)</PresentationFormat>
  <Paragraphs>48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Blank</vt:lpstr>
      <vt:lpstr>Writing World Class standards</vt:lpstr>
      <vt:lpstr>Rationale</vt:lpstr>
      <vt:lpstr>Focus on skills</vt:lpstr>
      <vt:lpstr>Actions</vt:lpstr>
      <vt:lpstr>Workshop content</vt:lpstr>
    </vt:vector>
  </TitlesOfParts>
  <Company>ETSI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CTI Support to etsi technical bodies</dc:title>
  <dc:creator>Anthony Wiles</dc:creator>
  <dc:description>© ETSI 2009. All rights reserved</dc:description>
  <cp:lastModifiedBy>Milan Zoric</cp:lastModifiedBy>
  <cp:revision>519</cp:revision>
  <dcterms:created xsi:type="dcterms:W3CDTF">2013-08-27T07:06:58Z</dcterms:created>
  <dcterms:modified xsi:type="dcterms:W3CDTF">2016-09-16T12:51:27Z</dcterms:modified>
  <cp:contentStatus>February 2009</cp:contentStatus>
</cp:coreProperties>
</file>