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  <p:sldMasterId id="2147483741" r:id="rId2"/>
  </p:sldMasterIdLst>
  <p:notesMasterIdLst>
    <p:notesMasterId r:id="rId20"/>
  </p:notesMasterIdLst>
  <p:handoutMasterIdLst>
    <p:handoutMasterId r:id="rId21"/>
  </p:handoutMasterIdLst>
  <p:sldIdLst>
    <p:sldId id="303" r:id="rId3"/>
    <p:sldId id="718" r:id="rId4"/>
    <p:sldId id="720" r:id="rId5"/>
    <p:sldId id="709" r:id="rId6"/>
    <p:sldId id="722" r:id="rId7"/>
    <p:sldId id="723" r:id="rId8"/>
    <p:sldId id="724" r:id="rId9"/>
    <p:sldId id="725" r:id="rId10"/>
    <p:sldId id="726" r:id="rId11"/>
    <p:sldId id="727" r:id="rId12"/>
    <p:sldId id="728" r:id="rId13"/>
    <p:sldId id="732" r:id="rId14"/>
    <p:sldId id="730" r:id="rId15"/>
    <p:sldId id="731" r:id="rId16"/>
    <p:sldId id="733" r:id="rId17"/>
    <p:sldId id="734" r:id="rId18"/>
    <p:sldId id="735" r:id="rId1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Arial" charset="0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FF3300"/>
    <a:srgbClr val="72AF2F"/>
    <a:srgbClr val="5C88D0"/>
    <a:srgbClr val="2A6EA8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8" autoAdjust="0"/>
    <p:restoredTop sz="95588" autoAdjust="0"/>
  </p:normalViewPr>
  <p:slideViewPr>
    <p:cSldViewPr>
      <p:cViewPr>
        <p:scale>
          <a:sx n="70" d="100"/>
          <a:sy n="70" d="100"/>
        </p:scale>
        <p:origin x="216" y="52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  <p:sld r:id="rId10" collapse="1"/>
      <p:sld r:id="rId1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 varScale="1">
        <p:scale>
          <a:sx n="69" d="100"/>
          <a:sy n="69" d="100"/>
        </p:scale>
        <p:origin x="3664" y="20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20" Type="http://schemas.openxmlformats.org/officeDocument/2006/relationships/notesMaster" Target="notesMasters/notesMaster1.xml"/><Relationship Id="rId21" Type="http://schemas.openxmlformats.org/officeDocument/2006/relationships/handoutMaster" Target="handoutMasters/handoutMaster1.xml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4" Type="http://schemas.openxmlformats.org/officeDocument/2006/relationships/slide" Target="slides/slide6.xml"/><Relationship Id="rId5" Type="http://schemas.openxmlformats.org/officeDocument/2006/relationships/slide" Target="slides/slide9.xml"/><Relationship Id="rId6" Type="http://schemas.openxmlformats.org/officeDocument/2006/relationships/slide" Target="slides/slide10.xml"/><Relationship Id="rId7" Type="http://schemas.openxmlformats.org/officeDocument/2006/relationships/slide" Target="slides/slide13.xml"/><Relationship Id="rId8" Type="http://schemas.openxmlformats.org/officeDocument/2006/relationships/slide" Target="slides/slide14.xml"/><Relationship Id="rId9" Type="http://schemas.openxmlformats.org/officeDocument/2006/relationships/slide" Target="slides/slide15.xml"/><Relationship Id="rId10" Type="http://schemas.openxmlformats.org/officeDocument/2006/relationships/slide" Target="slides/slide16.xml"/><Relationship Id="rId11" Type="http://schemas.openxmlformats.org/officeDocument/2006/relationships/slide" Target="slides/slide17.xml"/><Relationship Id="rId1" Type="http://schemas.openxmlformats.org/officeDocument/2006/relationships/slide" Target="slides/slide1.xml"/><Relationship Id="rId2" Type="http://schemas.openxmlformats.org/officeDocument/2006/relationships/slide" Target="slides/slide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</a:defRPr>
            </a:lvl1pPr>
          </a:lstStyle>
          <a:p>
            <a:endParaRPr lang="en-US" altLang="x-none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D8B1D352-DA5B-4949-9ACB-97FC36E5C84A}" type="datetime1">
              <a:rPr lang="en-US" altLang="x-none"/>
              <a:pPr/>
              <a:t>5/21/18</a:t>
            </a:fld>
            <a:endParaRPr lang="en-US" altLang="x-none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</a:defRPr>
            </a:lvl1pPr>
          </a:lstStyle>
          <a:p>
            <a:endParaRPr lang="en-US" altLang="x-none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8298CCE0-3557-2D4B-BC28-FBCB616BA5F8}" type="slidenum">
              <a:rPr lang="en-GB" altLang="x-none"/>
              <a:pPr/>
              <a:t>‹#›</a:t>
            </a:fld>
            <a:endParaRPr lang="en-GB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</a:defRPr>
            </a:lvl1pPr>
          </a:lstStyle>
          <a:p>
            <a:endParaRPr lang="en-US" altLang="x-none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E976E9B4-B231-5C4A-8286-370B75094EA4}" type="datetime1">
              <a:rPr lang="en-US" altLang="x-none"/>
              <a:pPr/>
              <a:t>5/21/18</a:t>
            </a:fld>
            <a:endParaRPr lang="en-US" altLang="x-none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</a:defRPr>
            </a:lvl1pPr>
          </a:lstStyle>
          <a:p>
            <a:endParaRPr lang="en-US" altLang="x-none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</a:defRPr>
            </a:lvl1pPr>
          </a:lstStyle>
          <a:p>
            <a:fld id="{E301825E-71AF-3E43-B42B-11BA0D9D3A51}" type="slidenum">
              <a:rPr lang="en-GB" altLang="x-none"/>
              <a:pPr/>
              <a:t>‹#›</a:t>
            </a:fld>
            <a:endParaRPr lang="en-GB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1949469F-E614-D741-A9C3-609A6924EE1F}" type="slidenum">
              <a:rPr lang="en-GB" altLang="en-US" sz="1200">
                <a:latin typeface="Times New Roman" charset="0"/>
              </a:rPr>
              <a:pPr/>
              <a:t>1</a:t>
            </a:fld>
            <a:endParaRPr lang="en-GB" altLang="en-US" sz="1200">
              <a:latin typeface="Times New Roman" charset="0"/>
            </a:endParaRPr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15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759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16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78384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17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90383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A4C147-F613-1C4B-A720-8B9AA76913FE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901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4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5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21608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6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10070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9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88593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10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9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13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53491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fld id="{4DCD65BE-254F-F646-B86E-287CA8B5ED41}" type="slidenum">
              <a:rPr lang="en-GB" altLang="en-US" sz="1200">
                <a:solidFill>
                  <a:srgbClr val="000000"/>
                </a:solidFill>
              </a:rPr>
              <a:pPr/>
              <a:t>14</a:t>
            </a:fld>
            <a:endParaRPr lang="en-GB" altLang="en-US" sz="1200">
              <a:solidFill>
                <a:srgbClr val="000000"/>
              </a:solidFill>
            </a:endParaRPr>
          </a:p>
        </p:txBody>
      </p:sp>
      <p:sp>
        <p:nvSpPr>
          <p:cNvPr id="24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/>
            <a:endParaRPr lang="en-US" altLang="en-US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996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endParaRPr lang="en-US" altLang="x-none" sz="1100" b="1"/>
          </a:p>
        </p:txBody>
      </p:sp>
      <p:sp>
        <p:nvSpPr>
          <p:cNvPr id="5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/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endParaRPr lang="en-US" altLang="en-US"/>
          </a:p>
        </p:txBody>
      </p:sp>
      <p:pic>
        <p:nvPicPr>
          <p:cNvPr id="6" name="Picture 6" descr="3GPP_TM_R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pc="300" dirty="0" smtClean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RAN5#79  21-25 May, </a:t>
            </a:r>
            <a:r>
              <a:rPr lang="en-GB" spc="3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2018</a:t>
            </a:r>
          </a:p>
        </p:txBody>
      </p:sp>
      <p:sp>
        <p:nvSpPr>
          <p:cNvPr id="8" name="Oval 7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fld id="{E69FF12B-3BE5-7142-9E7A-A178F2244F86}" type="slidenum">
              <a:rPr lang="en-GB" altLang="x-none" b="1"/>
              <a:pPr algn="ctr"/>
              <a:t>‹#›</a:t>
            </a:fld>
            <a:endParaRPr lang="en-GB" altLang="x-none" b="1"/>
          </a:p>
          <a:p>
            <a:endParaRPr lang="en-GB" altLang="x-none"/>
          </a:p>
        </p:txBody>
      </p:sp>
      <p:sp>
        <p:nvSpPr>
          <p:cNvPr id="9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ea typeface="+mn-ea"/>
              </a:rPr>
              <a:t>© 3GPP 2018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89483664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74D9696-CD23-494F-A4D2-978225DC45C0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0EF48B-BC74-0A4C-A68D-72CCF735B81A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522948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A8957DC-465F-3E48-A69C-9896FDAD1DEB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16EAE5-EDE7-1A4B-B3F7-CE6D5A7E8E12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3318171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C5620E8-AA87-F449-865F-A0CF2C438922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DCE815-40A5-B043-87E8-B50F9168B584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9840319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7229B7-0296-B647-A978-7875DCD1F59D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FFA322-4B7A-A541-AA0C-EAF5D3DFEFF7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6463294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B277D96-50C6-DD47-AA61-941CEE5251E0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7785FF-C5E4-DF44-A0C8-5A139E01CE9E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6798086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py w/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4"/>
          <p:cNvSpPr>
            <a:spLocks noGrp="1"/>
          </p:cNvSpPr>
          <p:nvPr>
            <p:ph sz="quarter" idx="17" hasCustomPrompt="1"/>
          </p:nvPr>
        </p:nvSpPr>
        <p:spPr>
          <a:xfrm>
            <a:off x="3053065" y="1373897"/>
            <a:ext cx="5143097" cy="4114803"/>
          </a:xfrm>
          <a:solidFill>
            <a:schemeClr val="bg1">
              <a:lumMod val="75000"/>
            </a:schemeClr>
          </a:solidFill>
        </p:spPr>
        <p:txBody>
          <a:bodyPr vert="horz" lIns="0" tIns="0" rIns="0" bIns="0" rtlCol="0">
            <a:noAutofit/>
          </a:bodyPr>
          <a:lstStyle>
            <a:lvl1pPr>
              <a:defRPr lang="en-US" baseline="0" dirty="0"/>
            </a:lvl1pPr>
          </a:lstStyle>
          <a:p>
            <a:pPr lvl="0"/>
            <a:r>
              <a:rPr lang="en-US" dirty="0" smtClean="0"/>
              <a:t>Content placeholder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6" hasCustomPrompt="1"/>
          </p:nvPr>
        </p:nvSpPr>
        <p:spPr>
          <a:xfrm>
            <a:off x="289734" y="1373897"/>
            <a:ext cx="2670468" cy="4114803"/>
          </a:xfrm>
          <a:solidFill>
            <a:schemeClr val="bg1">
              <a:lumMod val="75000"/>
            </a:schemeClr>
          </a:solidFill>
        </p:spPr>
        <p:txBody>
          <a:bodyPr vert="horz" lIns="0" tIns="0" rIns="0" bIns="0" rtlCol="0">
            <a:noAutofit/>
          </a:bodyPr>
          <a:lstStyle>
            <a:lvl1pPr>
              <a:defRPr lang="en-US" baseline="0" dirty="0"/>
            </a:lvl1pPr>
          </a:lstStyle>
          <a:p>
            <a:pPr lvl="0"/>
            <a:r>
              <a:rPr lang="en-US" dirty="0" smtClean="0"/>
              <a:t>Use this template page when showing multiple graphic elements (tables, pictures, etc.)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486400" y="-549858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#gettingbettereveryday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‹#›</a:t>
            </a:fld>
            <a:endParaRPr lang="en-US"/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2500"/>
            </a:lvl1pPr>
          </a:lstStyle>
          <a:p>
            <a:r>
              <a:rPr lang="en-US" dirty="0" smtClean="0"/>
              <a:t>Header Goes Here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62766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8782986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3444676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486A30C-BBDF-BF4C-A5AC-D7B54DC95FD0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9DABB4-2FF4-8347-A107-45A7C14159D8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314763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0F1E7F-5EAB-E748-923A-B4E84F7FFDEC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0D250A-2812-AE40-A489-504610438430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7687156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91E03F1-670F-CD44-9300-D5FD4831CD56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FCBF26-878B-6A4A-AA5F-987FED7D8EA9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334565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2A92C5F-8E3A-9B49-B785-4F1CC97950F4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F3912B-8637-2241-B4A0-13876764036B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7160062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996646E-54B5-564A-98A6-77E8C2556094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6413CC-D985-544D-A8AE-E08353C0C6EE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2117821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3E76C5-60DA-0A4F-8F5C-76E60BF34FF6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ea typeface="Arial" charset="0"/>
              </a:defRPr>
            </a:lvl1pPr>
          </a:lstStyle>
          <a:p>
            <a:r>
              <a:rPr lang="en-GB" altLang="x-none"/>
              <a:t>R5-081004</a:t>
            </a:r>
            <a:endParaRPr lang="en-GB" altLang="x-none" b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56791E-A116-B647-8797-FF995918361C}" type="slidenum">
              <a:rPr lang="en-GB" altLang="x-none"/>
              <a:pPr/>
              <a:t>‹#›</a:t>
            </a:fld>
            <a:endParaRPr lang="en-GB" altLang="x-none"/>
          </a:p>
        </p:txBody>
      </p:sp>
    </p:spTree>
    <p:extLst>
      <p:ext uri="{BB962C8B-B14F-4D97-AF65-F5344CB8AC3E}">
        <p14:creationId xmlns:p14="http://schemas.microsoft.com/office/powerpoint/2010/main" val="1042847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theme" Target="../theme/theme1.xml"/><Relationship Id="rId5" Type="http://schemas.openxmlformats.org/officeDocument/2006/relationships/image" Target="../media/image1.jpeg"/><Relationship Id="rId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5.xml"/><Relationship Id="rId13" Type="http://schemas.openxmlformats.org/officeDocument/2006/relationships/theme" Target="../theme/theme2.xml"/><Relationship Id="rId1" Type="http://schemas.openxmlformats.org/officeDocument/2006/relationships/slideLayout" Target="../slideLayouts/slideLayout4.xml"/><Relationship Id="rId2" Type="http://schemas.openxmlformats.org/officeDocument/2006/relationships/slideLayout" Target="../slideLayouts/slideLayout5.xml"/><Relationship Id="rId3" Type="http://schemas.openxmlformats.org/officeDocument/2006/relationships/slideLayout" Target="../slideLayouts/slideLayout6.xml"/><Relationship Id="rId4" Type="http://schemas.openxmlformats.org/officeDocument/2006/relationships/slideLayout" Target="../slideLayouts/slideLayout7.xml"/><Relationship Id="rId5" Type="http://schemas.openxmlformats.org/officeDocument/2006/relationships/slideLayout" Target="../slideLayouts/slideLayout8.xml"/><Relationship Id="rId6" Type="http://schemas.openxmlformats.org/officeDocument/2006/relationships/slideLayout" Target="../slideLayouts/slideLayout9.xml"/><Relationship Id="rId7" Type="http://schemas.openxmlformats.org/officeDocument/2006/relationships/slideLayout" Target="../slideLayouts/slideLayout10.xml"/><Relationship Id="rId8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endParaRPr lang="en-US" altLang="x-none" sz="1100" b="1"/>
          </a:p>
        </p:txBody>
      </p:sp>
      <p:sp>
        <p:nvSpPr>
          <p:cNvPr id="1027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/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endParaRPr lang="en-US" alt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 fontScale="92500"/>
          </a:bodyPr>
          <a:lstStyle/>
          <a:p>
            <a:pPr>
              <a:defRPr/>
            </a:pPr>
            <a:r>
              <a:rPr lang="en-GB" spc="300" dirty="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lang="en-GB" spc="3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RAN5#2 5G-NR </a:t>
            </a:r>
            <a:r>
              <a:rPr lang="en-GB" spc="300" dirty="0" err="1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Adhoc</a:t>
            </a:r>
            <a:r>
              <a:rPr lang="en-GB" spc="300" dirty="0"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9-13 Apr, 2018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algn="ctr"/>
            <a:fld id="{C5362AB9-7C40-164B-91C4-0A2367E0A7BB}" type="slidenum">
              <a:rPr lang="en-GB" altLang="x-none" b="1"/>
              <a:pPr algn="ctr"/>
              <a:t>‹#›</a:t>
            </a:fld>
            <a:endParaRPr lang="en-GB" altLang="x-none" b="1"/>
          </a:p>
          <a:p>
            <a:endParaRPr lang="en-GB" altLang="x-none"/>
          </a:p>
        </p:txBody>
      </p:sp>
      <p:sp>
        <p:nvSpPr>
          <p:cNvPr id="1033" name="Rectangle 15"/>
          <p:cNvSpPr>
            <a:spLocks noChangeArrowheads="1"/>
          </p:cNvSpPr>
          <p:nvPr userDrawn="1"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/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4" name="Rectangle 16"/>
          <p:cNvSpPr>
            <a:spLocks noChangeArrowheads="1"/>
          </p:cNvSpPr>
          <p:nvPr userDrawn="1"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>
                <a:ea typeface="+mn-ea"/>
              </a:rPr>
              <a:t>© 3GPP 2018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9" r:id="rId1"/>
    <p:sldLayoutId id="2147484337" r:id="rId2"/>
    <p:sldLayoutId id="214748433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</a:defRPr>
            </a:lvl1pPr>
          </a:lstStyle>
          <a:p>
            <a:fld id="{35EC1FA9-F75D-1048-B8E0-71CE10398FD9}" type="datetime1">
              <a:rPr lang="en-GB" altLang="x-none"/>
              <a:pPr/>
              <a:t>21/05/2018</a:t>
            </a:fld>
            <a:endParaRPr lang="en-GB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b="1">
                <a:solidFill>
                  <a:srgbClr val="000000"/>
                </a:solidFill>
                <a:latin typeface="Arial" charset="0"/>
                <a:ea typeface="+mn-ea"/>
                <a:cs typeface="Arial" charset="0"/>
              </a:defRPr>
            </a:lvl1pPr>
          </a:lstStyle>
          <a:p>
            <a:pPr>
              <a:defRPr/>
            </a:pPr>
            <a:r>
              <a:rPr lang="en-GB"/>
              <a:t>R5-081004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</a:defRPr>
            </a:lvl1pPr>
          </a:lstStyle>
          <a:p>
            <a:fld id="{3995C304-F9A0-4440-8D32-DE9B7C69296E}" type="slidenum">
              <a:rPr lang="en-GB" altLang="x-none"/>
              <a:pPr/>
              <a:t>‹#›</a:t>
            </a:fld>
            <a:endParaRPr lang="en-GB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40" r:id="rId1"/>
    <p:sldLayoutId id="2147484341" r:id="rId2"/>
    <p:sldLayoutId id="2147484342" r:id="rId3"/>
    <p:sldLayoutId id="2147484343" r:id="rId4"/>
    <p:sldLayoutId id="2147484344" r:id="rId5"/>
    <p:sldLayoutId id="2147484345" r:id="rId6"/>
    <p:sldLayoutId id="2147484346" r:id="rId7"/>
    <p:sldLayoutId id="2147484347" r:id="rId8"/>
    <p:sldLayoutId id="2147484348" r:id="rId9"/>
    <p:sldLayoutId id="2147484349" r:id="rId10"/>
    <p:sldLayoutId id="2147484350" r:id="rId11"/>
    <p:sldLayoutId id="2147484351" r:id="rId1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47700" y="1793875"/>
            <a:ext cx="7772400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sz="29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sz="2900" dirty="0" smtClean="0"/>
              <a:t/>
            </a:r>
            <a:br>
              <a:rPr lang="en-GB" sz="2900" dirty="0" smtClean="0"/>
            </a:br>
            <a:r>
              <a:rPr lang="en-GB" sz="2900" dirty="0" smtClean="0"/>
              <a:t> </a:t>
            </a:r>
            <a:r>
              <a:rPr lang="en-US" altLang="en-US" sz="4400" b="1" dirty="0" smtClean="0">
                <a:solidFill>
                  <a:srgbClr val="0000CC"/>
                </a:solidFill>
              </a:rPr>
              <a:t>RAN5#79</a:t>
            </a:r>
            <a:br>
              <a:rPr lang="en-US" altLang="en-US" sz="4400" b="1" dirty="0" smtClean="0">
                <a:solidFill>
                  <a:srgbClr val="0000CC"/>
                </a:solidFill>
              </a:rPr>
            </a:br>
            <a:r>
              <a:rPr lang="en-US" altLang="en-US" sz="4400" b="1" dirty="0" smtClean="0">
                <a:solidFill>
                  <a:srgbClr val="0000CC"/>
                </a:solidFill>
              </a:rPr>
              <a:t>21 – 25 May 2018</a:t>
            </a:r>
            <a:r>
              <a:rPr lang="en-US" altLang="en-US" sz="6500" dirty="0" smtClean="0">
                <a:solidFill>
                  <a:srgbClr val="0000CC"/>
                </a:solidFill>
              </a:rPr>
              <a:t/>
            </a:r>
            <a:br>
              <a:rPr lang="en-US" altLang="en-US" sz="6500" dirty="0" smtClean="0">
                <a:solidFill>
                  <a:srgbClr val="0000CC"/>
                </a:solidFill>
              </a:rPr>
            </a:br>
            <a:r>
              <a:rPr lang="en-GB" sz="5400" b="1" i="1" dirty="0" smtClean="0"/>
              <a:t/>
            </a:r>
            <a:br>
              <a:rPr lang="en-GB" sz="5400" b="1" i="1" dirty="0" smtClean="0"/>
            </a:br>
            <a:r>
              <a:rPr lang="en-GB" sz="2900" dirty="0" smtClean="0">
                <a:latin typeface="Arial" charset="0"/>
              </a:rPr>
              <a:t> </a:t>
            </a:r>
            <a: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/>
            </a:r>
            <a:br>
              <a:rPr lang="en-US" sz="29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</a:br>
            <a: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5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5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7410" name="Subtitle 6"/>
          <p:cNvSpPr>
            <a:spLocks noGrp="1"/>
          </p:cNvSpPr>
          <p:nvPr>
            <p:ph type="subTitle" idx="1"/>
          </p:nvPr>
        </p:nvSpPr>
        <p:spPr>
          <a:xfrm>
            <a:off x="1384300" y="2959100"/>
            <a:ext cx="6400800" cy="2571750"/>
          </a:xfrm>
        </p:spPr>
        <p:txBody>
          <a:bodyPr/>
          <a:lstStyle/>
          <a:p>
            <a:pPr eaLnBrk="1" hangingPunct="1"/>
            <a:r>
              <a:rPr lang="en-US" altLang="en-US" sz="2000" dirty="0"/>
              <a:t/>
            </a:r>
            <a:br>
              <a:rPr lang="en-US" altLang="en-US" sz="2000" dirty="0"/>
            </a:br>
            <a:r>
              <a:rPr lang="en-US" altLang="en-US" sz="2000" dirty="0" smtClean="0"/>
              <a:t>R5-182681r2</a:t>
            </a:r>
            <a:endParaRPr lang="en-US" altLang="en-US" sz="2000" dirty="0" smtClean="0"/>
          </a:p>
          <a:p>
            <a:pPr eaLnBrk="1" hangingPunct="1"/>
            <a:r>
              <a:rPr lang="en-US" altLang="en-US" dirty="0" smtClean="0"/>
              <a:t>Test </a:t>
            </a:r>
            <a:r>
              <a:rPr lang="en-US" altLang="en-US" dirty="0"/>
              <a:t>Frequencies in</a:t>
            </a:r>
            <a:br>
              <a:rPr lang="en-US" altLang="en-US" dirty="0"/>
            </a:br>
            <a:r>
              <a:rPr lang="en-US" altLang="en-US" dirty="0"/>
              <a:t>38.508-1</a:t>
            </a:r>
            <a:endParaRPr lang="en-GB" altLang="en-US" dirty="0"/>
          </a:p>
          <a:p>
            <a:pPr>
              <a:lnSpc>
                <a:spcPct val="80000"/>
              </a:lnSpc>
            </a:pPr>
            <a:endParaRPr lang="en-GB" altLang="en-US" sz="20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altLang="en-US" sz="2000" dirty="0">
                <a:latin typeface="Arial" charset="0"/>
              </a:rPr>
              <a:t>For discussion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smtClean="0"/>
              <a:t>Previously discussed specify using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FrequencyInfoDL</a:t>
            </a:r>
            <a:r>
              <a:rPr lang="en-US" altLang="x-none" sz="2400" dirty="0" smtClean="0"/>
              <a:t> (38.331)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absoluteFrequencySSB</a:t>
            </a:r>
            <a:r>
              <a:rPr lang="en-US" altLang="x-none" sz="2400" dirty="0"/>
              <a:t>	</a:t>
            </a:r>
            <a:r>
              <a:rPr lang="en-US" altLang="x-none" sz="2400" dirty="0" smtClean="0"/>
              <a:t>NR-AFRCN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ssb-SubcarrierOffset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optional– </a:t>
            </a:r>
            <a:r>
              <a:rPr lang="en-US" altLang="x-none" sz="2400" dirty="0" smtClean="0"/>
              <a:t>not needed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frequencyBandList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only in SI, not </a:t>
            </a:r>
            <a:r>
              <a:rPr lang="en-US" altLang="x-none" sz="2400" dirty="0" smtClean="0"/>
              <a:t>direct signaling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 smtClean="0"/>
              <a:t>absoluteFrequencyPointA</a:t>
            </a:r>
            <a:r>
              <a:rPr lang="en-US" altLang="x-none" sz="2400" dirty="0" smtClean="0"/>
              <a:t>	NR-AFRCN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However, this message specifies location of SSB+PBCH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Need further research to specify PUSCH</a:t>
            </a: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Intra-band</a:t>
            </a:r>
            <a:endParaRPr lang="en-GB" altLang="en-US" sz="3200" b="1" dirty="0"/>
          </a:p>
        </p:txBody>
      </p:sp>
      <p:sp>
        <p:nvSpPr>
          <p:cNvPr id="4" name="&quot;No&quot; Symbol 3"/>
          <p:cNvSpPr/>
          <p:nvPr/>
        </p:nvSpPr>
        <p:spPr>
          <a:xfrm>
            <a:off x="3131840" y="1988840"/>
            <a:ext cx="2664296" cy="3249652"/>
          </a:xfrm>
          <a:prstGeom prst="noSmoking">
            <a:avLst>
              <a:gd name="adj" fmla="val 1364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4120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Example - Intra-band contiguous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124744"/>
            <a:ext cx="8229600" cy="4180385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hangingPunct="0"/>
            <a:r>
              <a:rPr lang="en-GB" sz="2000" dirty="0" smtClean="0"/>
              <a:t>          </a:t>
            </a:r>
            <a:r>
              <a:rPr lang="en-GB" sz="2400" dirty="0"/>
              <a:t>DL                         UL</a:t>
            </a:r>
          </a:p>
          <a:p>
            <a:pPr marL="279400" indent="-279400">
              <a:buFont typeface="Arial" charset="0"/>
              <a:buChar char="•"/>
            </a:pPr>
            <a:r>
              <a:rPr lang="de-DE" sz="2400" dirty="0"/>
              <a:t>DC</a:t>
            </a:r>
            <a:r>
              <a:rPr lang="de-DE" sz="2400" dirty="0" smtClean="0"/>
              <a:t>_(</a:t>
            </a:r>
            <a:r>
              <a:rPr lang="de-DE" sz="2400" dirty="0" err="1" smtClean="0"/>
              <a:t>n</a:t>
            </a:r>
            <a:r>
              <a:rPr lang="de-DE" sz="2400" dirty="0" smtClean="0"/>
              <a:t>)41AA</a:t>
            </a:r>
            <a:r>
              <a:rPr lang="de-DE" sz="2400" dirty="0"/>
              <a:t> / </a:t>
            </a:r>
            <a:r>
              <a:rPr lang="de-DE" sz="2400" dirty="0" smtClean="0"/>
              <a:t>DC_(</a:t>
            </a:r>
            <a:r>
              <a:rPr lang="de-DE" sz="2400" dirty="0" err="1" smtClean="0"/>
              <a:t>n</a:t>
            </a:r>
            <a:r>
              <a:rPr lang="de-DE" sz="2400" dirty="0" smtClean="0"/>
              <a:t>)41AA	R4-1807824, 25, 27</a:t>
            </a:r>
            <a:endParaRPr lang="de-DE" sz="2400" dirty="0"/>
          </a:p>
          <a:p>
            <a:pPr marL="279400" lvl="1" indent="-279400">
              <a:buFont typeface="Arial" charset="0"/>
              <a:buChar char="•"/>
            </a:pPr>
            <a:endParaRPr lang="de-DE" sz="2400" dirty="0" smtClean="0"/>
          </a:p>
          <a:p>
            <a:pPr marL="736600" lvl="2" indent="-279400">
              <a:buFont typeface="Arial" charset="0"/>
              <a:buChar char="•"/>
            </a:pPr>
            <a:r>
              <a:rPr lang="de-DE" sz="2400" dirty="0" smtClean="0"/>
              <a:t>1 </a:t>
            </a:r>
            <a:r>
              <a:rPr lang="de-DE" sz="2400" dirty="0"/>
              <a:t>LTE </a:t>
            </a:r>
            <a:r>
              <a:rPr lang="de-DE" sz="2400" dirty="0" err="1"/>
              <a:t>carrier</a:t>
            </a:r>
            <a:r>
              <a:rPr lang="de-DE" sz="2400" dirty="0"/>
              <a:t> + 1 NR </a:t>
            </a:r>
            <a:r>
              <a:rPr lang="de-DE" sz="2400" dirty="0" err="1"/>
              <a:t>carrier</a:t>
            </a:r>
            <a:r>
              <a:rPr lang="de-DE" sz="2400" dirty="0"/>
              <a:t> (</a:t>
            </a:r>
            <a:r>
              <a:rPr lang="de-DE" sz="2400" dirty="0" err="1"/>
              <a:t>both</a:t>
            </a:r>
            <a:r>
              <a:rPr lang="de-DE" sz="2400" dirty="0"/>
              <a:t> DL </a:t>
            </a:r>
            <a:r>
              <a:rPr lang="de-DE" sz="2400" dirty="0" err="1"/>
              <a:t>and</a:t>
            </a:r>
            <a:r>
              <a:rPr lang="de-DE" sz="2400" dirty="0"/>
              <a:t> UL)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carriers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 5, 10, 15 </a:t>
            </a:r>
            <a:r>
              <a:rPr lang="de-DE" sz="2400" dirty="0" err="1"/>
              <a:t>or</a:t>
            </a:r>
            <a:r>
              <a:rPr lang="de-DE" sz="2400" dirty="0"/>
              <a:t> 20 MHz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is</a:t>
            </a:r>
            <a:r>
              <a:rPr lang="de-DE" sz="2400" dirty="0"/>
              <a:t> PCC, NR </a:t>
            </a:r>
            <a:r>
              <a:rPr lang="de-DE" sz="2400" dirty="0" err="1"/>
              <a:t>is</a:t>
            </a:r>
            <a:r>
              <a:rPr lang="de-DE" sz="2400" dirty="0"/>
              <a:t> SCC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NR </a:t>
            </a:r>
            <a:r>
              <a:rPr lang="de-DE" sz="2400" dirty="0" err="1"/>
              <a:t>carriers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0 (SCS=15): 10, 15, 20, 40, 50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1 (SCS=30): 10, 15, 20, 40, 50, 60, 80, 100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2 (SCS=60): 10, 15, 20, 40, 50, 60, 80, </a:t>
            </a:r>
            <a:r>
              <a:rPr lang="de-DE" sz="2400" dirty="0" smtClean="0"/>
              <a:t>100</a:t>
            </a:r>
          </a:p>
          <a:p>
            <a:pPr marL="1193800" lvl="4" indent="-279400">
              <a:buFont typeface="Arial" charset="0"/>
              <a:buChar char="•"/>
            </a:pPr>
            <a:endParaRPr lang="de-DE" sz="2400" dirty="0"/>
          </a:p>
          <a:p>
            <a:pPr marL="736600" lvl="3" indent="-279400">
              <a:buFont typeface="Arial" charset="0"/>
              <a:buChar char="•"/>
            </a:pPr>
            <a:r>
              <a:rPr lang="de-DE" sz="2400" dirty="0" smtClean="0"/>
              <a:t>Intra-band </a:t>
            </a:r>
            <a:r>
              <a:rPr lang="de-DE" sz="2400" dirty="0" err="1" smtClean="0"/>
              <a:t>makes</a:t>
            </a:r>
            <a:r>
              <a:rPr lang="de-DE" sz="2400" dirty="0" smtClean="0"/>
              <a:t> </a:t>
            </a:r>
            <a:r>
              <a:rPr lang="de-DE" sz="2400" dirty="0" err="1" smtClean="0"/>
              <a:t>reuse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36.508 LTE </a:t>
            </a:r>
            <a:r>
              <a:rPr lang="de-DE" sz="2400" dirty="0" err="1" smtClean="0"/>
              <a:t>test</a:t>
            </a:r>
            <a:r>
              <a:rPr lang="de-DE" sz="2400" dirty="0" smtClean="0"/>
              <a:t> </a:t>
            </a:r>
            <a:r>
              <a:rPr lang="de-DE" sz="2400" dirty="0" err="1" smtClean="0"/>
              <a:t>frequencies</a:t>
            </a:r>
            <a:r>
              <a:rPr lang="de-DE" sz="2400" dirty="0" smtClean="0"/>
              <a:t> </a:t>
            </a:r>
            <a:r>
              <a:rPr lang="de-DE" sz="2400" dirty="0" err="1" smtClean="0"/>
              <a:t>difficult</a:t>
            </a:r>
            <a:endParaRPr lang="de-D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145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5500" y="1825128"/>
            <a:ext cx="7493000" cy="736417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400" dirty="0"/>
              <a:t>DC_(n)41AA / DC_(n)41AA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693944" lvl="1" indent="-285750">
              <a:buFont typeface="Arial" charset="0"/>
              <a:buChar char="•"/>
            </a:pPr>
            <a:r>
              <a:rPr lang="en-US" sz="2400" dirty="0"/>
              <a:t>Example arrangements in frequency domain </a:t>
            </a:r>
            <a:r>
              <a:rPr lang="en-US" sz="2400" dirty="0" smtClean="0"/>
              <a:t>(for constant </a:t>
            </a:r>
            <a:r>
              <a:rPr lang="de-DE" sz="2400" dirty="0" smtClean="0"/>
              <a:t>𝛍)</a:t>
            </a:r>
            <a:endParaRPr lang="de-D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12</a:t>
            </a:fld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363378" y="3933056"/>
            <a:ext cx="6413104" cy="2032702"/>
            <a:chOff x="1363378" y="3933056"/>
            <a:chExt cx="6413104" cy="2032702"/>
          </a:xfrm>
        </p:grpSpPr>
        <p:sp>
          <p:nvSpPr>
            <p:cNvPr id="6" name="Rectangle 5"/>
            <p:cNvSpPr/>
            <p:nvPr/>
          </p:nvSpPr>
          <p:spPr>
            <a:xfrm>
              <a:off x="1367518" y="3933056"/>
              <a:ext cx="6408964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8" name="Rectangle 7"/>
            <p:cNvSpPr/>
            <p:nvPr/>
          </p:nvSpPr>
          <p:spPr>
            <a:xfrm>
              <a:off x="3742813" y="3933056"/>
              <a:ext cx="587178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340975" y="3933056"/>
              <a:ext cx="2877319" cy="467176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742813" y="4491925"/>
              <a:ext cx="484532" cy="27699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79635" y="4491925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NR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363378" y="5080520"/>
              <a:ext cx="6408964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628418" y="5074507"/>
              <a:ext cx="2877319" cy="469447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067077" y="5680476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NR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4513185" y="5078647"/>
              <a:ext cx="587178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13185" y="5688759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</p:grpSp>
      <p:sp>
        <p:nvSpPr>
          <p:cNvPr id="19" name="Title 1"/>
          <p:cNvSpPr txBox="1">
            <a:spLocks/>
          </p:cNvSpPr>
          <p:nvPr/>
        </p:nvSpPr>
        <p:spPr bwMode="auto">
          <a:xfrm>
            <a:off x="467544" y="26064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200" b="1" kern="0" dirty="0" smtClean="0"/>
              <a:t>Example - Intra-band contiguous</a:t>
            </a:r>
            <a:endParaRPr lang="en-US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033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2296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/>
              <a:t>Master Node: </a:t>
            </a:r>
            <a:r>
              <a:rPr lang="en-US" altLang="x-none" sz="2400" dirty="0" smtClean="0"/>
              <a:t>Intra-band is difficult to reuse LTE test frequencies from 36.508</a:t>
            </a:r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>
              <a:buFont typeface="Arial" charset="0"/>
              <a:buChar char="•"/>
            </a:pPr>
            <a:r>
              <a:rPr lang="en-US" altLang="x-none" sz="2400" dirty="0"/>
              <a:t>Secondary Node: </a:t>
            </a:r>
            <a:r>
              <a:rPr lang="en-US" altLang="x-none" sz="2400" dirty="0" smtClean="0"/>
              <a:t>Intra-band is difficult to reuse </a:t>
            </a:r>
            <a:r>
              <a:rPr lang="en-US" altLang="x-none" sz="2400" dirty="0"/>
              <a:t>test frequencies from 38.508-1</a:t>
            </a:r>
            <a:br>
              <a:rPr lang="en-US" altLang="x-none" sz="2400" dirty="0"/>
            </a:b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smtClean="0"/>
              <a:t>Intra-band allows use of BCS, don’t have to account for all possible LTE channel BWs nor all possible NR channel BWs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Intra-band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52714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smtClean="0"/>
              <a:t>Previously discussed specify using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FrequencyInfoDL</a:t>
            </a:r>
            <a:r>
              <a:rPr lang="en-US" altLang="x-none" sz="2400" dirty="0" smtClean="0"/>
              <a:t> (38.331)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absoluteFrequencySSB</a:t>
            </a:r>
            <a:r>
              <a:rPr lang="en-US" altLang="x-none" sz="2400" dirty="0"/>
              <a:t>	</a:t>
            </a:r>
            <a:r>
              <a:rPr lang="en-US" altLang="x-none" sz="2400" dirty="0" smtClean="0"/>
              <a:t>NR-AFRCN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ssb-SubcarrierOffset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optional– </a:t>
            </a:r>
            <a:r>
              <a:rPr lang="en-US" altLang="x-none" sz="2400" dirty="0" smtClean="0"/>
              <a:t>not needed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frequencyBandList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only in SI, not </a:t>
            </a:r>
            <a:r>
              <a:rPr lang="en-US" altLang="x-none" sz="2400" dirty="0" smtClean="0"/>
              <a:t>direct signaling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 smtClean="0"/>
              <a:t>absoluteFrequencyPointA</a:t>
            </a:r>
            <a:r>
              <a:rPr lang="en-US" altLang="x-none" sz="2400" dirty="0" smtClean="0"/>
              <a:t>	NR-AFRCN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However, this message specifies location of SSB+PBCH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Need further research to specify PUSCH</a:t>
            </a: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Intra-band</a:t>
            </a:r>
            <a:endParaRPr lang="en-GB" altLang="en-US" sz="3200" b="1" dirty="0"/>
          </a:p>
        </p:txBody>
      </p:sp>
      <p:sp>
        <p:nvSpPr>
          <p:cNvPr id="4" name="&quot;No&quot; Symbol 3"/>
          <p:cNvSpPr/>
          <p:nvPr/>
        </p:nvSpPr>
        <p:spPr>
          <a:xfrm>
            <a:off x="3131840" y="1988840"/>
            <a:ext cx="2664296" cy="3249652"/>
          </a:xfrm>
          <a:prstGeom prst="noSmoking">
            <a:avLst>
              <a:gd name="adj" fmla="val 1364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2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FrequencyInfoDL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absoluteFrequencySSB</a:t>
            </a:r>
            <a:r>
              <a:rPr lang="en-US" altLang="x-none" sz="2400" dirty="0"/>
              <a:t>	</a:t>
            </a:r>
            <a:r>
              <a:rPr lang="en-US" altLang="x-none" sz="2400" dirty="0" smtClean="0"/>
              <a:t>38.508-1 generic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ssb-SubcarrierOffset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38.508-1 generic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frequencyBandList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NA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 smtClean="0"/>
              <a:t>absoluteFrequencyPointA</a:t>
            </a:r>
            <a:r>
              <a:rPr lang="en-US" altLang="x-none" sz="2400" dirty="0" smtClean="0"/>
              <a:t>	</a:t>
            </a:r>
            <a:r>
              <a:rPr lang="en-US" altLang="x-none" sz="2400" dirty="0" smtClean="0"/>
              <a:t>required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 smtClean="0"/>
              <a:t>scs-SpecificCarrierList</a:t>
            </a:r>
            <a:r>
              <a:rPr lang="en-US" altLang="x-none" sz="2400" dirty="0" smtClean="0"/>
              <a:t>	required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 smtClean="0"/>
              <a:t>FrequencyInfoUL</a:t>
            </a: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 smtClean="0"/>
              <a:t>frequencyBandList</a:t>
            </a:r>
            <a:r>
              <a:rPr lang="en-US" altLang="x-none" sz="2400" dirty="0" smtClean="0"/>
              <a:t>	NA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 smtClean="0"/>
              <a:t>absoluteFrequencyPointA</a:t>
            </a:r>
            <a:r>
              <a:rPr lang="en-US" altLang="x-none" sz="2400" dirty="0" smtClean="0"/>
              <a:t>	required</a:t>
            </a: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 smtClean="0"/>
              <a:t>scs</a:t>
            </a:r>
            <a:r>
              <a:rPr lang="en-US" altLang="x-none" sz="2400" dirty="0" err="1" smtClean="0"/>
              <a:t>-SpecificCarriers</a:t>
            </a:r>
            <a:r>
              <a:rPr lang="en-US" altLang="x-none" sz="2400" dirty="0" smtClean="0"/>
              <a:t>	required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a</a:t>
            </a:r>
            <a:r>
              <a:rPr lang="en-US" altLang="x-none" sz="2400" dirty="0" err="1" smtClean="0"/>
              <a:t>dditionalSpectrumEmission</a:t>
            </a:r>
            <a:r>
              <a:rPr lang="en-US" altLang="x-none" sz="2400" dirty="0" smtClean="0"/>
              <a:t>	NA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p</a:t>
            </a:r>
            <a:r>
              <a:rPr lang="en-US" altLang="x-none" sz="2400" dirty="0" smtClean="0"/>
              <a:t>-Max	test case specific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frequencyShift7p5khz	[TBD]</a:t>
            </a:r>
            <a:endParaRPr lang="en-US" altLang="x-none" sz="2400" dirty="0" smtClean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</a:t>
            </a:r>
            <a:r>
              <a:rPr lang="en-GB" altLang="en-US" sz="3200" b="1" dirty="0" smtClean="0"/>
              <a:t>– </a:t>
            </a:r>
            <a:r>
              <a:rPr lang="en-GB" altLang="en-US" sz="3200" b="1" dirty="0" err="1" smtClean="0"/>
              <a:t>Inter&amp;Intra-band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115352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smtClean="0"/>
              <a:t>SCS-</a:t>
            </a:r>
            <a:r>
              <a:rPr lang="en-US" altLang="x-none" sz="2400" dirty="0" err="1" smtClean="0"/>
              <a:t>SpecificCarrier</a:t>
            </a: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offsetToCarrier</a:t>
            </a: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subcarrierSpacing</a:t>
            </a: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/>
              <a:t>k</a:t>
            </a:r>
            <a:r>
              <a:rPr lang="en-US" altLang="x-none" sz="2400" dirty="0" smtClean="0"/>
              <a:t>0</a:t>
            </a:r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carrierBandwidth</a:t>
            </a: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</a:t>
            </a:r>
            <a:r>
              <a:rPr lang="en-GB" altLang="en-US" sz="3200" b="1" dirty="0" smtClean="0"/>
              <a:t>– </a:t>
            </a:r>
            <a:r>
              <a:rPr lang="en-GB" altLang="en-US" sz="3200" b="1" dirty="0" err="1" smtClean="0"/>
              <a:t>Inter&amp;Intra-band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9930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pointA</a:t>
            </a:r>
            <a:r>
              <a:rPr lang="en-US" altLang="x-none" sz="2400" dirty="0" smtClean="0"/>
              <a:t>		ARFCN of CRB0, lowest subcarrier</a:t>
            </a:r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subcarrierSpacing</a:t>
            </a:r>
            <a:r>
              <a:rPr lang="en-US" altLang="x-none" sz="2400" dirty="0" smtClean="0"/>
              <a:t>	15, 30, 60, </a:t>
            </a:r>
            <a:r>
              <a:rPr lang="is-IS" altLang="x-none" sz="2400" dirty="0" smtClean="0"/>
              <a:t>…</a:t>
            </a:r>
            <a:endParaRPr lang="en-US" altLang="x-none" sz="2400" dirty="0" smtClean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/>
              <a:t>k</a:t>
            </a:r>
            <a:r>
              <a:rPr lang="en-US" altLang="x-none" sz="2400" dirty="0" smtClean="0"/>
              <a:t>0			∈ (-6, 0 +6)</a:t>
            </a:r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/>
              <a:t>carrierBandwidth</a:t>
            </a:r>
            <a:r>
              <a:rPr lang="en-US" altLang="x-none" sz="2400" dirty="0"/>
              <a:t>	number of </a:t>
            </a:r>
            <a:r>
              <a:rPr lang="en-US" altLang="x-none" sz="2400" smtClean="0"/>
              <a:t>PRBs (defined in 38.101-X</a:t>
            </a:r>
            <a:r>
              <a:rPr lang="en-US" altLang="x-none" sz="2400" dirty="0" smtClean="0"/>
              <a:t>)</a:t>
            </a:r>
          </a:p>
          <a:p>
            <a:pPr lvl="7">
              <a:buFont typeface="Arial" charset="0"/>
              <a:buChar char="•"/>
            </a:pPr>
            <a:r>
              <a:rPr lang="en-US" altLang="x-none" sz="2400" dirty="0" smtClean="0"/>
              <a:t>FR1	38.101-1 Table 5.3.2-1</a:t>
            </a:r>
          </a:p>
          <a:p>
            <a:pPr lvl="7">
              <a:buFont typeface="Arial" charset="0"/>
              <a:buChar char="•"/>
            </a:pPr>
            <a:r>
              <a:rPr lang="en-US" altLang="x-none" sz="2400" dirty="0" smtClean="0"/>
              <a:t>FR2	38.101-2 Table 5.3.2-1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offsetToCarrier</a:t>
            </a:r>
            <a:r>
              <a:rPr lang="en-US" altLang="x-none" sz="2400" dirty="0"/>
              <a:t>	</a:t>
            </a:r>
            <a:r>
              <a:rPr lang="en-US" altLang="x-none" sz="2400" dirty="0" err="1"/>
              <a:t>pointA</a:t>
            </a:r>
            <a:r>
              <a:rPr lang="en-US" altLang="x-none" sz="2400" dirty="0"/>
              <a:t> to lowest usable subcarrier in</a:t>
            </a:r>
          </a:p>
          <a:p>
            <a:pPr marL="2743200" lvl="6" indent="0"/>
            <a:r>
              <a:rPr lang="en-US" altLang="x-none" sz="2400" dirty="0"/>
              <a:t>number of PRBs</a:t>
            </a:r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Summary – necessary data points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37939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Example - </a:t>
            </a:r>
            <a:r>
              <a:rPr lang="en-US" sz="3200" b="1" dirty="0"/>
              <a:t>Inter-band</a:t>
            </a:r>
            <a:r>
              <a:rPr lang="en-US" dirty="0"/>
              <a:t>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124744"/>
            <a:ext cx="8229600" cy="4180385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hangingPunct="0"/>
            <a:r>
              <a:rPr lang="en-GB" sz="2000" dirty="0" smtClean="0"/>
              <a:t>          </a:t>
            </a:r>
            <a:r>
              <a:rPr lang="en-GB" sz="2400" dirty="0"/>
              <a:t>DL                         UL</a:t>
            </a:r>
          </a:p>
          <a:p>
            <a:pPr marL="285750" indent="-285750">
              <a:buFont typeface="Arial" charset="0"/>
              <a:buChar char="•"/>
              <a:tabLst>
                <a:tab pos="3672086" algn="l"/>
              </a:tabLst>
            </a:pPr>
            <a:r>
              <a:rPr lang="de-DE" sz="2400" dirty="0"/>
              <a:t>DC_25A_n41A / DC_25A_n41A	</a:t>
            </a:r>
            <a:r>
              <a:rPr lang="de-DE" sz="2400" dirty="0" smtClean="0"/>
              <a:t>38.101-3 f10</a:t>
            </a:r>
          </a:p>
          <a:p>
            <a:pPr marL="285750" indent="-285750">
              <a:buFont typeface="Arial" charset="0"/>
              <a:buChar char="•"/>
            </a:pPr>
            <a:endParaRPr lang="de-DE" sz="2400" dirty="0"/>
          </a:p>
          <a:p>
            <a:pPr marL="693944" lvl="1" indent="-285750">
              <a:buFont typeface="Arial" charset="0"/>
              <a:buChar char="•"/>
            </a:pPr>
            <a:r>
              <a:rPr lang="de-DE" sz="2400" dirty="0" smtClean="0"/>
              <a:t>1 </a:t>
            </a:r>
            <a:r>
              <a:rPr lang="de-DE" sz="2400" dirty="0"/>
              <a:t>LTE </a:t>
            </a:r>
            <a:r>
              <a:rPr lang="de-DE" sz="2400" dirty="0" err="1"/>
              <a:t>carrier</a:t>
            </a:r>
            <a:r>
              <a:rPr lang="de-DE" sz="2400" dirty="0"/>
              <a:t> (B25) + 1 NR </a:t>
            </a:r>
            <a:r>
              <a:rPr lang="de-DE" sz="2400" dirty="0" err="1"/>
              <a:t>carrier</a:t>
            </a:r>
            <a:r>
              <a:rPr lang="de-DE" sz="2400" dirty="0"/>
              <a:t> (n41) (</a:t>
            </a:r>
            <a:r>
              <a:rPr lang="de-DE" sz="2400" dirty="0" err="1"/>
              <a:t>both</a:t>
            </a:r>
            <a:r>
              <a:rPr lang="de-DE" sz="2400" dirty="0"/>
              <a:t> </a:t>
            </a:r>
            <a:r>
              <a:rPr lang="de-DE" sz="2400" dirty="0" smtClean="0"/>
              <a:t>DL&amp;UL</a:t>
            </a:r>
            <a:r>
              <a:rPr lang="de-DE" sz="2400" dirty="0"/>
              <a:t>)</a:t>
            </a:r>
          </a:p>
          <a:p>
            <a:pPr marL="693944" lvl="1" indent="-28575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carriers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 5, 10, 15 </a:t>
            </a:r>
            <a:r>
              <a:rPr lang="de-DE" sz="2400" dirty="0" err="1"/>
              <a:t>or</a:t>
            </a:r>
            <a:r>
              <a:rPr lang="de-DE" sz="2400" dirty="0"/>
              <a:t> 20 MHz</a:t>
            </a:r>
          </a:p>
          <a:p>
            <a:pPr marL="693944" lvl="1" indent="-28575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is</a:t>
            </a:r>
            <a:r>
              <a:rPr lang="de-DE" sz="2400" dirty="0"/>
              <a:t> </a:t>
            </a:r>
            <a:r>
              <a:rPr lang="de-DE" sz="2400" dirty="0" smtClean="0"/>
              <a:t>in MCG, </a:t>
            </a:r>
            <a:r>
              <a:rPr lang="de-DE" sz="2400" dirty="0"/>
              <a:t>NR </a:t>
            </a:r>
            <a:r>
              <a:rPr lang="de-DE" sz="2400" dirty="0" err="1"/>
              <a:t>is</a:t>
            </a:r>
            <a:r>
              <a:rPr lang="de-DE" sz="2400" dirty="0"/>
              <a:t> </a:t>
            </a:r>
            <a:r>
              <a:rPr lang="de-DE" sz="2400" dirty="0" smtClean="0"/>
              <a:t>in SCG</a:t>
            </a:r>
            <a:endParaRPr lang="de-DE" sz="2400" dirty="0"/>
          </a:p>
          <a:p>
            <a:pPr marL="693944" lvl="1" indent="-285750">
              <a:buFont typeface="Arial" charset="0"/>
              <a:buChar char="•"/>
            </a:pPr>
            <a:r>
              <a:rPr lang="de-DE" sz="2400" dirty="0"/>
              <a:t>NR </a:t>
            </a:r>
            <a:r>
              <a:rPr lang="de-DE" sz="2400" dirty="0" smtClean="0"/>
              <a:t>SCS &amp; </a:t>
            </a:r>
            <a:r>
              <a:rPr lang="de-DE" sz="2400" dirty="0" err="1" smtClean="0"/>
              <a:t>carriers</a:t>
            </a:r>
            <a:r>
              <a:rPr lang="de-DE" sz="2400" dirty="0" smtClean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</a:t>
            </a:r>
          </a:p>
          <a:p>
            <a:pPr marL="1102138" lvl="2" indent="-285750">
              <a:buFont typeface="Arial" charset="0"/>
              <a:buChar char="•"/>
            </a:pPr>
            <a:r>
              <a:rPr lang="de-DE" sz="2400" dirty="0"/>
              <a:t>𝛍 = 0 (SCS=15): 10, 15, 20, 40, 50</a:t>
            </a:r>
          </a:p>
          <a:p>
            <a:pPr marL="1102138" lvl="2" indent="-285750">
              <a:buFont typeface="Arial" charset="0"/>
              <a:buChar char="•"/>
            </a:pPr>
            <a:r>
              <a:rPr lang="de-DE" sz="2400" dirty="0"/>
              <a:t>𝛍 = 1 (SCS=30): 10, 15, 20, 40, 50, 60, 80, 100</a:t>
            </a:r>
          </a:p>
          <a:p>
            <a:pPr marL="1102138" lvl="2" indent="-285750">
              <a:buFont typeface="Arial" charset="0"/>
              <a:buChar char="•"/>
            </a:pPr>
            <a:r>
              <a:rPr lang="de-DE" sz="2400" dirty="0"/>
              <a:t>𝛍 = 2 (SCS=60): 10, 15, 20, 40, 50, 60, 80, </a:t>
            </a:r>
            <a:r>
              <a:rPr lang="de-DE" sz="2400" dirty="0" smtClean="0"/>
              <a:t>100</a:t>
            </a:r>
          </a:p>
          <a:p>
            <a:pPr marL="1102138" lvl="2" indent="-285750">
              <a:buFont typeface="Arial" charset="0"/>
              <a:buChar char="•"/>
            </a:pPr>
            <a:endParaRPr lang="de-DE" sz="2400" dirty="0"/>
          </a:p>
          <a:p>
            <a:pPr marL="187738" indent="-285750">
              <a:buFont typeface="Arial" charset="0"/>
              <a:buChar char="•"/>
            </a:pPr>
            <a:r>
              <a:rPr lang="de-DE" sz="2400" dirty="0" smtClean="0"/>
              <a:t>Inter-band </a:t>
            </a:r>
            <a:r>
              <a:rPr lang="de-DE" sz="2400" dirty="0" err="1" smtClean="0"/>
              <a:t>enables</a:t>
            </a:r>
            <a:r>
              <a:rPr lang="de-DE" sz="2400" dirty="0" smtClean="0"/>
              <a:t> </a:t>
            </a:r>
            <a:r>
              <a:rPr lang="de-DE" sz="2400" dirty="0" err="1" smtClean="0"/>
              <a:t>reuse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36.508 LTE </a:t>
            </a:r>
            <a:r>
              <a:rPr lang="de-DE" sz="2400" dirty="0" err="1" smtClean="0"/>
              <a:t>test</a:t>
            </a:r>
            <a:r>
              <a:rPr lang="de-DE" sz="2400" dirty="0" smtClean="0"/>
              <a:t> </a:t>
            </a:r>
            <a:r>
              <a:rPr lang="de-DE" sz="2400" dirty="0" err="1" smtClean="0"/>
              <a:t>frequencies</a:t>
            </a:r>
            <a:endParaRPr lang="de-DE" sz="2400" dirty="0"/>
          </a:p>
          <a:p>
            <a:pPr marL="285750" indent="-285750">
              <a:buFont typeface="Arial" charset="0"/>
              <a:buChar char="•"/>
              <a:tabLst>
                <a:tab pos="3672086" algn="l"/>
              </a:tabLst>
            </a:pPr>
            <a:endParaRPr lang="de-DE" sz="20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4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6856" y="566027"/>
            <a:ext cx="8229600" cy="558717"/>
          </a:xfrm>
        </p:spPr>
        <p:txBody>
          <a:bodyPr/>
          <a:lstStyle/>
          <a:p>
            <a:r>
              <a:rPr lang="en-US" sz="3200" b="1" dirty="0" smtClean="0"/>
              <a:t>Example </a:t>
            </a:r>
            <a:r>
              <a:rPr lang="en-US" sz="3200" b="1" dirty="0"/>
              <a:t>-</a:t>
            </a:r>
            <a:r>
              <a:rPr lang="en-US" sz="3200" b="1" dirty="0" smtClean="0"/>
              <a:t> Inter-band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67544" y="1157590"/>
            <a:ext cx="8219256" cy="1279635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285750" indent="-285750">
              <a:buFont typeface="Arial" charset="0"/>
              <a:buChar char="•"/>
              <a:tabLst>
                <a:tab pos="3703836" algn="l"/>
              </a:tabLst>
            </a:pPr>
            <a:r>
              <a:rPr lang="de-DE" sz="2400" dirty="0" smtClean="0"/>
              <a:t>DC_25A_n41A</a:t>
            </a:r>
            <a:r>
              <a:rPr lang="de-DE" sz="2400" dirty="0"/>
              <a:t> / </a:t>
            </a:r>
            <a:r>
              <a:rPr lang="de-DE" sz="2400" dirty="0" smtClean="0"/>
              <a:t>DC_25A_n41A</a:t>
            </a:r>
            <a:r>
              <a:rPr lang="de-DE" sz="2400" dirty="0"/>
              <a:t>	</a:t>
            </a:r>
            <a:endParaRPr lang="en-US" sz="2400" dirty="0"/>
          </a:p>
          <a:p>
            <a:pPr marL="693944" lvl="1" indent="-285750">
              <a:buFont typeface="Arial" charset="0"/>
              <a:buChar char="•"/>
            </a:pPr>
            <a:r>
              <a:rPr lang="en-US" sz="2400" dirty="0"/>
              <a:t>Example arrangements in frequency </a:t>
            </a:r>
            <a:r>
              <a:rPr lang="en-US" sz="2400" dirty="0" smtClean="0"/>
              <a:t>domain</a:t>
            </a:r>
            <a:br>
              <a:rPr lang="en-US" sz="2400" dirty="0" smtClean="0"/>
            </a:br>
            <a:r>
              <a:rPr lang="en-US" sz="2400" dirty="0" smtClean="0"/>
              <a:t>(for constant </a:t>
            </a:r>
            <a:r>
              <a:rPr lang="de-DE" sz="2400" dirty="0" smtClean="0"/>
              <a:t>𝛍)</a:t>
            </a:r>
            <a:endParaRPr lang="de-D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3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255875" y="3255082"/>
            <a:ext cx="4845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NR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04875" y="2649114"/>
            <a:ext cx="7046437" cy="469447"/>
            <a:chOff x="804875" y="2649114"/>
            <a:chExt cx="7046437" cy="469447"/>
          </a:xfrm>
        </p:grpSpPr>
        <p:sp>
          <p:nvSpPr>
            <p:cNvPr id="6" name="Rectangle 5"/>
            <p:cNvSpPr/>
            <p:nvPr/>
          </p:nvSpPr>
          <p:spPr>
            <a:xfrm>
              <a:off x="4660437" y="2649114"/>
              <a:ext cx="3190875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9" name="Rectangle 8"/>
            <p:cNvSpPr/>
            <p:nvPr/>
          </p:nvSpPr>
          <p:spPr>
            <a:xfrm>
              <a:off x="5779634" y="2649114"/>
              <a:ext cx="1438659" cy="469447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804875" y="2769530"/>
              <a:ext cx="4845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B41</a:t>
              </a:r>
              <a:endParaRPr lang="en-US" sz="625" dirty="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04875" y="3645024"/>
            <a:ext cx="3047045" cy="1573253"/>
            <a:chOff x="804875" y="3645024"/>
            <a:chExt cx="3047045" cy="1573253"/>
          </a:xfrm>
        </p:grpSpPr>
        <p:sp>
          <p:nvSpPr>
            <p:cNvPr id="30" name="TextBox 29"/>
            <p:cNvSpPr txBox="1"/>
            <p:nvPr/>
          </p:nvSpPr>
          <p:spPr>
            <a:xfrm>
              <a:off x="1783135" y="4941278"/>
              <a:ext cx="48453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586837" y="4438985"/>
              <a:ext cx="1040947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1862240" y="4437112"/>
              <a:ext cx="326324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804875" y="4475290"/>
              <a:ext cx="6849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B25UL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04875" y="3741247"/>
              <a:ext cx="6643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B25DL</a:t>
              </a: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2810973" y="3646897"/>
              <a:ext cx="1040947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086376" y="3645024"/>
              <a:ext cx="326324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3007272" y="4160113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39685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2296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/>
              <a:t>Master Node: LTE As today. </a:t>
            </a:r>
            <a:r>
              <a:rPr lang="en-US" altLang="x-none" sz="2400" dirty="0" smtClean="0"/>
              <a:t>Reuse test frequencies from </a:t>
            </a:r>
            <a:r>
              <a:rPr lang="en-US" altLang="x-none" sz="2400" dirty="0"/>
              <a:t>36.508 </a:t>
            </a:r>
            <a:r>
              <a:rPr lang="en-US" altLang="x-none" sz="2400" dirty="0" smtClean="0"/>
              <a:t>clause 4.3.1.1.25</a:t>
            </a:r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 marL="0" indent="0"/>
            <a:r>
              <a:rPr lang="en-GB" sz="1400" b="1" dirty="0"/>
              <a:t>Table 4.3.1.1.25-1: Test frequencies for E-UTRA channel bandwidth for operating band 25</a:t>
            </a:r>
            <a:endParaRPr lang="en-US" sz="1400" b="1" dirty="0"/>
          </a:p>
          <a:p>
            <a:pPr>
              <a:buFont typeface="Arial" charset="0"/>
              <a:buChar char="•"/>
            </a:pP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Inter-band</a:t>
            </a:r>
            <a:endParaRPr lang="en-GB" altLang="en-US" sz="32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0098505"/>
              </p:ext>
            </p:extLst>
          </p:nvPr>
        </p:nvGraphicFramePr>
        <p:xfrm>
          <a:off x="1259634" y="2722666"/>
          <a:ext cx="6503142" cy="38746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4891"/>
                <a:gridCol w="1143197"/>
                <a:gridCol w="1038392"/>
                <a:gridCol w="1038392"/>
                <a:gridCol w="1039135"/>
                <a:gridCol w="1039135"/>
              </a:tblGrid>
              <a:tr h="611792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Test Frequency ID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Bandwidth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[MHz]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</a:t>
                      </a:r>
                      <a:r>
                        <a:rPr lang="en-GB" sz="900" baseline="-25000" dirty="0">
                          <a:effectLst/>
                        </a:rPr>
                        <a:t>UL</a:t>
                      </a:r>
                      <a:endParaRPr lang="en-US" sz="900" b="1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Frequency of Uplink [MHz]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N</a:t>
                      </a:r>
                      <a:r>
                        <a:rPr lang="en-GB" sz="900" baseline="-25000">
                          <a:effectLst/>
                        </a:rPr>
                        <a:t>DL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Frequency of Downlink [MHz]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Low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1.4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26047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1850.7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8047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1930.7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26055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1851.5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8055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1931.5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26065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1852.5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1932.5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26090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1855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8090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1935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26115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1857.5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8115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1937.5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26140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1860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8140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407861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Mid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1.4/3/5/10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r>
                        <a:rPr lang="en-GB" sz="900">
                          <a:effectLst/>
                        </a:rPr>
                        <a:t>/20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26365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1882,5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8365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1962.5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</a:tr>
              <a:tr h="203931"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High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1.4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26683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1914.3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8683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1994.3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3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26675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1913.5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8675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1993.5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26665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1912.5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8665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1992.5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26640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1910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8640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1990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26615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1907.5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8615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1987.5</a:t>
                      </a:r>
                      <a:endParaRPr lang="en-US" sz="9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039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 </a:t>
                      </a:r>
                      <a:r>
                        <a:rPr lang="en-GB" sz="900" baseline="30000">
                          <a:effectLst/>
                        </a:rPr>
                        <a:t>[1]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26590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1905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8590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1985</a:t>
                      </a:r>
                      <a:endParaRPr lang="en-US" sz="9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407861">
                <a:tc gridSpan="6">
                  <a:txBody>
                    <a:bodyPr/>
                    <a:lstStyle/>
                    <a:p>
                      <a:pPr marL="540385" marR="0" indent="-540385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NOTE 1:	Bandwidth for which a relaxation of the specified UE receiver sensitivity requirement (TS 36.101 [27] Clause 7.3) is allowed.</a:t>
                      </a:r>
                      <a:endParaRPr lang="en-US" sz="9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229600" cy="1648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smtClean="0"/>
              <a:t>Secondary </a:t>
            </a:r>
            <a:r>
              <a:rPr lang="en-US" altLang="x-none" sz="2400" dirty="0"/>
              <a:t>Node: </a:t>
            </a:r>
            <a:r>
              <a:rPr lang="en-US" altLang="x-none" sz="2400" dirty="0" smtClean="0"/>
              <a:t>NR SA. Reuse test frequencies from 38.508-1</a:t>
            </a:r>
            <a:br>
              <a:rPr lang="en-US" altLang="x-none" sz="2400" dirty="0" smtClean="0"/>
            </a:br>
            <a:r>
              <a:rPr lang="en-US" altLang="x-none" sz="2400" dirty="0" smtClean="0"/>
              <a:t>4.3.1.1 </a:t>
            </a:r>
            <a:r>
              <a:rPr lang="en-GB" sz="2400" dirty="0"/>
              <a:t>Test frequencies for NR operating bands in FR1</a:t>
            </a:r>
            <a:r>
              <a:rPr lang="en-US" sz="2400" dirty="0"/>
              <a:t> 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r>
              <a:rPr lang="en-US" altLang="x-none" sz="2400" dirty="0" smtClean="0"/>
              <a:t>Separate table for each SCS</a:t>
            </a:r>
          </a:p>
          <a:p>
            <a:pPr marL="0" indent="0"/>
            <a:r>
              <a:rPr lang="en-GB" sz="2000" b="1" dirty="0"/>
              <a:t>Table 4.3.1.1.1.41-1: Test frequencies for NR operating band n41</a:t>
            </a:r>
            <a:endParaRPr lang="en-US" sz="2000" b="1" dirty="0"/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Inter-band</a:t>
            </a:r>
            <a:endParaRPr lang="en-GB" altLang="en-US" sz="3200" b="1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3257069"/>
              </p:ext>
            </p:extLst>
          </p:nvPr>
        </p:nvGraphicFramePr>
        <p:xfrm>
          <a:off x="1619672" y="3068960"/>
          <a:ext cx="5616623" cy="34475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60652"/>
                <a:gridCol w="936103"/>
                <a:gridCol w="1559934"/>
                <a:gridCol w="1559934"/>
              </a:tblGrid>
              <a:tr h="68950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Test Frequency ID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Bandwidth [MHz]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ARFCN</a:t>
                      </a:r>
                      <a:endParaRPr lang="en-US" sz="900" b="1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Frequency (UL and DL)</a:t>
                      </a:r>
                      <a:endParaRPr lang="en-US" sz="900">
                        <a:effectLst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[MHz]</a:t>
                      </a:r>
                      <a:endParaRPr lang="en-US" sz="900" b="1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row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Low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459672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Mid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10/15/20/</a:t>
                      </a:r>
                      <a:br>
                        <a:rPr lang="en-GB" sz="900">
                          <a:effectLst/>
                        </a:rPr>
                      </a:br>
                      <a:r>
                        <a:rPr lang="en-GB" sz="900">
                          <a:effectLst/>
                        </a:rPr>
                        <a:t>40/50/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rowSpan="5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High Range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15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20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40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  <a:tr h="22983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50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 </a:t>
                      </a:r>
                      <a:endParaRPr lang="en-US" sz="90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  <a:endParaRPr lang="en-US" sz="900" dirty="0">
                        <a:effectLst/>
                        <a:latin typeface="Arial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177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1908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43528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 smtClean="0"/>
              <a:t>Previously discussed specify using</a:t>
            </a:r>
            <a:endParaRPr lang="en-US" altLang="x-none" sz="2400" dirty="0"/>
          </a:p>
          <a:p>
            <a:pPr>
              <a:buFont typeface="Arial" charset="0"/>
              <a:buChar char="•"/>
            </a:pP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err="1" smtClean="0"/>
              <a:t>FrequencyInfoDL</a:t>
            </a:r>
            <a:r>
              <a:rPr lang="en-US" altLang="x-none" sz="2400" dirty="0" smtClean="0"/>
              <a:t> (38.331)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absoluteFrequencySSB</a:t>
            </a:r>
            <a:r>
              <a:rPr lang="en-US" altLang="x-none" sz="2400" dirty="0"/>
              <a:t>	</a:t>
            </a:r>
            <a:r>
              <a:rPr lang="en-US" altLang="x-none" sz="2400" dirty="0" smtClean="0"/>
              <a:t>NR-AFRCN</a:t>
            </a:r>
            <a:endParaRPr lang="en-US" altLang="x-none" sz="2400" dirty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ssb-SubcarrierOffset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optional– </a:t>
            </a:r>
            <a:r>
              <a:rPr lang="en-US" altLang="x-none" sz="2400" dirty="0" smtClean="0"/>
              <a:t>not needed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/>
              <a:t>frequencyBandList</a:t>
            </a:r>
            <a:r>
              <a:rPr lang="en-US" altLang="x-none" sz="2400" dirty="0"/>
              <a:t> 	</a:t>
            </a:r>
            <a:r>
              <a:rPr lang="en-US" altLang="x-none" sz="2400" dirty="0" smtClean="0"/>
              <a:t>(</a:t>
            </a:r>
            <a:r>
              <a:rPr lang="en-US" altLang="x-none" sz="2400" dirty="0"/>
              <a:t>only in SI, not </a:t>
            </a:r>
            <a:r>
              <a:rPr lang="en-US" altLang="x-none" sz="2400" dirty="0" smtClean="0"/>
              <a:t>direct signaling</a:t>
            </a:r>
            <a:r>
              <a:rPr lang="en-US" altLang="x-none" sz="2400" dirty="0"/>
              <a:t>)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err="1" smtClean="0"/>
              <a:t>absoluteFrequencyPointA</a:t>
            </a:r>
            <a:r>
              <a:rPr lang="en-US" altLang="x-none" sz="2400" dirty="0" smtClean="0"/>
              <a:t>	NR-AFRCN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endParaRPr lang="en-US" altLang="x-none" sz="2400" dirty="0" smtClean="0"/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However, this message specifies location of SSB+PBCH</a:t>
            </a:r>
          </a:p>
          <a:p>
            <a:pPr>
              <a:buFont typeface="Arial" charset="0"/>
              <a:buChar char="•"/>
              <a:tabLst>
                <a:tab pos="4051300" algn="l"/>
              </a:tabLst>
            </a:pPr>
            <a:r>
              <a:rPr lang="en-US" altLang="x-none" sz="2400" dirty="0" smtClean="0"/>
              <a:t>Need further research to specify PUSCH</a:t>
            </a:r>
            <a:endParaRPr lang="en-US" altLang="x-none" sz="2400" dirty="0"/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Inter-band</a:t>
            </a:r>
            <a:endParaRPr lang="en-GB" altLang="en-US" sz="3200" b="1" dirty="0"/>
          </a:p>
        </p:txBody>
      </p:sp>
      <p:sp>
        <p:nvSpPr>
          <p:cNvPr id="2" name="&quot;No&quot; Symbol 1"/>
          <p:cNvSpPr/>
          <p:nvPr/>
        </p:nvSpPr>
        <p:spPr>
          <a:xfrm>
            <a:off x="3131840" y="1988840"/>
            <a:ext cx="2664296" cy="3249652"/>
          </a:xfrm>
          <a:prstGeom prst="noSmoking">
            <a:avLst>
              <a:gd name="adj" fmla="val 13646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534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Example - Intra-band non-contiguous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" y="1124744"/>
            <a:ext cx="8229600" cy="4180385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hangingPunct="0"/>
            <a:r>
              <a:rPr lang="en-GB" sz="2000" dirty="0" smtClean="0"/>
              <a:t>          </a:t>
            </a:r>
            <a:r>
              <a:rPr lang="en-GB" sz="2400" dirty="0"/>
              <a:t>DL                         UL</a:t>
            </a:r>
          </a:p>
          <a:p>
            <a:pPr marL="279400" indent="-279400">
              <a:buFont typeface="Arial" charset="0"/>
              <a:buChar char="•"/>
            </a:pPr>
            <a:r>
              <a:rPr lang="de-DE" sz="2400" dirty="0"/>
              <a:t>DC_41A_n41A / </a:t>
            </a:r>
            <a:r>
              <a:rPr lang="de-DE" sz="2400" dirty="0" smtClean="0"/>
              <a:t>DC_41A_n41A	</a:t>
            </a:r>
            <a:r>
              <a:rPr lang="de-DE" sz="2400" dirty="0"/>
              <a:t>38.101-3 </a:t>
            </a:r>
            <a:r>
              <a:rPr lang="de-DE" sz="2400" dirty="0" smtClean="0"/>
              <a:t>f10</a:t>
            </a:r>
            <a:endParaRPr lang="de-DE" sz="2400" dirty="0"/>
          </a:p>
          <a:p>
            <a:pPr marL="279400" lvl="1" indent="-279400">
              <a:buFont typeface="Arial" charset="0"/>
              <a:buChar char="•"/>
            </a:pPr>
            <a:endParaRPr lang="de-DE" sz="2400" dirty="0" smtClean="0"/>
          </a:p>
          <a:p>
            <a:pPr marL="736600" lvl="2" indent="-279400">
              <a:buFont typeface="Arial" charset="0"/>
              <a:buChar char="•"/>
            </a:pPr>
            <a:r>
              <a:rPr lang="de-DE" sz="2400" dirty="0" smtClean="0"/>
              <a:t>1 </a:t>
            </a:r>
            <a:r>
              <a:rPr lang="de-DE" sz="2400" dirty="0"/>
              <a:t>LTE </a:t>
            </a:r>
            <a:r>
              <a:rPr lang="de-DE" sz="2400" dirty="0" err="1"/>
              <a:t>carrier</a:t>
            </a:r>
            <a:r>
              <a:rPr lang="de-DE" sz="2400" dirty="0"/>
              <a:t> + 1 NR </a:t>
            </a:r>
            <a:r>
              <a:rPr lang="de-DE" sz="2400" dirty="0" err="1"/>
              <a:t>carrier</a:t>
            </a:r>
            <a:r>
              <a:rPr lang="de-DE" sz="2400" dirty="0"/>
              <a:t> (</a:t>
            </a:r>
            <a:r>
              <a:rPr lang="de-DE" sz="2400" dirty="0" err="1"/>
              <a:t>both</a:t>
            </a:r>
            <a:r>
              <a:rPr lang="de-DE" sz="2400" dirty="0"/>
              <a:t> DL </a:t>
            </a:r>
            <a:r>
              <a:rPr lang="de-DE" sz="2400" dirty="0" err="1"/>
              <a:t>and</a:t>
            </a:r>
            <a:r>
              <a:rPr lang="de-DE" sz="2400" dirty="0"/>
              <a:t> UL)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carriers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 5, 10, 15 </a:t>
            </a:r>
            <a:r>
              <a:rPr lang="de-DE" sz="2400" dirty="0" err="1"/>
              <a:t>or</a:t>
            </a:r>
            <a:r>
              <a:rPr lang="de-DE" sz="2400" dirty="0"/>
              <a:t> 20 MHz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LTE </a:t>
            </a:r>
            <a:r>
              <a:rPr lang="de-DE" sz="2400" dirty="0" err="1"/>
              <a:t>is</a:t>
            </a:r>
            <a:r>
              <a:rPr lang="de-DE" sz="2400" dirty="0"/>
              <a:t> PCC, NR </a:t>
            </a:r>
            <a:r>
              <a:rPr lang="de-DE" sz="2400" dirty="0" err="1"/>
              <a:t>is</a:t>
            </a:r>
            <a:r>
              <a:rPr lang="de-DE" sz="2400" dirty="0"/>
              <a:t> SCC</a:t>
            </a:r>
          </a:p>
          <a:p>
            <a:pPr marL="736600" lvl="2" indent="-279400">
              <a:buFont typeface="Arial" charset="0"/>
              <a:buChar char="•"/>
            </a:pPr>
            <a:r>
              <a:rPr lang="de-DE" sz="2400" dirty="0"/>
              <a:t>NR </a:t>
            </a:r>
            <a:r>
              <a:rPr lang="de-DE" sz="2400" dirty="0" err="1"/>
              <a:t>carriers</a:t>
            </a:r>
            <a:r>
              <a:rPr lang="de-DE" sz="2400" dirty="0"/>
              <a:t> </a:t>
            </a:r>
            <a:r>
              <a:rPr lang="de-DE" sz="2400" dirty="0" err="1"/>
              <a:t>allowed</a:t>
            </a:r>
            <a:r>
              <a:rPr lang="de-DE" sz="2400" dirty="0"/>
              <a:t>: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0 (SCS=15): 10, 15, 20, 40, 50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1 (SCS=30): 10, 15, 20, 40, 50, 60, 80, 100</a:t>
            </a:r>
          </a:p>
          <a:p>
            <a:pPr marL="1193800" lvl="4" indent="-279400">
              <a:buFont typeface="Arial" charset="0"/>
              <a:buChar char="•"/>
            </a:pPr>
            <a:r>
              <a:rPr lang="de-DE" sz="2400" dirty="0"/>
              <a:t>𝛍 = 2 (SCS=60): 10, 15, 20, 40, 50, 60, 80, </a:t>
            </a:r>
            <a:r>
              <a:rPr lang="de-DE" sz="2400" dirty="0" smtClean="0"/>
              <a:t>100</a:t>
            </a:r>
          </a:p>
          <a:p>
            <a:pPr marL="1193800" lvl="4" indent="-279400">
              <a:buFont typeface="Arial" charset="0"/>
              <a:buChar char="•"/>
            </a:pPr>
            <a:endParaRPr lang="de-DE" sz="2400" dirty="0"/>
          </a:p>
          <a:p>
            <a:pPr marL="736600" lvl="3" indent="-279400">
              <a:buFont typeface="Arial" charset="0"/>
              <a:buChar char="•"/>
            </a:pPr>
            <a:r>
              <a:rPr lang="de-DE" sz="2400" dirty="0" smtClean="0"/>
              <a:t>Intra-band </a:t>
            </a:r>
            <a:r>
              <a:rPr lang="de-DE" sz="2400" dirty="0" err="1" smtClean="0"/>
              <a:t>makes</a:t>
            </a:r>
            <a:r>
              <a:rPr lang="de-DE" sz="2400" dirty="0" smtClean="0"/>
              <a:t> </a:t>
            </a:r>
            <a:r>
              <a:rPr lang="de-DE" sz="2400" dirty="0" err="1" smtClean="0"/>
              <a:t>reuse</a:t>
            </a:r>
            <a:r>
              <a:rPr lang="de-DE" sz="2400" dirty="0" smtClean="0"/>
              <a:t> </a:t>
            </a:r>
            <a:r>
              <a:rPr lang="de-DE" sz="2400" dirty="0" err="1" smtClean="0"/>
              <a:t>of</a:t>
            </a:r>
            <a:r>
              <a:rPr lang="de-DE" sz="2400" dirty="0" smtClean="0"/>
              <a:t> 36.508 LTE </a:t>
            </a:r>
            <a:r>
              <a:rPr lang="de-DE" sz="2400" dirty="0" err="1" smtClean="0"/>
              <a:t>test</a:t>
            </a:r>
            <a:r>
              <a:rPr lang="de-DE" sz="2400" dirty="0" smtClean="0"/>
              <a:t> </a:t>
            </a:r>
            <a:r>
              <a:rPr lang="de-DE" sz="2400" dirty="0" err="1" smtClean="0"/>
              <a:t>frequencies</a:t>
            </a:r>
            <a:r>
              <a:rPr lang="de-DE" sz="2400" dirty="0" smtClean="0"/>
              <a:t> </a:t>
            </a:r>
            <a:r>
              <a:rPr lang="de-DE" sz="2400" dirty="0" err="1" smtClean="0"/>
              <a:t>difficult</a:t>
            </a:r>
            <a:endParaRPr lang="de-D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/>
          <p:cNvSpPr txBox="1"/>
          <p:nvPr/>
        </p:nvSpPr>
        <p:spPr>
          <a:xfrm>
            <a:off x="825500" y="1825128"/>
            <a:ext cx="7493000" cy="736417"/>
          </a:xfrm>
          <a:prstGeom prst="rect">
            <a:avLst/>
          </a:prstGeom>
        </p:spPr>
        <p:txBody>
          <a:bodyPr wrap="square" rtlCol="0">
            <a:noAutofit/>
          </a:bodyPr>
          <a:lstStyle/>
          <a:p>
            <a:pPr marL="285750" indent="-285750">
              <a:buFont typeface="Arial" charset="0"/>
              <a:buChar char="•"/>
              <a:tabLst>
                <a:tab pos="3703836" algn="l"/>
              </a:tabLst>
            </a:pPr>
            <a:r>
              <a:rPr lang="de-DE" sz="2400" dirty="0"/>
              <a:t>DC_41A_n41A / DC_41A_n41A	</a:t>
            </a:r>
          </a:p>
          <a:p>
            <a:pPr marL="285750" indent="-285750">
              <a:buFont typeface="Arial" charset="0"/>
              <a:buChar char="•"/>
            </a:pPr>
            <a:endParaRPr lang="en-US" sz="2400" dirty="0"/>
          </a:p>
          <a:p>
            <a:pPr marL="693944" lvl="1" indent="-285750">
              <a:buFont typeface="Arial" charset="0"/>
              <a:buChar char="•"/>
            </a:pPr>
            <a:r>
              <a:rPr lang="en-US" sz="2400" dirty="0"/>
              <a:t>Example arrangements in frequency </a:t>
            </a:r>
            <a:r>
              <a:rPr lang="en-US" sz="2400" dirty="0" smtClean="0"/>
              <a:t>domain</a:t>
            </a:r>
            <a:br>
              <a:rPr lang="en-US" sz="2400" dirty="0" smtClean="0"/>
            </a:br>
            <a:r>
              <a:rPr lang="en-US" sz="2400" dirty="0" smtClean="0"/>
              <a:t>(for constant </a:t>
            </a:r>
            <a:r>
              <a:rPr lang="de-DE" sz="2400" dirty="0" smtClean="0"/>
              <a:t>𝛍)</a:t>
            </a:r>
            <a:endParaRPr lang="de-DE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7246EB-1039-B148-94A0-72C9C3A8D00E}" type="slidenum">
              <a:rPr lang="en-US" smtClean="0"/>
              <a:t>8</a:t>
            </a:fld>
            <a:endParaRPr lang="en-US"/>
          </a:p>
        </p:txBody>
      </p:sp>
      <p:grpSp>
        <p:nvGrpSpPr>
          <p:cNvPr id="13" name="Group 12"/>
          <p:cNvGrpSpPr/>
          <p:nvPr/>
        </p:nvGrpSpPr>
        <p:grpSpPr>
          <a:xfrm>
            <a:off x="1363378" y="3894239"/>
            <a:ext cx="6413104" cy="2071520"/>
            <a:chOff x="1363378" y="3894239"/>
            <a:chExt cx="6413104" cy="2071520"/>
          </a:xfrm>
        </p:grpSpPr>
        <p:sp>
          <p:nvSpPr>
            <p:cNvPr id="6" name="Rectangle 5"/>
            <p:cNvSpPr/>
            <p:nvPr/>
          </p:nvSpPr>
          <p:spPr>
            <a:xfrm>
              <a:off x="1367518" y="3900252"/>
              <a:ext cx="6408964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8" name="Rectangle 7"/>
            <p:cNvSpPr/>
            <p:nvPr/>
          </p:nvSpPr>
          <p:spPr>
            <a:xfrm>
              <a:off x="1810637" y="3898379"/>
              <a:ext cx="587178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340975" y="3894239"/>
              <a:ext cx="2877319" cy="469447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810637" y="4500207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5779635" y="4500207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NR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363378" y="5119793"/>
              <a:ext cx="6408964" cy="46944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6167295" y="5119793"/>
              <a:ext cx="587178" cy="469447"/>
            </a:xfrm>
            <a:prstGeom prst="rect">
              <a:avLst/>
            </a:prstGeom>
            <a:pattFill prst="wdUp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628418" y="5119793"/>
              <a:ext cx="2877319" cy="469447"/>
            </a:xfrm>
            <a:prstGeom prst="rect">
              <a:avLst/>
            </a:prstGeom>
            <a:pattFill prst="wdDnDiag">
              <a:fgClr>
                <a:schemeClr val="tx1"/>
              </a:fgClr>
              <a:bgClr>
                <a:schemeClr val="bg1"/>
              </a:bgClr>
            </a:pattFill>
            <a:ln>
              <a:solidFill>
                <a:schemeClr val="tx1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625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167295" y="5688759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LTE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067077" y="5688760"/>
              <a:ext cx="4845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NR</a:t>
              </a:r>
            </a:p>
          </p:txBody>
        </p:sp>
      </p:grpSp>
      <p:sp>
        <p:nvSpPr>
          <p:cNvPr id="24" name="Title 1"/>
          <p:cNvSpPr txBox="1">
            <a:spLocks/>
          </p:cNvSpPr>
          <p:nvPr/>
        </p:nvSpPr>
        <p:spPr bwMode="auto">
          <a:xfrm>
            <a:off x="467544" y="26064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en-US" sz="3200" b="1" kern="0" smtClean="0"/>
              <a:t>Example - Intra-band non-contiguous</a:t>
            </a:r>
            <a:endParaRPr lang="en-US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604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1"/>
          <p:cNvSpPr txBox="1">
            <a:spLocks noChangeArrowheads="1"/>
          </p:cNvSpPr>
          <p:nvPr/>
        </p:nvSpPr>
        <p:spPr bwMode="auto">
          <a:xfrm>
            <a:off x="457200" y="1204913"/>
            <a:ext cx="8229600" cy="475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171450" indent="-1714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>
              <a:buFont typeface="Arial" charset="0"/>
              <a:buChar char="•"/>
            </a:pPr>
            <a:r>
              <a:rPr lang="en-US" altLang="x-none" sz="2400" dirty="0"/>
              <a:t>Master Node: </a:t>
            </a:r>
            <a:r>
              <a:rPr lang="en-US" altLang="x-none" sz="2400" dirty="0" smtClean="0"/>
              <a:t>Intra-band is difficult to reuse LTE test frequencies from 36.508</a:t>
            </a:r>
          </a:p>
          <a:p>
            <a:pPr>
              <a:buFont typeface="Arial" charset="0"/>
              <a:buChar char="•"/>
            </a:pPr>
            <a:endParaRPr lang="en-US" altLang="x-none" sz="2400" dirty="0"/>
          </a:p>
          <a:p>
            <a:pPr>
              <a:buFont typeface="Arial" charset="0"/>
              <a:buChar char="•"/>
            </a:pPr>
            <a:r>
              <a:rPr lang="en-US" altLang="x-none" sz="2400" dirty="0"/>
              <a:t>Secondary Node: </a:t>
            </a:r>
            <a:r>
              <a:rPr lang="en-US" altLang="x-none" sz="2400" dirty="0" smtClean="0"/>
              <a:t>Intra-band is difficult to reuse </a:t>
            </a:r>
            <a:r>
              <a:rPr lang="en-US" altLang="x-none" sz="2400" dirty="0"/>
              <a:t>test frequencies from 38.508-1</a:t>
            </a:r>
            <a:br>
              <a:rPr lang="en-US" altLang="x-none" sz="2400" dirty="0"/>
            </a:br>
            <a:endParaRPr lang="en-US" altLang="x-none" sz="2400" dirty="0" smtClean="0"/>
          </a:p>
          <a:p>
            <a:pPr>
              <a:buFont typeface="Arial" charset="0"/>
              <a:buChar char="•"/>
            </a:pPr>
            <a:r>
              <a:rPr lang="en-US" altLang="x-none" sz="2400" dirty="0" smtClean="0"/>
              <a:t>Intra-band allows use of BCS, don’t have to account for all possible LTE channel BWs nor all possible NR channel BWs</a:t>
            </a: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z="3200" b="1" dirty="0" smtClean="0"/>
              <a:t>Example - Intra-band</a:t>
            </a:r>
            <a:endParaRPr lang="en-GB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76372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25958</TotalTime>
  <Words>393</Words>
  <Application>Microsoft Macintosh PowerPoint</Application>
  <PresentationFormat>On-screen Show (4:3)</PresentationFormat>
  <Paragraphs>294</Paragraphs>
  <Slides>17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Times New Roman</vt:lpstr>
      <vt:lpstr>Arial</vt:lpstr>
      <vt:lpstr>Calibri</vt:lpstr>
      <vt:lpstr>Office Theme</vt:lpstr>
      <vt:lpstr>Default Design</vt:lpstr>
      <vt:lpstr>    RAN5#79 21 – 25 May 2018     </vt:lpstr>
      <vt:lpstr>Example - Inter-band </vt:lpstr>
      <vt:lpstr>Example - Inter-band</vt:lpstr>
      <vt:lpstr>Example - Inter-band</vt:lpstr>
      <vt:lpstr>Example - Inter-band</vt:lpstr>
      <vt:lpstr>Example - Inter-band</vt:lpstr>
      <vt:lpstr>Example - Intra-band non-contiguous</vt:lpstr>
      <vt:lpstr>PowerPoint Presentation</vt:lpstr>
      <vt:lpstr>Example - Intra-band</vt:lpstr>
      <vt:lpstr>Example - Intra-band</vt:lpstr>
      <vt:lpstr>Example - Intra-band contiguous</vt:lpstr>
      <vt:lpstr>PowerPoint Presentation</vt:lpstr>
      <vt:lpstr>Example - Intra-band</vt:lpstr>
      <vt:lpstr>Example - Intra-band</vt:lpstr>
      <vt:lpstr>Example – Inter&amp;Intra-band</vt:lpstr>
      <vt:lpstr>Example – Inter&amp;Intra-band</vt:lpstr>
      <vt:lpstr>Summary – necessary data points</vt:lpstr>
    </vt:vector>
  </TitlesOfParts>
  <Company>3GPP</Company>
  <LinksUpToDate>false</LinksUpToDate>
  <SharedDoc>false</SharedDoc>
  <HyperlinksChanged>false</HyperlinksChanged>
  <AppVersion>15.0032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Chair</dc:creator>
  <dc:description>© 2009  All rights reserved</dc:description>
  <cp:lastModifiedBy>Scott Probasco</cp:lastModifiedBy>
  <cp:revision>811</cp:revision>
  <dcterms:created xsi:type="dcterms:W3CDTF">2008-08-30T09:32:10Z</dcterms:created>
  <dcterms:modified xsi:type="dcterms:W3CDTF">2018-05-21T21:33:30Z</dcterms:modified>
</cp:coreProperties>
</file>