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4"/>
  </p:handoutMasterIdLst>
  <p:sldIdLst>
    <p:sldId id="290" r:id="rId3"/>
    <p:sldId id="430" r:id="rId5"/>
    <p:sldId id="497" r:id="rId6"/>
    <p:sldId id="482" r:id="rId7"/>
    <p:sldId id="484" r:id="rId8"/>
    <p:sldId id="476" r:id="rId9"/>
    <p:sldId id="478" r:id="rId10"/>
    <p:sldId id="480" r:id="rId11"/>
    <p:sldId id="495" r:id="rId12"/>
    <p:sldId id="479" r:id="rId13"/>
  </p:sldIdLst>
  <p:sldSz cx="12190095" cy="6859270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lvl="1" indent="-1511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lvl="2" indent="-3035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lvl="3" indent="-4559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lvl="4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9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nni SONG(CMCC)" initials="D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88"/>
    <p:restoredTop sz="93447"/>
  </p:normalViewPr>
  <p:slideViewPr>
    <p:cSldViewPr snapToGrid="0" showGuides="1">
      <p:cViewPr varScale="1">
        <p:scale>
          <a:sx n="100" d="100"/>
          <a:sy n="100" d="100"/>
        </p:scale>
        <p:origin x="1296" y="72"/>
      </p:cViewPr>
      <p:guideLst>
        <p:guide orient="horz" pos="2249"/>
        <p:guide pos="3854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commentAuthors" Target="commentAuthors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B521B90-5CF5-41B3-832A-4D5F53C8EE1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>
              <a:lnSpc>
                <a:spcPct val="150000"/>
              </a:lnSpc>
            </a:pP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r>
              <a:rPr lang="en-US" altLang="en-US" dirty="0">
                <a:sym typeface="+mn-ea"/>
              </a:rPr>
              <a:t> It is strongly recommended contributions are focussed/targeted on RAN5 aspects of ‘AI/ML Testability and Interoperability’</a:t>
            </a:r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26CD4E9-1BCC-4574-915D-9E4540238ABE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CCB8EF7-BF32-480B-9B29-5AD4945B110F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1014D3-AB05-4D79-AC85-7B937D4A6D2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747189-C373-4581-9C7B-5D3EB704B7C3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BAAD3B-6A26-43DC-B769-F74E1D662625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CE2188D-16A7-435D-8636-4DE58F1F4FE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CB7344-E104-4FC0-B946-34ED99A972D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DE3F17-3B2F-457D-9E42-6D2BDE38EEF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6A55551-8E62-459F-A9D5-EB5161DC58A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63BBC30-3426-4810-8156-B2D65F8D26C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vert="horz" wrap="square" lIns="121917" tIns="60958" rIns="121917" bIns="60958" numCol="1" rtlCol="0" anchor="t" anchorCtr="0" compatLnSpc="1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34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4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7B23BBC-B664-4346-B601-6D003134BDE0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9"/>
          </p:nvPr>
        </p:nvSpPr>
        <p:spPr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0D77337-E1C2-43C7-9660-BEE5849FCC21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95313" y="1885950"/>
            <a:ext cx="10960100" cy="2336800"/>
          </a:xfrm>
        </p:spPr>
        <p:txBody>
          <a:bodyPr vert="horz" wrap="square" lIns="121917" tIns="60958" rIns="121917" bIns="60958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ts val="62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+mn-lt"/>
                <a:sym typeface="+mn-ea"/>
              </a:rPr>
              <a:t>Discussion on handling of AI/ML in RAN5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4339" name="副标题 2"/>
          <p:cNvSpPr>
            <a:spLocks noGrp="1"/>
          </p:cNvSpPr>
          <p:nvPr>
            <p:ph type="subTitle" idx="1"/>
          </p:nvPr>
        </p:nvSpPr>
        <p:spPr>
          <a:xfrm>
            <a:off x="215900" y="4222750"/>
            <a:ext cx="11703050" cy="1510665"/>
          </a:xfrm>
        </p:spPr>
        <p:txBody>
          <a:bodyPr vert="horz" wrap="square" lIns="121917" tIns="60958" rIns="121917" bIns="60958" anchor="t" anchorCtr="0"/>
          <a:lstStyle/>
          <a:p>
            <a:pPr eaLnBrk="1" hangingPunct="1">
              <a:lnSpc>
                <a:spcPct val="150000"/>
              </a:lnSpc>
              <a:buClrTx/>
              <a:buSzTx/>
            </a:pPr>
            <a:r>
              <a:rPr lang="en-US" altLang="zh-CN" sz="2800" kern="120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</a:rPr>
              <a:t>China Mobile, </a:t>
            </a:r>
            <a:r>
              <a:rPr lang="en-US" altLang="zh-CN" sz="280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AT&amp;T, CAICT, Ericsson,</a:t>
            </a:r>
            <a:r>
              <a:rPr lang="en-US" altLang="zh-CN" sz="2800" dirty="0">
                <a:solidFill>
                  <a:schemeClr val="tx1"/>
                </a:solidFill>
                <a:ea typeface="宋体" panose="02010600030101010101" pitchFamily="2" charset="-122"/>
                <a:sym typeface="+mn-ea"/>
              </a:rPr>
              <a:t> Huawei, </a:t>
            </a:r>
            <a:r>
              <a:rPr lang="en-US" altLang="zh-CN" sz="280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Medi</a:t>
            </a:r>
            <a:r>
              <a:rPr lang="en-US" altLang="zh-CN" sz="2800" dirty="0">
                <a:solidFill>
                  <a:schemeClr val="tx1"/>
                </a:solidFill>
                <a:ea typeface="宋体" panose="02010600030101010101" pitchFamily="2" charset="-122"/>
                <a:sym typeface="+mn-ea"/>
              </a:rPr>
              <a:t>aTek, </a:t>
            </a:r>
            <a:r>
              <a:rPr lang="en-US" altLang="zh-CN" sz="2800" kern="1200" dirty="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rPr>
              <a:t>Nokia, </a:t>
            </a:r>
            <a:r>
              <a:rPr lang="en-US" altLang="zh-CN" sz="2800" dirty="0">
                <a:solidFill>
                  <a:schemeClr val="tx1"/>
                </a:solidFill>
                <a:ea typeface="宋体" panose="02010600030101010101" pitchFamily="2" charset="-122"/>
                <a:sym typeface="+mn-ea"/>
              </a:rPr>
              <a:t>ZTE</a:t>
            </a:r>
            <a:endParaRPr lang="en-US" altLang="zh-CN" sz="2800" kern="1200" dirty="0">
              <a:solidFill>
                <a:schemeClr val="tx1"/>
              </a:solidFill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4340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3GPP TSG-RAN5 Meeting #</a:t>
            </a:r>
            <a:r>
              <a:rPr kumimoji="0" lang="en-US" alt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105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						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R5-247647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Orlando, Florida, USA, 18 – 22 November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 2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 vert="horz" wrap="square" lIns="121917" tIns="60958" rIns="121917" bIns="60958" anchor="b" anchorCtr="0"/>
          <a:lstStyle/>
          <a:p>
            <a:pPr eaLnBrk="1" hangingPunct="1">
              <a:buClrTx/>
              <a:buSzTx/>
              <a:buFontTx/>
            </a:pPr>
            <a:r>
              <a:rPr lang="en-US" altLang="zh-CN" sz="6000" kern="1200" dirty="0">
                <a:latin typeface="+mj-lt"/>
                <a:ea typeface="宋体" panose="02010600030101010101" pitchFamily="2" charset="-122"/>
                <a:cs typeface="+mj-cs"/>
              </a:rPr>
              <a:t>Thank you!</a:t>
            </a:r>
            <a:endParaRPr lang="en-US" altLang="zh-CN" sz="6000" kern="1200" dirty="0"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30723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lstStyle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Background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6390" y="845185"/>
            <a:ext cx="11481435" cy="147510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0: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During RAN5#104,  Proposal 1.2 and Proposal 1.3 in R5-245606 are accepted. Accordigly, the dedicated RAN5 AIML reflector and Agenda Item are well implemented before RAN5#105 already. 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9260" y="3365500"/>
            <a:ext cx="11392535" cy="14732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 rot="1320000">
            <a:off x="10272840" y="3015014"/>
            <a:ext cx="1813115" cy="39878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pPr algn="ctr"/>
            <a:r>
              <a:rPr lang="en-US" altLang="zh-CN" sz="2000" b="1" noProof="0" dirty="0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R5-245606</a:t>
            </a:r>
            <a:endParaRPr lang="en-US" altLang="zh-CN" sz="2000" b="1" noProof="0" dirty="0">
              <a:solidFill>
                <a:srgbClr val="C00000"/>
              </a:solidFill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lstStyle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Ongoing RAN4 AIML discussion on “</a:t>
            </a:r>
            <a:r>
              <a:rPr lang="en-US" altLang="zh-CN" sz="28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Issue 1-2: Post deployment testing</a:t>
            </a:r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”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6390" y="570865"/>
            <a:ext cx="11481435" cy="94805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algn="l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1: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During RAN4#112bis,  “how to conduct the validation of a change in functionality in already deployed UEs” was discussed under 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“Issue 1-2: Post deployment testing”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with the following agreements captured in 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R4-2417212</a:t>
            </a:r>
            <a:r>
              <a:rPr lang="en-US" altLang="zh-CN" sz="2400" b="1" noProof="0" dirty="0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[1]. 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55270" y="1595120"/>
            <a:ext cx="11729085" cy="5135880"/>
            <a:chOff x="1279" y="2327"/>
            <a:chExt cx="17020" cy="756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79" y="2327"/>
              <a:ext cx="16790" cy="7566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" name="文本框 2"/>
            <p:cNvSpPr txBox="1"/>
            <p:nvPr/>
          </p:nvSpPr>
          <p:spPr>
            <a:xfrm rot="2040000">
              <a:off x="15668" y="3009"/>
              <a:ext cx="2631" cy="587"/>
            </a:xfrm>
            <a:prstGeom prst="rect">
              <a:avLst/>
            </a:prstGeom>
            <a:noFill/>
            <a:ln w="38100">
              <a:solidFill>
                <a:srgbClr val="C00000"/>
              </a:solidFill>
            </a:ln>
          </p:spPr>
          <p:txBody>
            <a:bodyPr wrap="square" rtlCol="0">
              <a:spAutoFit/>
            </a:bodyPr>
            <a:p>
              <a:pPr algn="ctr"/>
              <a:r>
                <a:rPr lang="en-US" altLang="zh-CN" sz="2000" b="1" noProof="0" dirty="0">
                  <a:solidFill>
                    <a:srgbClr val="C00000"/>
                  </a:solidFill>
                  <a:highlight>
                    <a:srgbClr val="000000">
                      <a:alpha val="0"/>
                    </a:srgbClr>
                  </a:highlight>
                  <a:latin typeface="+mn-lt"/>
                  <a:sym typeface="+mn-ea"/>
                </a:rPr>
                <a:t>R4-2417212</a:t>
              </a:r>
              <a:endParaRPr lang="en-US" altLang="zh-CN" sz="2000" b="1" noProof="0" dirty="0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756" y="5039"/>
              <a:ext cx="11941" cy="367"/>
            </a:xfrm>
            <a:prstGeom prst="rect">
              <a:avLst/>
            </a:prstGeom>
            <a:noFill/>
            <a:ln w="38100">
              <a:solidFill>
                <a:srgbClr val="C00000"/>
              </a:solidFill>
            </a:ln>
          </p:spPr>
          <p:txBody>
            <a:bodyPr wrap="square" rtlCol="0">
              <a:noAutofit/>
            </a:bodyPr>
            <a:p>
              <a:pPr algn="ctr"/>
              <a:endParaRPr lang="en-US" altLang="zh-CN" sz="2000" b="1" noProof="0" dirty="0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943" y="6319"/>
              <a:ext cx="2808" cy="367"/>
            </a:xfrm>
            <a:prstGeom prst="rect">
              <a:avLst/>
            </a:prstGeom>
            <a:noFill/>
            <a:ln w="38100">
              <a:solidFill>
                <a:srgbClr val="C00000"/>
              </a:solidFill>
            </a:ln>
          </p:spPr>
          <p:txBody>
            <a:bodyPr wrap="square" rtlCol="0">
              <a:noAutofit/>
            </a:bodyPr>
            <a:p>
              <a:pPr algn="ctr"/>
              <a:endParaRPr lang="en-US" altLang="zh-CN" sz="2000" b="1" noProof="0" dirty="0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endParaRPr>
            </a:p>
          </p:txBody>
        </p:sp>
      </p:grp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lstStyle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When/How to deal with Changes in certified Products in GCF (1/3)  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5580" y="814070"/>
            <a:ext cx="11854815" cy="12058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algn="l" defTabSz="914400" eaLnBrk="1" hangingPunct="1">
              <a:lnSpc>
                <a:spcPts val="22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b="1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Observation 2.0: </a:t>
            </a:r>
            <a:r>
              <a:rPr kumimoji="0" lang="en-US" altLang="zh-CN" sz="2000" cap="none" spc="0" normalizeH="0" baseline="0" noProof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GCF-AP</a:t>
            </a:r>
            <a:r>
              <a:rPr lang="en-US" altLang="zh-CN" sz="2000" noProof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[2]</a:t>
            </a:r>
            <a:r>
              <a:rPr kumimoji="0" lang="en-US" altLang="zh-CN" sz="2000" cap="none" spc="0" normalizeH="0" baseline="0" noProof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Section 7.7 covers the scenario of “how to deal with the changes in Product’s Hardware and/or Software Configuration”, which addresses the scenario of “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how to conduct the validation of a change in functionality in already deployed UEs</a:t>
            </a:r>
            <a:r>
              <a:rPr kumimoji="0" lang="en-US" altLang="zh-CN" sz="2000" cap="none" spc="0" normalizeH="0" baseline="0" noProof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” from a methodology perspective</a:t>
            </a:r>
            <a:r>
              <a:rPr kumimoji="0" lang="en-US" altLang="zh-CN" sz="20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 </a:t>
            </a:r>
            <a:endParaRPr kumimoji="0" lang="en-US" altLang="zh-CN" sz="2000" kern="1200" cap="none" spc="0" normalizeH="0" baseline="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ts val="22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0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It is feasible to handle this for the changes in already certified/deployed UEs.</a:t>
            </a:r>
            <a:endParaRPr kumimoji="0" lang="en-US" altLang="zh-CN" sz="2000" kern="1200" cap="none" spc="0" normalizeH="0" baseline="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5580" y="2329180"/>
            <a:ext cx="11855450" cy="184467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l" defTabSz="914400" eaLnBrk="1" hangingPunct="1">
              <a:lnSpc>
                <a:spcPts val="22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000" b="1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Observation</a:t>
            </a:r>
            <a:r>
              <a:rPr kumimoji="0" lang="en-US" altLang="zh-CN" sz="2000" b="1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2.1:</a:t>
            </a:r>
            <a:r>
              <a:rPr kumimoji="0" lang="en-US" altLang="zh-CN" sz="20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For the UE which already supports AI functionality/features when it is certified, and the certified AI-UE is subsequently modified with updated AI models, as long as the changes in the AI models do not add new functionality/features, this scenario is aligned with: “</a:t>
            </a:r>
            <a:r>
              <a:rPr kumimoji="0" lang="en-US" altLang="zh-CN" sz="2000" u="sng" kern="1200" cap="none" spc="0" normalizeH="0" baseline="0" noProof="0" dirty="0">
                <a:solidFill>
                  <a:schemeClr val="tx1"/>
                </a:solidFill>
                <a:highlight>
                  <a:srgbClr val="00FF00"/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do not add new functionality or features</a:t>
            </a:r>
            <a:r>
              <a:rPr kumimoji="0" lang="en-US" altLang="zh-CN" sz="20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” described in GCF-AP</a:t>
            </a:r>
            <a:r>
              <a:rPr lang="en-US" altLang="zh-CN" sz="2000" noProof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[2]</a:t>
            </a:r>
            <a:r>
              <a:rPr kumimoji="0" lang="en-US" altLang="zh-CN" sz="20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000" noProof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Section 7.7. </a:t>
            </a:r>
            <a:endParaRPr lang="en-US" altLang="zh-CN" sz="2000" noProof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R="0" algn="l" defTabSz="914400" eaLnBrk="1" hangingPunct="1">
              <a:lnSpc>
                <a:spcPts val="22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0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Evidence of continued compliance with the applicable Certification Criteria shall be provided and recorded by the certification bodies.</a:t>
            </a:r>
            <a:endParaRPr kumimoji="0" lang="en-US" altLang="zh-CN" sz="2000" kern="1200" cap="none" spc="0" normalizeH="0" baseline="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5580" y="4250055"/>
            <a:ext cx="11855450" cy="232918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l" defTabSz="914400" eaLnBrk="1" hangingPunct="1">
              <a:lnSpc>
                <a:spcPts val="22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000" b="1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Observation</a:t>
            </a:r>
            <a:r>
              <a:rPr kumimoji="0" lang="en-US" altLang="zh-CN" sz="2000" b="1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2.2:</a:t>
            </a:r>
            <a:r>
              <a:rPr kumimoji="0" lang="en-US" altLang="zh-CN" sz="20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T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he scenarios below are addressed by “</a:t>
            </a:r>
            <a:r>
              <a:rPr lang="en-US" altLang="zh-CN" sz="2000" u="sng" noProof="0" dirty="0">
                <a:solidFill>
                  <a:schemeClr val="tx1"/>
                </a:solidFill>
                <a:highlight>
                  <a:srgbClr val="FFFF00"/>
                </a:highlight>
                <a:latin typeface="+mn-lt"/>
                <a:sym typeface="+mn-ea"/>
              </a:rPr>
              <a:t>add new functionality or features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” described in GCF-AP</a:t>
            </a:r>
            <a:r>
              <a:rPr lang="en-US" altLang="zh-CN" sz="2000" noProof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[2]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</a:t>
            </a:r>
            <a:r>
              <a:rPr lang="en-US" altLang="zh-CN" sz="2000" noProof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Section 7.7.</a:t>
            </a:r>
            <a:endParaRPr lang="en-US" altLang="zh-CN" sz="2000" noProof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L="800100" marR="0" lvl="1" indent="-342900" algn="l" defTabSz="914400" eaLnBrk="1" hangingPunct="1">
              <a:lnSpc>
                <a:spcPts val="2200"/>
              </a:lnSpc>
              <a:spcBef>
                <a:spcPts val="300"/>
              </a:spcBef>
              <a:buClrTx/>
              <a:buSzTx/>
              <a:buFont typeface="Wingdings" panose="05000000000000000000" charset="0"/>
              <a:buChar char="Ø"/>
              <a:defRPr/>
            </a:pPr>
            <a:r>
              <a:rPr lang="en-US" altLang="zh-CN" sz="2000" noProof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The UE</a:t>
            </a:r>
            <a:r>
              <a:rPr kumimoji="0" lang="en-US" altLang="zh-CN" sz="20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does not support AI functionality/features when it is certified, and the certified UE is subsequently modified with addition of AI functionality/features</a:t>
            </a:r>
            <a:endParaRPr kumimoji="0" lang="en-US" altLang="zh-CN" sz="2000" kern="1200" cap="none" spc="0" normalizeH="0" baseline="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L="800100" marR="0" lvl="1" indent="-342900" algn="l" defTabSz="914400" eaLnBrk="1" hangingPunct="1">
              <a:lnSpc>
                <a:spcPts val="2200"/>
              </a:lnSpc>
              <a:spcBef>
                <a:spcPts val="300"/>
              </a:spcBef>
              <a:buClrTx/>
              <a:buSzTx/>
              <a:buFont typeface="Wingdings" panose="05000000000000000000" charset="0"/>
              <a:buChar char="Ø"/>
              <a:defRPr/>
            </a:pPr>
            <a:r>
              <a:rPr lang="en-US" altLang="zh-CN" sz="2000" noProof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The UE already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supports AI functionality/features when it is certified, and the certified UE is subsequently modified with updated AI models which enable the certified UE with new functionality/features</a:t>
            </a:r>
            <a:endParaRPr lang="en-US" altLang="zh-CN" sz="200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L="0" marR="0" lvl="0" indent="0" algn="l" defTabSz="914400" eaLnBrk="1" hangingPunct="1">
              <a:lnSpc>
                <a:spcPts val="2200"/>
              </a:lnSpc>
              <a:spcBef>
                <a:spcPts val="300"/>
              </a:spcBef>
              <a:buClrTx/>
              <a:buSzTx/>
              <a:defRPr/>
            </a:pP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Evidence for compliance to the Certification Criteria applicable to the new functionality for feature shall be provided and recorded by the certification bodies.</a:t>
            </a:r>
            <a:endParaRPr kumimoji="0" lang="en-US" altLang="zh-CN" sz="2000" kern="1200" cap="none" spc="0" normalizeH="0" baseline="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lstStyle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When/How to deal with Changes in certified Products in GCF (2/3)  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1450" y="717550"/>
            <a:ext cx="11802110" cy="583311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l" defTabSz="914400" eaLnBrk="1" hangingPunct="1">
              <a:lnSpc>
                <a:spcPct val="15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0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Observation</a:t>
            </a:r>
            <a:r>
              <a:rPr kumimoji="0" lang="en-US" altLang="zh-CN" sz="20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2.3:</a:t>
            </a: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For the change that requires a modification to the information within the declaration, the certification bodies shall be notified in time, including both </a:t>
            </a: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the scenarios below described in GCF-AP</a:t>
            </a:r>
            <a:r>
              <a:rPr lang="en-US" altLang="zh-CN" sz="2000" noProof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[2]</a:t>
            </a: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</a:t>
            </a:r>
            <a:r>
              <a:rPr lang="en-US" altLang="zh-CN" sz="2000" noProof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Section 7.7</a:t>
            </a:r>
            <a:endParaRPr lang="en-US" altLang="zh-CN" sz="2000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R="0" lvl="1" algn="l" defTabSz="914400" eaLnBrk="1" hangingPunct="1">
              <a:lnSpc>
                <a:spcPct val="15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</a:t>
            </a:r>
            <a:r>
              <a:rPr lang="en-US" altLang="zh-CN" sz="2000" u="sng" noProof="0" dirty="0">
                <a:highlight>
                  <a:srgbClr val="00FF00"/>
                </a:highlight>
                <a:latin typeface="+mn-lt"/>
                <a:sym typeface="+mn-ea"/>
              </a:rPr>
              <a:t>“do not add new functionality or features”</a:t>
            </a: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: </a:t>
            </a:r>
            <a:r>
              <a:rPr lang="en-US" altLang="zh-CN" sz="2000" noProof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The UE</a:t>
            </a: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already supports AI functionality/features when it is certified, and the certified AI-UE is subsequently modified with updated AI models. However, the changes in the AI models do not add new functionality/features</a:t>
            </a: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</a:t>
            </a:r>
            <a:endParaRPr lang="en-US" altLang="zh-CN" sz="2000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R="0" lvl="1" algn="l" defTabSz="914400" eaLnBrk="1" hangingPunct="1">
              <a:lnSpc>
                <a:spcPct val="15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</a:t>
            </a:r>
            <a:r>
              <a:rPr lang="en-US" altLang="zh-CN" sz="2000" u="sng" noProof="0" dirty="0">
                <a:highlight>
                  <a:srgbClr val="FFFF00"/>
                </a:highlight>
                <a:latin typeface="+mn-lt"/>
                <a:sym typeface="+mn-ea"/>
              </a:rPr>
              <a:t>“add new functionality or features”</a:t>
            </a:r>
            <a:r>
              <a:rPr lang="en-US" altLang="zh-CN" sz="2000" noProof="0" dirty="0">
                <a:latin typeface="+mn-lt"/>
                <a:sym typeface="+mn-ea"/>
              </a:rPr>
              <a:t>:</a:t>
            </a:r>
            <a:r>
              <a:rPr lang="en-US" altLang="zh-CN" sz="2000" noProof="0" dirty="0">
                <a:highlight>
                  <a:srgbClr val="FFFF00"/>
                </a:highlight>
                <a:latin typeface="+mn-lt"/>
                <a:sym typeface="+mn-ea"/>
              </a:rPr>
              <a:t> </a:t>
            </a:r>
            <a:endParaRPr lang="en-US" altLang="zh-CN" sz="2000" noProof="0" dirty="0">
              <a:highlight>
                <a:srgbClr val="FFFF00"/>
              </a:highlight>
              <a:latin typeface="+mn-lt"/>
              <a:sym typeface="+mn-ea"/>
            </a:endParaRPr>
          </a:p>
          <a:p>
            <a:pPr marL="1257300" marR="0" lvl="2" indent="-342900" algn="l" defTabSz="914400" eaLnBrk="1" hangingPunct="1">
              <a:lnSpc>
                <a:spcPct val="150000"/>
              </a:lnSpc>
              <a:spcBef>
                <a:spcPts val="300"/>
              </a:spcBef>
              <a:buClrTx/>
              <a:buSzTx/>
              <a:buFont typeface="Wingdings" panose="05000000000000000000" charset="0"/>
              <a:buChar char="Ø"/>
              <a:defRPr/>
            </a:pPr>
            <a:r>
              <a:rPr lang="en-US" altLang="zh-CN" sz="2000" noProof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The UE</a:t>
            </a: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does not support AI functionality/features when it is certified, and the certified UE is subsequently modified with addition of AI functionality/features</a:t>
            </a:r>
            <a:endParaRPr kumimoji="0" lang="en-US" altLang="zh-CN" sz="2000" kern="1200" cap="none" spc="0" normalizeH="0" baseline="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L="1257300" marR="0" lvl="2" indent="-342900" algn="l" defTabSz="914400" eaLnBrk="1" hangingPunct="1">
              <a:lnSpc>
                <a:spcPct val="150000"/>
              </a:lnSpc>
              <a:spcBef>
                <a:spcPts val="300"/>
              </a:spcBef>
              <a:buClrTx/>
              <a:buSzTx/>
              <a:buFont typeface="Wingdings" panose="05000000000000000000" charset="0"/>
              <a:buChar char="Ø"/>
              <a:defRPr/>
            </a:pPr>
            <a:r>
              <a:rPr lang="en-US" altLang="zh-CN" sz="2000" noProof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The UE already</a:t>
            </a: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supports AI functionality/features when it is certified, and the certified UE is subsequently modified with updated AI models which enable the certified UE with new functionality/features</a:t>
            </a: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lstStyle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When/How to deal with Changes in certified Products in GCF (3/3)  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6390" y="1183005"/>
            <a:ext cx="11481435" cy="257429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3.1: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There are a few cases tagged with “Updated” can be found in GCF website. For an updated device, some manufacturers may choose to make a new certification rather than updating the original. 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4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Observation 3.2: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In GCF, there is no additional fee for doing a new certification or updating a certification. But Recognised Test Organisation (RTO) may still charge for doing a new certification or updating a certification. 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535" y="4364990"/>
            <a:ext cx="11756390" cy="18154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lstStyle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Proposals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9720" y="772160"/>
            <a:ext cx="11481435" cy="448246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1:</a:t>
            </a:r>
            <a:r>
              <a:rPr kumimoji="0" lang="en-US" altLang="zh-CN" sz="24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Considering RAN5 is familiar with the existing certification/validation methodology/processes in the certification bodies (quite a few RAN5 delegates attend both RAN5 and GCF), </a:t>
            </a:r>
            <a:r>
              <a:rPr lang="en-US" altLang="zh-CN" sz="24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RAN5 should discuss methods to address how to conduct the validation of changes in functionality in already deployed UEs relevant to “Issue 1-2: Post deployment testing” as part of </a:t>
            </a:r>
            <a:r>
              <a:rPr lang="en-US" altLang="zh-CN" sz="240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“AI/ML Testability and Interoperability”</a:t>
            </a:r>
            <a:r>
              <a:rPr kumimoji="0" lang="en-US" altLang="zh-CN" sz="24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 </a:t>
            </a:r>
            <a:endParaRPr kumimoji="0" lang="en-US" altLang="zh-CN" sz="2400" kern="1200" cap="none" spc="0" normalizeH="0" baseline="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endParaRPr kumimoji="0" lang="en-US" altLang="zh-CN" sz="2400" kern="1200" cap="none" spc="0" normalizeH="0" baseline="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2:</a:t>
            </a:r>
            <a:r>
              <a:rPr kumimoji="0" lang="en-US" altLang="zh-CN" sz="24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4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RAN5 take</a:t>
            </a:r>
            <a:r>
              <a:rPr lang="en-US" altLang="zh-CN" sz="240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into </a:t>
            </a:r>
            <a:r>
              <a:rPr lang="en-US" altLang="zh-CN" sz="24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consideration</a:t>
            </a:r>
            <a:r>
              <a:rPr kumimoji="0" lang="en-US" altLang="zh-CN" sz="24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the methodology of </a:t>
            </a:r>
            <a:r>
              <a:rPr lang="en-US" altLang="zh-CN" sz="24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“</a:t>
            </a:r>
            <a:r>
              <a:rPr lang="en-US" altLang="zh-CN" sz="2400" noProof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how to deal with the changes in already deployed UEs in GCF</a:t>
            </a:r>
            <a:r>
              <a:rPr lang="en-US" altLang="zh-CN" sz="24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” as a starting point with necessary adaptions when discussing “how to conduct the validation of a change in functionality in already deployed UEs” under “Issue 1-2: Post deployment testing”</a:t>
            </a:r>
            <a:r>
              <a:rPr kumimoji="0" lang="en-US" altLang="zh-CN" sz="24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en-US" altLang="zh-CN" sz="2400" kern="1200" cap="none" spc="0" normalizeH="0" baseline="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lstStyle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How to identify AI UE in UE certification?  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6390" y="683895"/>
            <a:ext cx="11481435" cy="288671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4: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RAN4 is disucssing about how to identify which UEs shall follow the non-AI UE requirements during the UE tests, while which UEs shall follow the AI UE requirements during the UE tests. 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4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Observation 5: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As per the existing UE certification process in certification bodies, the UE capability/type identification is counted on UE declaration.</a:t>
            </a:r>
            <a:endParaRPr lang="en-US" altLang="zh-CN" sz="2400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6: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In RAN2#127, it was agreed in R2-2409202[3] to define UECapablityInformation message to indicate UEs’ AI/ML supported functionalities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2575" y="5132705"/>
            <a:ext cx="11481435" cy="174180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3: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Consider to use “</a:t>
            </a:r>
            <a:r>
              <a:rPr lang="en-US" altLang="zh-CN" sz="2400" noProof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UE declaration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” as the reference when discuss “how to indentify AI-UE in UE certification”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 e.g. If the UE declares itself as an AI UE, it shall follow the AI UE requirements during the UE tests. Otherwise, the UE shall follow the non-AI UE requirements during the UE tests.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575" y="3669030"/>
            <a:ext cx="11638915" cy="141160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6490970" y="3512820"/>
            <a:ext cx="5154295" cy="398780"/>
          </a:xfrm>
          <a:prstGeom prst="rect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pPr algn="ctr"/>
            <a:r>
              <a:rPr lang="en-US" altLang="zh-CN" sz="2000" b="1" noProof="0" dirty="0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RAN2#127 Chair Notes </a:t>
            </a:r>
            <a:r>
              <a:rPr lang="en-US" altLang="zh-CN" sz="2000" b="1" noProof="0" dirty="0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(R2-2409202) </a:t>
            </a:r>
            <a:r>
              <a:rPr lang="en-US" altLang="zh-CN" sz="2000" b="1" noProof="0" dirty="0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cl. 8.1.2.2</a:t>
            </a:r>
            <a:endParaRPr lang="en-US" altLang="zh-CN" sz="2000" b="1" noProof="0" dirty="0">
              <a:solidFill>
                <a:srgbClr val="C00000"/>
              </a:solidFill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lstStyle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Reference  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6390" y="683895"/>
            <a:ext cx="11481435" cy="254381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[1] 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R4-2417212 WF on requirements for AI/ML air interface, 3GPP TSG-RAN WG4 Meeting #112bis, Hefei, Anhui, China, 14th – 18th October, 2024;</a:t>
            </a:r>
            <a:endParaRPr lang="en-US" altLang="zh-CN" sz="2400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[2] GLOBAL CERTIFICATION FORUM (GCF) Ltd Application Procedures (GCF-AP), Version 3.79.0, 26 September 2024;</a:t>
            </a:r>
            <a:endParaRPr lang="en-US" altLang="zh-CN" sz="2400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[3] 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R2-2409202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RAN2 ChairNotes, 3GPP TSG-RAN WG2 Meeting #127, Maastricht, Netherlands, Aug 19th – 23rd, 2024 </a:t>
            </a:r>
            <a:endParaRPr lang="en-US" altLang="zh-CN" sz="2400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10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ID" val="0"/>
  <p:tag name="RS_CLASSIFICATION" val="UNRESTRICTED"/>
</p:tagLst>
</file>

<file path=ppt/tags/tag7.xml><?xml version="1.0" encoding="utf-8"?>
<p:tagLst xmlns:p="http://schemas.openxmlformats.org/presentationml/2006/main">
  <p:tag name="RS_CLASSIFICATIONID" val="0"/>
  <p:tag name="RS_CLASSIFICATION" val="UNRESTRICTED"/>
</p:tagLst>
</file>

<file path=ppt/tags/tag8.xml><?xml version="1.0" encoding="utf-8"?>
<p:tagLst xmlns:p="http://schemas.openxmlformats.org/presentationml/2006/main">
  <p:tag name="RS_CLASSIFICATIONID" val="0"/>
  <p:tag name="RS_CLASSIFICATION" val="UNRESTRICTED"/>
</p:tagLst>
</file>

<file path=ppt/tags/tag9.xml><?xml version="1.0" encoding="utf-8"?>
<p:tagLst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5784</Words>
  <Application>WPS 演示</Application>
  <PresentationFormat>Custom</PresentationFormat>
  <Paragraphs>70</Paragraphs>
  <Slides>10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Calibri</vt:lpstr>
      <vt:lpstr>Calibri Light</vt:lpstr>
      <vt:lpstr>Ericsson Capital TT</vt:lpstr>
      <vt:lpstr>DejaVu Math TeX Gyre</vt:lpstr>
      <vt:lpstr>Wingdings</vt:lpstr>
      <vt:lpstr>微软雅黑</vt:lpstr>
      <vt:lpstr>Arial Unicode MS</vt:lpstr>
      <vt:lpstr>Office 主题</vt:lpstr>
      <vt:lpstr>Discussion on handling of AI/ML in RAN5</vt:lpstr>
      <vt:lpstr>Background</vt:lpstr>
      <vt:lpstr>Ongoing RAN4 AIML discussion on “Issue 1-2: Post deployment testing”</vt:lpstr>
      <vt:lpstr>When/How to deal with Changes in certified Products in GCF (1/3)  </vt:lpstr>
      <vt:lpstr>When/How to deal with Changes in certified Products in GCF (2/3)  </vt:lpstr>
      <vt:lpstr>When/How to deal with Changes in certified Products in GCF (3/3)  </vt:lpstr>
      <vt:lpstr>Proposals</vt:lpstr>
      <vt:lpstr>How to identify AI UE in UE certification?  </vt:lpstr>
      <vt:lpstr>Reference  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cmcc</cp:lastModifiedBy>
  <cp:revision>1642</cp:revision>
  <dcterms:created xsi:type="dcterms:W3CDTF">2018-09-20T03:53:00Z</dcterms:created>
  <dcterms:modified xsi:type="dcterms:W3CDTF">2024-11-22T10:29:45Z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2052-12.8.2.18205</vt:lpwstr>
  </property>
  <property fmtid="{D5CDD505-2E9C-101B-9397-08002B2CF9AE}" pid="10" name="ICV">
    <vt:lpwstr>1AD5203D878A4A30959B8571A8A4AAFE</vt:lpwstr>
  </property>
  <property fmtid="{D5CDD505-2E9C-101B-9397-08002B2CF9AE}" pid="11" name="MSIP_Label_83bcef13-7cac-433f-ba1d-47a323951816_Enabled">
    <vt:lpwstr>true</vt:lpwstr>
  </property>
  <property fmtid="{D5CDD505-2E9C-101B-9397-08002B2CF9AE}" pid="12" name="MSIP_Label_83bcef13-7cac-433f-ba1d-47a323951816_SetDate">
    <vt:lpwstr>2023-05-06T06:35:48Z</vt:lpwstr>
  </property>
  <property fmtid="{D5CDD505-2E9C-101B-9397-08002B2CF9AE}" pid="13" name="MSIP_Label_83bcef13-7cac-433f-ba1d-47a323951816_Method">
    <vt:lpwstr>Privileged</vt:lpwstr>
  </property>
  <property fmtid="{D5CDD505-2E9C-101B-9397-08002B2CF9AE}" pid="14" name="MSIP_Label_83bcef13-7cac-433f-ba1d-47a323951816_Name">
    <vt:lpwstr>MTK_Unclassified</vt:lpwstr>
  </property>
  <property fmtid="{D5CDD505-2E9C-101B-9397-08002B2CF9AE}" pid="15" name="MSIP_Label_83bcef13-7cac-433f-ba1d-47a323951816_SiteId">
    <vt:lpwstr>a7687ede-7a6b-4ef6-bace-642f677fbe31</vt:lpwstr>
  </property>
  <property fmtid="{D5CDD505-2E9C-101B-9397-08002B2CF9AE}" pid="16" name="MSIP_Label_83bcef13-7cac-433f-ba1d-47a323951816_ActionId">
    <vt:lpwstr>582b2f29-c3fc-47aa-8cbd-2919930cb004</vt:lpwstr>
  </property>
  <property fmtid="{D5CDD505-2E9C-101B-9397-08002B2CF9AE}" pid="17" name="MSIP_Label_83bcef13-7cac-433f-ba1d-47a323951816_ContentBits">
    <vt:lpwstr>0</vt:lpwstr>
  </property>
</Properties>
</file>