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17"/>
  </p:handoutMasterIdLst>
  <p:sldIdLst>
    <p:sldId id="290" r:id="rId3"/>
    <p:sldId id="430" r:id="rId5"/>
    <p:sldId id="425" r:id="rId6"/>
    <p:sldId id="443" r:id="rId7"/>
    <p:sldId id="444" r:id="rId8"/>
    <p:sldId id="446" r:id="rId9"/>
    <p:sldId id="447" r:id="rId10"/>
    <p:sldId id="451" r:id="rId11"/>
    <p:sldId id="448" r:id="rId12"/>
    <p:sldId id="456" r:id="rId13"/>
    <p:sldId id="452" r:id="rId14"/>
    <p:sldId id="441" r:id="rId15"/>
    <p:sldId id="293" r:id="rId16"/>
  </p:sldIdLst>
  <p:sldSz cx="12190095" cy="6859270"/>
  <p:notesSz cx="6858000" cy="9144000"/>
  <p:defaultTextStyle>
    <a:defPPr>
      <a:defRPr lang="en-US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608330" lvl="1" indent="-15113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1217930" lvl="2" indent="-30353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827530" lvl="3" indent="-45593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2437130" lvl="4" indent="-60833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-60833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-60833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-60833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-60833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Danni SONG(CMCC)" initials="DS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288"/>
    <p:restoredTop sz="93447"/>
  </p:normalViewPr>
  <p:slideViewPr>
    <p:cSldViewPr snapToGrid="0" showGuides="1">
      <p:cViewPr varScale="1">
        <p:scale>
          <a:sx n="100" d="100"/>
          <a:sy n="100" d="100"/>
        </p:scale>
        <p:origin x="1296" y="72"/>
      </p:cViewPr>
      <p:guideLst>
        <p:guide orient="horz" pos="2213"/>
        <p:guide pos="3826"/>
      </p:guideLst>
    </p:cSldViewPr>
  </p:slideViewPr>
  <p:notesTextViewPr>
    <p:cViewPr>
      <p:scale>
        <a:sx n="1" d="1"/>
        <a:sy n="1" d="1"/>
      </p:scale>
      <p:origin x="0" y="0"/>
    </p:cViewPr>
  </p:notesTextViewPr>
  <p:sorterViewPr showFormatting="0"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B521B90-5CF5-41B3-832A-4D5F53C8EE1B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077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83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79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75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71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5363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 eaLnBrk="1" hangingPunct="1">
              <a:lnSpc>
                <a:spcPct val="150000"/>
              </a:lnSpc>
            </a:pPr>
            <a:endParaRPr lang="en-US" altLang="zh-CN" dirty="0">
              <a:ea typeface="宋体" panose="02010600030101010101" pitchFamily="2" charset="-122"/>
            </a:endParaRPr>
          </a:p>
        </p:txBody>
      </p:sp>
      <p:sp>
        <p:nvSpPr>
          <p:cNvPr id="1536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9459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r>
              <a:rPr lang="en-US" altLang="en-US" dirty="0">
                <a:sym typeface="+mn-ea"/>
              </a:rPr>
              <a:t>Option3：To define specific encoder/decoder models for testing in 3GPP TS/TR/WF, etc.</a:t>
            </a:r>
            <a:endParaRPr lang="en-US" altLang="en-US" dirty="0">
              <a:sym typeface="+mn-ea"/>
            </a:endParaRPr>
          </a:p>
          <a:p>
            <a:pPr lvl="0"/>
            <a:r>
              <a:rPr lang="en-US" altLang="en-US" dirty="0">
                <a:sym typeface="+mn-ea"/>
              </a:rPr>
              <a:t>Option 4：Only some guidance on how to implement the encoder/decoder models for testing, without any specific encoder/decoder models for testing in 3GPP TS/TR/WF, etc.</a:t>
            </a:r>
            <a:endParaRPr lang="en-US" altLang="en-US" dirty="0">
              <a:sym typeface="+mn-ea"/>
            </a:endParaRPr>
          </a:p>
        </p:txBody>
      </p:sp>
      <p:sp>
        <p:nvSpPr>
          <p:cNvPr id="1946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9459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en-US" altLang="en-US" dirty="0">
              <a:sym typeface="+mn-ea"/>
            </a:endParaRPr>
          </a:p>
        </p:txBody>
      </p:sp>
      <p:sp>
        <p:nvSpPr>
          <p:cNvPr id="1946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9459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r>
              <a:rPr lang="en-US" altLang="en-US" dirty="0">
                <a:sym typeface="+mn-ea"/>
              </a:rPr>
              <a:t>Study on Artificial Intelligence (AI)/Machine Learning (ML) for NR air interface</a:t>
            </a:r>
            <a:endParaRPr lang="en-US" altLang="en-US" dirty="0">
              <a:sym typeface="+mn-ea"/>
            </a:endParaRPr>
          </a:p>
        </p:txBody>
      </p:sp>
      <p:sp>
        <p:nvSpPr>
          <p:cNvPr id="1946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9459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en-US" altLang="en-US" dirty="0">
              <a:sym typeface="+mn-ea"/>
            </a:endParaRPr>
          </a:p>
        </p:txBody>
      </p:sp>
      <p:sp>
        <p:nvSpPr>
          <p:cNvPr id="1946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9459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en-US" altLang="en-US" dirty="0">
              <a:sym typeface="+mn-ea"/>
            </a:endParaRPr>
          </a:p>
        </p:txBody>
      </p:sp>
      <p:sp>
        <p:nvSpPr>
          <p:cNvPr id="1946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9459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en-US" altLang="en-US" dirty="0">
              <a:sym typeface="+mn-ea"/>
            </a:endParaRPr>
          </a:p>
        </p:txBody>
      </p:sp>
      <p:sp>
        <p:nvSpPr>
          <p:cNvPr id="1946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9459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en-US" altLang="en-US" dirty="0">
              <a:sym typeface="+mn-ea"/>
            </a:endParaRPr>
          </a:p>
        </p:txBody>
      </p:sp>
      <p:sp>
        <p:nvSpPr>
          <p:cNvPr id="1946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9459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en-US" altLang="en-US" dirty="0">
              <a:sym typeface="+mn-ea"/>
            </a:endParaRPr>
          </a:p>
        </p:txBody>
      </p:sp>
      <p:sp>
        <p:nvSpPr>
          <p:cNvPr id="1946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9459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r>
              <a:rPr lang="en-US" altLang="en-US" dirty="0">
                <a:sym typeface="+mn-ea"/>
              </a:rPr>
              <a:t>Case 1: UE-based positioning with UE-side model, direct AI/ML or AI/ML assisted positioning</a:t>
            </a:r>
            <a:endParaRPr lang="en-US" altLang="en-US" dirty="0">
              <a:sym typeface="+mn-ea"/>
            </a:endParaRPr>
          </a:p>
          <a:p>
            <a:pPr lvl="0"/>
            <a:r>
              <a:rPr lang="en-US" altLang="en-US" dirty="0">
                <a:sym typeface="+mn-ea"/>
              </a:rPr>
              <a:t>Case 2a: UE-assisted/LMF-based positioning with UE-side model, AI/ML assisted positioning</a:t>
            </a:r>
            <a:endParaRPr lang="en-US" altLang="en-US" dirty="0">
              <a:sym typeface="+mn-ea"/>
            </a:endParaRPr>
          </a:p>
          <a:p>
            <a:pPr lvl="0"/>
            <a:r>
              <a:rPr lang="en-US" altLang="en-US" dirty="0">
                <a:sym typeface="+mn-ea"/>
              </a:rPr>
              <a:t>Case 2b: UE-assisted/LMF-based positioning with LMF-side model, direct AI/ML positioning</a:t>
            </a:r>
            <a:endParaRPr lang="en-US" altLang="en-US" dirty="0">
              <a:sym typeface="+mn-ea"/>
            </a:endParaRPr>
          </a:p>
          <a:p>
            <a:pPr lvl="0"/>
            <a:r>
              <a:rPr lang="en-US" altLang="en-US" dirty="0">
                <a:sym typeface="+mn-ea"/>
              </a:rPr>
              <a:t>Case 3a: NG-RAN node assisted positioning with gNB-side model, AI/ML assisted positioning</a:t>
            </a:r>
            <a:endParaRPr lang="en-US" altLang="en-US" dirty="0">
              <a:sym typeface="+mn-ea"/>
            </a:endParaRPr>
          </a:p>
          <a:p>
            <a:pPr lvl="0"/>
            <a:r>
              <a:rPr lang="en-US" altLang="en-US" dirty="0">
                <a:sym typeface="+mn-ea"/>
              </a:rPr>
              <a:t>Case 3b: NG-RAN node assisted positioning with LMF-side model, direct AI/ML positioning</a:t>
            </a:r>
            <a:endParaRPr lang="en-US" altLang="en-US" dirty="0">
              <a:sym typeface="+mn-ea"/>
            </a:endParaRPr>
          </a:p>
        </p:txBody>
      </p:sp>
      <p:sp>
        <p:nvSpPr>
          <p:cNvPr id="1946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9459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r>
              <a:rPr lang="en-US" altLang="en-US" dirty="0">
                <a:sym typeface="+mn-ea"/>
              </a:rPr>
              <a:t>Case 1: UE-based positioning with UE-side model, direct AI/ML or AI/ML assisted positioning</a:t>
            </a:r>
            <a:endParaRPr lang="en-US" altLang="en-US" dirty="0">
              <a:sym typeface="+mn-ea"/>
            </a:endParaRPr>
          </a:p>
          <a:p>
            <a:pPr lvl="0"/>
            <a:r>
              <a:rPr lang="en-US" altLang="en-US" dirty="0">
                <a:sym typeface="+mn-ea"/>
              </a:rPr>
              <a:t>Case 2a: UE-assisted/LMF-based positioning with UE-side model, AI/ML assisted positioning</a:t>
            </a:r>
            <a:endParaRPr lang="en-US" altLang="en-US" dirty="0">
              <a:sym typeface="+mn-ea"/>
            </a:endParaRPr>
          </a:p>
          <a:p>
            <a:pPr lvl="0"/>
            <a:r>
              <a:rPr lang="en-US" altLang="en-US" dirty="0">
                <a:sym typeface="+mn-ea"/>
              </a:rPr>
              <a:t>Case 2b: UE-assisted/LMF-based positioning with LMF-side model, direct AI/ML positioning</a:t>
            </a:r>
            <a:endParaRPr lang="en-US" altLang="en-US" dirty="0">
              <a:sym typeface="+mn-ea"/>
            </a:endParaRPr>
          </a:p>
          <a:p>
            <a:pPr lvl="0"/>
            <a:r>
              <a:rPr lang="en-US" altLang="en-US" dirty="0">
                <a:sym typeface="+mn-ea"/>
              </a:rPr>
              <a:t>Case 3a: NG-RAN node assisted positioning with gNB-side model, AI/ML assisted positioning</a:t>
            </a:r>
            <a:endParaRPr lang="en-US" altLang="en-US" dirty="0">
              <a:sym typeface="+mn-ea"/>
            </a:endParaRPr>
          </a:p>
          <a:p>
            <a:pPr lvl="0"/>
            <a:r>
              <a:rPr lang="en-US" altLang="en-US" dirty="0">
                <a:sym typeface="+mn-ea"/>
              </a:rPr>
              <a:t>Case 3b: NG-RAN node assisted positioning with LMF-side model, direct AI/ML positioning</a:t>
            </a:r>
            <a:endParaRPr lang="en-US" altLang="en-US" dirty="0">
              <a:sym typeface="+mn-ea"/>
            </a:endParaRPr>
          </a:p>
        </p:txBody>
      </p:sp>
      <p:sp>
        <p:nvSpPr>
          <p:cNvPr id="1946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9459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r>
              <a:rPr lang="en-US" altLang="en-US" dirty="0">
                <a:sym typeface="+mn-ea"/>
              </a:rPr>
              <a:t>Option3：To define specific encoder/decoder models for testing in 3GPP TS/TR/WF, etc.</a:t>
            </a:r>
            <a:endParaRPr lang="en-US" altLang="en-US" dirty="0">
              <a:sym typeface="+mn-ea"/>
            </a:endParaRPr>
          </a:p>
          <a:p>
            <a:pPr lvl="0"/>
            <a:r>
              <a:rPr lang="en-US" altLang="en-US" dirty="0">
                <a:sym typeface="+mn-ea"/>
              </a:rPr>
              <a:t>Option 4：Only some guidance on how to implement the encoder/decoder models for testing, without any specific encoder/decoder models for testing in 3GPP TS/TR/WF, etc.</a:t>
            </a:r>
            <a:endParaRPr lang="en-US" altLang="en-US" dirty="0">
              <a:sym typeface="+mn-ea"/>
            </a:endParaRPr>
          </a:p>
        </p:txBody>
      </p:sp>
      <p:sp>
        <p:nvSpPr>
          <p:cNvPr id="1946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3802" y="1122622"/>
            <a:ext cx="9142810" cy="2388153"/>
          </a:xfrm>
        </p:spPr>
        <p:txBody>
          <a:bodyPr anchor="b"/>
          <a:lstStyle>
            <a:lvl1pPr algn="ctr">
              <a:defRPr sz="80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3802" y="3602871"/>
            <a:ext cx="9142810" cy="1656146"/>
          </a:xfrm>
        </p:spPr>
        <p:txBody>
          <a:bodyPr/>
          <a:lstStyle>
            <a:lvl1pPr marL="0" indent="0" algn="ctr">
              <a:buNone/>
              <a:defRPr sz="3200"/>
            </a:lvl1pPr>
            <a:lvl2pPr marL="609600" indent="0" algn="ctr">
              <a:buNone/>
              <a:defRPr sz="2700"/>
            </a:lvl2pPr>
            <a:lvl3pPr marL="1219200" indent="0" algn="ctr">
              <a:buNone/>
              <a:defRPr sz="2400"/>
            </a:lvl3pPr>
            <a:lvl4pPr marL="1828800" indent="0" algn="ctr">
              <a:buNone/>
              <a:defRPr sz="2100"/>
            </a:lvl4pPr>
            <a:lvl5pPr marL="2438400" indent="0" algn="ctr">
              <a:buNone/>
              <a:defRPr sz="2100"/>
            </a:lvl5pPr>
            <a:lvl6pPr marL="3048000" indent="0" algn="ctr">
              <a:buNone/>
              <a:defRPr sz="2100"/>
            </a:lvl6pPr>
            <a:lvl7pPr marL="3657600" indent="0" algn="ctr">
              <a:buNone/>
              <a:defRPr sz="2100"/>
            </a:lvl7pPr>
            <a:lvl8pPr marL="4267200" indent="0" algn="ctr">
              <a:buNone/>
              <a:defRPr sz="2100"/>
            </a:lvl8pPr>
            <a:lvl9pPr marL="4876800" indent="0" algn="ctr">
              <a:buNone/>
              <a:defRPr sz="2100"/>
            </a:lvl9pPr>
          </a:lstStyle>
          <a:p>
            <a:r>
              <a:rPr lang="zh-CN" altLang="en-US" noProof="1"/>
              <a:t>单击此处编辑母版副标题样式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26CD4E9-1BCC-4574-915D-9E4540238ABE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CCB8EF7-BF32-480B-9B29-5AD4945B110F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3766" y="365211"/>
            <a:ext cx="2628558" cy="5813184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093" y="365211"/>
            <a:ext cx="7733293" cy="5813184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D1014D3-AB05-4D79-AC85-7B937D4A6D27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0747189-C373-4581-9C7B-5D3EB704B7C3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745" y="1710135"/>
            <a:ext cx="10514231" cy="2853398"/>
          </a:xfrm>
        </p:spPr>
        <p:txBody>
          <a:bodyPr anchor="b"/>
          <a:lstStyle>
            <a:lvl1pPr>
              <a:defRPr sz="80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745" y="4590528"/>
            <a:ext cx="10514231" cy="1500534"/>
          </a:xfrm>
        </p:spPr>
        <p:txBody>
          <a:bodyPr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6096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2pPr>
            <a:lvl3pPr marL="12192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18288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4pPr>
            <a:lvl5pPr marL="24384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5pPr>
            <a:lvl6pPr marL="30480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6pPr>
            <a:lvl7pPr marL="36576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7pPr>
            <a:lvl8pPr marL="42672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8pPr>
            <a:lvl9pPr marL="48768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FBAAD3B-6A26-43DC-B769-F74E1D662625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092" y="1826048"/>
            <a:ext cx="5180926" cy="4352346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1398" y="1826048"/>
            <a:ext cx="5180926" cy="4352346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CE2188D-16A7-435D-8636-4DE58F1F4FE7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1" y="365210"/>
            <a:ext cx="10514231" cy="1325870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680" y="1681552"/>
            <a:ext cx="5157115" cy="82410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00" b="1"/>
            </a:lvl4pPr>
            <a:lvl5pPr marL="2438400" indent="0">
              <a:buNone/>
              <a:defRPr sz="2100" b="1"/>
            </a:lvl5pPr>
            <a:lvl6pPr marL="3048000" indent="0">
              <a:buNone/>
              <a:defRPr sz="2100" b="1"/>
            </a:lvl6pPr>
            <a:lvl7pPr marL="3657600" indent="0">
              <a:buNone/>
              <a:defRPr sz="2100" b="1"/>
            </a:lvl7pPr>
            <a:lvl8pPr marL="4267200" indent="0">
              <a:buNone/>
              <a:defRPr sz="2100" b="1"/>
            </a:lvl8pPr>
            <a:lvl9pPr marL="4876800" indent="0">
              <a:buNone/>
              <a:defRPr sz="21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680" y="2505657"/>
            <a:ext cx="5157115" cy="3685441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1403" y="1681552"/>
            <a:ext cx="5182513" cy="82410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00" b="1"/>
            </a:lvl4pPr>
            <a:lvl5pPr marL="2438400" indent="0">
              <a:buNone/>
              <a:defRPr sz="2100" b="1"/>
            </a:lvl5pPr>
            <a:lvl6pPr marL="3048000" indent="0">
              <a:buNone/>
              <a:defRPr sz="2100" b="1"/>
            </a:lvl6pPr>
            <a:lvl7pPr marL="3657600" indent="0">
              <a:buNone/>
              <a:defRPr sz="2100" b="1"/>
            </a:lvl7pPr>
            <a:lvl8pPr marL="4267200" indent="0">
              <a:buNone/>
              <a:defRPr sz="2100" b="1"/>
            </a:lvl8pPr>
            <a:lvl9pPr marL="4876800" indent="0">
              <a:buNone/>
              <a:defRPr sz="21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1403" y="2505657"/>
            <a:ext cx="5182513" cy="3685441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DCB7344-E104-4FC0-B946-34ED99A972D4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CDE3F17-3B2F-457D-9E42-6D2BDE38EEFC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6A55551-8E62-459F-A9D5-EB5161DC58A4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5" y="457306"/>
            <a:ext cx="3931724" cy="1600571"/>
          </a:xfrm>
        </p:spPr>
        <p:txBody>
          <a:bodyPr anchor="b"/>
          <a:lstStyle>
            <a:lvl1pPr>
              <a:defRPr sz="43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2518" y="987655"/>
            <a:ext cx="6171398" cy="4874754"/>
          </a:xfrm>
        </p:spPr>
        <p:txBody>
          <a:bodyPr/>
          <a:lstStyle>
            <a:lvl1pPr>
              <a:defRPr sz="4300"/>
            </a:lvl1pPr>
            <a:lvl2pPr>
              <a:defRPr sz="37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685" y="2057877"/>
            <a:ext cx="3931724" cy="3812471"/>
          </a:xfrm>
        </p:spPr>
        <p:txBody>
          <a:bodyPr/>
          <a:lstStyle>
            <a:lvl1pPr marL="0" indent="0">
              <a:buNone/>
              <a:defRPr sz="2100"/>
            </a:lvl1pPr>
            <a:lvl2pPr marL="609600" indent="0">
              <a:buNone/>
              <a:defRPr sz="1900"/>
            </a:lvl2pPr>
            <a:lvl3pPr marL="1219200" indent="0">
              <a:buNone/>
              <a:defRPr sz="1600"/>
            </a:lvl3pPr>
            <a:lvl4pPr marL="1828800" indent="0">
              <a:buNone/>
              <a:defRPr sz="1300"/>
            </a:lvl4pPr>
            <a:lvl5pPr marL="2438400" indent="0">
              <a:buNone/>
              <a:defRPr sz="1300"/>
            </a:lvl5pPr>
            <a:lvl6pPr marL="3048000" indent="0">
              <a:buNone/>
              <a:defRPr sz="1300"/>
            </a:lvl6pPr>
            <a:lvl7pPr marL="3657600" indent="0">
              <a:buNone/>
              <a:defRPr sz="1300"/>
            </a:lvl7pPr>
            <a:lvl8pPr marL="4267200" indent="0">
              <a:buNone/>
              <a:defRPr sz="1300"/>
            </a:lvl8pPr>
            <a:lvl9pPr marL="4876800" indent="0">
              <a:buNone/>
              <a:defRPr sz="13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63BBC30-3426-4810-8156-B2D65F8D26CC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5" y="457306"/>
            <a:ext cx="3931724" cy="1600571"/>
          </a:xfrm>
        </p:spPr>
        <p:txBody>
          <a:bodyPr anchor="b"/>
          <a:lstStyle>
            <a:lvl1pPr>
              <a:defRPr sz="43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2518" y="987655"/>
            <a:ext cx="6171398" cy="4874754"/>
          </a:xfrm>
        </p:spPr>
        <p:txBody>
          <a:bodyPr vert="horz" wrap="square" lIns="121917" tIns="60958" rIns="121917" bIns="60958" numCol="1" rtlCol="0" anchor="t" anchorCtr="0" compatLnSpc="1">
            <a:normAutofit/>
          </a:bodyPr>
          <a:lstStyle>
            <a:lvl1pPr marL="0" indent="0">
              <a:buNone/>
              <a:defRPr sz="4300"/>
            </a:lvl1pPr>
            <a:lvl2pPr marL="609600" indent="0">
              <a:buNone/>
              <a:defRPr sz="3700"/>
            </a:lvl2pPr>
            <a:lvl3pPr marL="1219200" indent="0">
              <a:buNone/>
              <a:defRPr sz="3200"/>
            </a:lvl3pPr>
            <a:lvl4pPr marL="1828800" indent="0">
              <a:buNone/>
              <a:defRPr sz="2700"/>
            </a:lvl4pPr>
            <a:lvl5pPr marL="2438400" indent="0">
              <a:buNone/>
              <a:defRPr sz="2700"/>
            </a:lvl5pPr>
            <a:lvl6pPr marL="3048000" indent="0">
              <a:buNone/>
              <a:defRPr sz="2700"/>
            </a:lvl6pPr>
            <a:lvl7pPr marL="3657600" indent="0">
              <a:buNone/>
              <a:defRPr sz="2700"/>
            </a:lvl7pPr>
            <a:lvl8pPr marL="4267200" indent="0">
              <a:buNone/>
              <a:defRPr sz="2700"/>
            </a:lvl8pPr>
            <a:lvl9pPr marL="4876800" indent="0">
              <a:buNone/>
              <a:defRPr sz="2700"/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34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43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685" y="2057877"/>
            <a:ext cx="3931724" cy="3812471"/>
          </a:xfrm>
        </p:spPr>
        <p:txBody>
          <a:bodyPr/>
          <a:lstStyle>
            <a:lvl1pPr marL="0" indent="0">
              <a:buNone/>
              <a:defRPr sz="2100"/>
            </a:lvl1pPr>
            <a:lvl2pPr marL="609600" indent="0">
              <a:buNone/>
              <a:defRPr sz="1900"/>
            </a:lvl2pPr>
            <a:lvl3pPr marL="1219200" indent="0">
              <a:buNone/>
              <a:defRPr sz="1600"/>
            </a:lvl3pPr>
            <a:lvl4pPr marL="1828800" indent="0">
              <a:buNone/>
              <a:defRPr sz="1300"/>
            </a:lvl4pPr>
            <a:lvl5pPr marL="2438400" indent="0">
              <a:buNone/>
              <a:defRPr sz="1300"/>
            </a:lvl5pPr>
            <a:lvl6pPr marL="3048000" indent="0">
              <a:buNone/>
              <a:defRPr sz="1300"/>
            </a:lvl6pPr>
            <a:lvl7pPr marL="3657600" indent="0">
              <a:buNone/>
              <a:defRPr sz="1300"/>
            </a:lvl7pPr>
            <a:lvl8pPr marL="4267200" indent="0">
              <a:buNone/>
              <a:defRPr sz="1300"/>
            </a:lvl8pPr>
            <a:lvl9pPr marL="4876800" indent="0">
              <a:buNone/>
              <a:defRPr sz="13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7B23BBC-B664-4346-B601-6D003134BDE0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4013" cy="1325563"/>
          </a:xfrm>
          <a:prstGeom prst="rect">
            <a:avLst/>
          </a:prstGeom>
          <a:noFill/>
          <a:ln w="9525">
            <a:noFill/>
          </a:ln>
        </p:spPr>
        <p:txBody>
          <a:bodyPr lIns="121917" tIns="60958" rIns="121917" bIns="60958" anchor="ctr" anchorCtr="0"/>
          <a:lstStyle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9"/>
          </p:nvPr>
        </p:nvSpPr>
        <p:spPr>
          <a:xfrm>
            <a:off x="838200" y="1825625"/>
            <a:ext cx="10514013" cy="4352925"/>
          </a:xfrm>
          <a:prstGeom prst="rect">
            <a:avLst/>
          </a:prstGeom>
          <a:noFill/>
          <a:ln w="9525">
            <a:noFill/>
          </a:ln>
        </p:spPr>
        <p:txBody>
          <a:bodyPr lIns="121917" tIns="60958" rIns="121917" bIns="60958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 eaLnBrk="1" hangingPunct="1">
              <a:defRPr sz="160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0D77337-E1C2-43C7-9660-BEE5849FCC21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 algn="ctr" eaLnBrk="1" hangingPunct="1">
              <a:defRPr sz="160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 algn="r">
              <a:defRPr sz="16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lvl="0" eaLnBrk="1" hangingPunct="1">
              <a:buNone/>
            </a:pPr>
            <a:fld id="{9A0DB2DC-4C9A-4742-B13C-FB6460FD3503}" type="slidenum">
              <a:rPr lang="en-US" altLang="zh-CN" dirty="0"/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5pPr>
      <a:lvl6pPr marL="6096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6pPr>
      <a:lvl7pPr marL="12192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7pPr>
      <a:lvl8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8pPr>
      <a:lvl9pPr marL="24384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303530" indent="-303530" algn="l" rtl="0" eaLnBrk="0" fontAlgn="base" hangingPunct="0">
        <a:lnSpc>
          <a:spcPct val="90000"/>
        </a:lnSpc>
        <a:spcBef>
          <a:spcPts val="1340"/>
        </a:spcBef>
        <a:spcAft>
          <a:spcPct val="0"/>
        </a:spcAft>
        <a:buFont typeface="Arial" panose="020B0604020202020204" pitchFamily="34" charset="0"/>
        <a:buChar char="•"/>
        <a:defRPr sz="3700" kern="1200">
          <a:solidFill>
            <a:schemeClr val="tx1"/>
          </a:solidFill>
          <a:latin typeface="+mn-lt"/>
          <a:ea typeface="+mn-ea"/>
          <a:cs typeface="+mn-cs"/>
        </a:defRPr>
      </a:lvl1pPr>
      <a:lvl2pPr marL="9131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27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1323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7419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2.xml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8.xml"/><Relationship Id="rId1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/>
          <p:cNvSpPr>
            <a:spLocks noGrp="1"/>
          </p:cNvSpPr>
          <p:nvPr>
            <p:ph type="ctrTitle"/>
          </p:nvPr>
        </p:nvSpPr>
        <p:spPr>
          <a:xfrm>
            <a:off x="595313" y="1885950"/>
            <a:ext cx="10960100" cy="2336800"/>
          </a:xfrm>
        </p:spPr>
        <p:txBody>
          <a:bodyPr vert="horz" wrap="square" lIns="121917" tIns="60958" rIns="121917" bIns="60958" numCol="1" anchor="ctr" anchorCtr="0" compatLnSpc="1"/>
          <a:lstStyle/>
          <a:p>
            <a:pPr marL="0" marR="0" lvl="0" indent="0" algn="ctr" defTabSz="914400" rtl="0" eaLnBrk="1" fontAlgn="base" latinLnBrk="0" hangingPunct="1">
              <a:lnSpc>
                <a:spcPts val="628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Discussion on handling of RAN5 AI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j-ea"/>
              <a:cs typeface="+mj-cs"/>
            </a:endParaRPr>
          </a:p>
        </p:txBody>
      </p:sp>
      <p:sp>
        <p:nvSpPr>
          <p:cNvPr id="14339" name="副标题 2"/>
          <p:cNvSpPr>
            <a:spLocks noGrp="1"/>
          </p:cNvSpPr>
          <p:nvPr>
            <p:ph type="subTitle" idx="1"/>
          </p:nvPr>
        </p:nvSpPr>
        <p:spPr>
          <a:xfrm>
            <a:off x="215900" y="4737100"/>
            <a:ext cx="11703050" cy="996315"/>
          </a:xfrm>
        </p:spPr>
        <p:txBody>
          <a:bodyPr vert="horz" wrap="square" lIns="121917" tIns="60958" rIns="121917" bIns="60958" anchor="t" anchorCtr="0"/>
          <a:lstStyle/>
          <a:p>
            <a:pPr eaLnBrk="1" hangingPunct="1">
              <a:lnSpc>
                <a:spcPct val="150000"/>
              </a:lnSpc>
              <a:buClrTx/>
              <a:buSzTx/>
            </a:pPr>
            <a:r>
              <a:rPr lang="en-US" altLang="zh-CN" sz="2800" kern="120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</a:rPr>
              <a:t>China Mobile, CAICT, MediaTek, ZTE, Telecom Italia, </a:t>
            </a:r>
            <a:r>
              <a:rPr lang="en-US" altLang="zh-CN" sz="2800" dirty="0">
                <a:highlight>
                  <a:srgbClr val="000000">
                    <a:alpha val="0"/>
                  </a:srgbClr>
                </a:highlight>
                <a:ea typeface="宋体" panose="02010600030101010101" pitchFamily="2" charset="-122"/>
                <a:sym typeface="+mn-ea"/>
              </a:rPr>
              <a:t>Huawei, AT&amp;T</a:t>
            </a:r>
            <a:endParaRPr lang="en-US" altLang="zh-CN" sz="2800" kern="1200" dirty="0">
              <a:highlight>
                <a:srgbClr val="000000">
                  <a:alpha val="0"/>
                </a:srgbClr>
              </a:highlight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14340" name="RS_Classification_Standard"/>
          <p:cNvSpPr txBox="1"/>
          <p:nvPr/>
        </p:nvSpPr>
        <p:spPr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</a:ln>
        </p:spPr>
        <p:txBody>
          <a:bodyPr wrap="none" lIns="76200" tIns="36830" rIns="76200" bIns="36830" anchor="ctr" anchorCtr="0">
            <a:spAutoFit/>
          </a:bodyPr>
          <a:lstStyle/>
          <a:p>
            <a:endParaRPr lang="de-DE" altLang="zh-CN" sz="900" b="1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3" name="Subtitle 4"/>
          <p:cNvSpPr txBox="1"/>
          <p:nvPr/>
        </p:nvSpPr>
        <p:spPr bwMode="auto">
          <a:xfrm>
            <a:off x="195263" y="88900"/>
            <a:ext cx="11757025" cy="11096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72000" tIns="0" rIns="72000" bIns="0" anchor="ctr"/>
          <a:lstStyle>
            <a:lvl1pPr marL="0" indent="0" algn="l" rtl="0" eaLnBrk="1" fontAlgn="base" hangingPunct="1">
              <a:lnSpc>
                <a:spcPct val="75000"/>
              </a:lnSpc>
              <a:spcBef>
                <a:spcPts val="0"/>
              </a:spcBef>
              <a:spcAft>
                <a:spcPct val="0"/>
              </a:spcAft>
              <a:buClr>
                <a:srgbClr val="00A9D4"/>
              </a:buClr>
              <a:buFont typeface="Arial" panose="020B0604020202020204" pitchFamily="34" charset="0"/>
              <a:buNone/>
              <a:defRPr sz="30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3400" indent="-1778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892175" indent="-17970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3pPr>
            <a:lvl4pPr marL="125285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-"/>
              <a:defRPr sz="2000">
                <a:solidFill>
                  <a:schemeClr val="tx1"/>
                </a:solidFill>
                <a:latin typeface="+mn-lt"/>
              </a:defRPr>
            </a:lvl4pPr>
            <a:lvl5pPr marL="16148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5pPr>
            <a:lvl6pPr marL="20720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92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4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6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00A9D4"/>
              </a:buClr>
              <a:buSzTx/>
              <a:buFont typeface="Arial" panose="020B0604020202020204" pitchFamily="34" charset="0"/>
              <a:buNone/>
              <a:defRPr/>
            </a:pPr>
            <a:r>
              <a:rPr kumimoji="0" lang="en-GB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3GPP TSG-RAN5 Meeting #</a:t>
            </a:r>
            <a:r>
              <a:rPr kumimoji="0" lang="en-US" altLang="en-GB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104</a:t>
            </a: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						     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R5-244507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00A9D4"/>
              </a:buClr>
              <a:buSzTx/>
              <a:buFont typeface="Arial" panose="020B0604020202020204" pitchFamily="34" charset="0"/>
              <a:buNone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Maastricht, Netherlands, August 19 – 23, 2024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标题 1"/>
          <p:cNvSpPr>
            <a:spLocks noGrp="1"/>
          </p:cNvSpPr>
          <p:nvPr>
            <p:ph type="title"/>
          </p:nvPr>
        </p:nvSpPr>
        <p:spPr>
          <a:xfrm>
            <a:off x="10160" y="97790"/>
            <a:ext cx="11577955" cy="789305"/>
          </a:xfrm>
        </p:spPr>
        <p:txBody>
          <a:bodyPr vert="horz" wrap="square" lIns="121917" tIns="60958" rIns="121917" bIns="60958" anchor="ctr" anchorCtr="0"/>
          <a:lstStyle/>
          <a:p>
            <a:pPr eaLnBrk="1" hangingPunct="1"/>
            <a:r>
              <a:rPr lang="en-US" altLang="zh-CN" sz="2800" b="1" dirty="0">
                <a:highlight>
                  <a:srgbClr val="000000">
                    <a:alpha val="0"/>
                  </a:srgbClr>
                </a:highlight>
                <a:ea typeface="宋体" panose="02010600030101010101" pitchFamily="2" charset="-122"/>
              </a:rPr>
              <a:t>“Testability and interoperability issues for CSI compression and CSI prediction” for RAN4 AIML </a:t>
            </a:r>
            <a:r>
              <a:rPr lang="en-US" altLang="zh-CN" sz="2800" b="1" dirty="0">
                <a:highlight>
                  <a:srgbClr val="000000">
                    <a:alpha val="0"/>
                  </a:srgbClr>
                </a:highlight>
                <a:ea typeface="宋体" panose="02010600030101010101" pitchFamily="2" charset="-122"/>
              </a:rPr>
              <a:t>topics that may impact RAN5 (2/2)</a:t>
            </a:r>
            <a:endParaRPr lang="en-US" altLang="zh-CN" sz="2800" b="1" dirty="0">
              <a:highlight>
                <a:srgbClr val="000000">
                  <a:alpha val="0"/>
                </a:srgbClr>
              </a:highlight>
              <a:ea typeface="宋体" panose="02010600030101010101" pitchFamily="2" charset="-122"/>
            </a:endParaRPr>
          </a:p>
        </p:txBody>
      </p:sp>
      <p:sp>
        <p:nvSpPr>
          <p:cNvPr id="18435" name="RS_Classification_Standard"/>
          <p:cNvSpPr txBox="1"/>
          <p:nvPr/>
        </p:nvSpPr>
        <p:spPr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</a:ln>
        </p:spPr>
        <p:txBody>
          <a:bodyPr wrap="none" lIns="76200" tIns="36830" rIns="76200" bIns="36830" anchor="ctr" anchorCtr="0">
            <a:spAutoFit/>
          </a:bodyPr>
          <a:lstStyle/>
          <a:p>
            <a:endParaRPr lang="de-DE" altLang="zh-CN" sz="900" b="1" dirty="0">
              <a:highlight>
                <a:srgbClr val="000000">
                  <a:alpha val="0"/>
                </a:srgbClr>
              </a:highlight>
              <a:latin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13360" y="3813810"/>
            <a:ext cx="11764645" cy="125222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marR="0" defTabSz="914400" eaLnBrk="1" hangingPunct="1">
              <a:lnSpc>
                <a:spcPts val="28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24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 </a:t>
            </a:r>
            <a:r>
              <a:rPr kumimoji="0" lang="en-US" altLang="zh-CN" sz="2400" b="1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Observation 5</a:t>
            </a:r>
            <a:r>
              <a:rPr kumimoji="0" lang="en-US" altLang="zh-CN" sz="24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: RAN5 needs to consider h</a:t>
            </a:r>
            <a:r>
              <a:rPr lang="en-US" altLang="zh-CN" sz="2400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ow to apply the encoder and decoder in the conformance testing</a:t>
            </a:r>
            <a:r>
              <a:rPr kumimoji="0" lang="en-US" altLang="zh-CN" sz="24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. Inputs from TF160 might also be needed to make sure the conformance among the different encoders/decoders implemented by different TE vendors.</a:t>
            </a:r>
            <a:endParaRPr kumimoji="0" lang="en-US" altLang="zh-CN" sz="2400" kern="1200" cap="none" spc="0" normalizeH="0" baseline="0" noProof="0" dirty="0">
              <a:highlight>
                <a:srgbClr val="000000">
                  <a:alpha val="0"/>
                </a:srgbClr>
              </a:highlight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13360" y="5775325"/>
            <a:ext cx="11764645" cy="387985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marR="0" defTabSz="914400" eaLnBrk="1" hangingPunct="1">
              <a:lnSpc>
                <a:spcPts val="24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24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 </a:t>
            </a:r>
            <a:r>
              <a:rPr kumimoji="0" lang="en-US" altLang="zh-CN" sz="2400" b="1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Proposal 5</a:t>
            </a:r>
            <a:r>
              <a:rPr kumimoji="0" lang="en-US" altLang="zh-CN" sz="24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: </a:t>
            </a:r>
            <a:r>
              <a:rPr lang="en-US" altLang="zh-CN" sz="2400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RAN5 should consider to join RAN4 </a:t>
            </a:r>
            <a:r>
              <a:rPr kumimoji="0" lang="en-US" altLang="zh-CN" sz="24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discussion on Issue 4-1.</a:t>
            </a:r>
            <a:endParaRPr kumimoji="0" lang="en-US" altLang="zh-CN" sz="2400" kern="1200" cap="none" spc="0" normalizeH="0" baseline="0" noProof="0" dirty="0">
              <a:highlight>
                <a:srgbClr val="000000">
                  <a:alpha val="0"/>
                </a:srgbClr>
              </a:highlight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72745" y="1203325"/>
            <a:ext cx="11172825" cy="22453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l">
              <a:lnSpc>
                <a:spcPts val="2400"/>
              </a:lnSpc>
              <a:buClrTx/>
              <a:buSzTx/>
              <a:buFontTx/>
            </a:pPr>
            <a:r>
              <a:rPr lang="en-US" sz="1800" strike="sngStrike">
                <a:solidFill>
                  <a:schemeClr val="tx1"/>
                </a:solidFill>
                <a:highlight>
                  <a:srgbClr val="000000">
                    <a:alpha val="0"/>
                  </a:srgbClr>
                </a:highlight>
                <a:uFillTx/>
                <a:latin typeface="Times New Roman" panose="02020603050405020304" charset="0"/>
                <a:sym typeface="+mn-ea"/>
              </a:rPr>
              <a:t>Option1: DUT provides the decoder; </a:t>
            </a:r>
            <a:endParaRPr lang="en-US" sz="1800" strike="sngStrike">
              <a:solidFill>
                <a:schemeClr val="tx1"/>
              </a:solidFill>
              <a:highlight>
                <a:srgbClr val="000000">
                  <a:alpha val="0"/>
                </a:srgbClr>
              </a:highlight>
              <a:uFillTx/>
              <a:latin typeface="Times New Roman" panose="02020603050405020304" charset="0"/>
              <a:sym typeface="+mn-ea"/>
            </a:endParaRPr>
          </a:p>
          <a:p>
            <a:pPr lvl="0" algn="l">
              <a:lnSpc>
                <a:spcPts val="2400"/>
              </a:lnSpc>
              <a:buClrTx/>
              <a:buSzTx/>
              <a:buFontTx/>
            </a:pPr>
            <a:r>
              <a:rPr lang="en-US" sz="1800" strike="sngStrike">
                <a:solidFill>
                  <a:schemeClr val="tx1"/>
                </a:solidFill>
                <a:highlight>
                  <a:srgbClr val="000000">
                    <a:alpha val="0"/>
                  </a:srgbClr>
                </a:highlight>
                <a:uFillTx/>
                <a:latin typeface="Times New Roman" panose="02020603050405020304" charset="0"/>
                <a:sym typeface="+mn-ea"/>
              </a:rPr>
              <a:t>Option2: Infra vendor provides the decoder</a:t>
            </a:r>
            <a:r>
              <a:rPr lang="en-US" sz="1800">
                <a:highlight>
                  <a:srgbClr val="000000">
                    <a:alpha val="0"/>
                  </a:srgbClr>
                </a:highlight>
                <a:latin typeface="Times New Roman" panose="02020603050405020304" charset="0"/>
                <a:sym typeface="+mn-ea"/>
              </a:rPr>
              <a:t>[3]</a:t>
            </a:r>
            <a:endParaRPr lang="en-US" sz="1800" strike="sngStrike">
              <a:solidFill>
                <a:schemeClr val="tx1"/>
              </a:solidFill>
              <a:highlight>
                <a:srgbClr val="000000">
                  <a:alpha val="0"/>
                </a:srgbClr>
              </a:highlight>
              <a:uFillTx/>
              <a:latin typeface="Times New Roman" panose="02020603050405020304" charset="0"/>
              <a:sym typeface="+mn-ea"/>
            </a:endParaRPr>
          </a:p>
          <a:p>
            <a:pPr lvl="0" algn="l">
              <a:lnSpc>
                <a:spcPts val="2400"/>
              </a:lnSpc>
              <a:buClrTx/>
              <a:buSzTx/>
              <a:buFontTx/>
            </a:pPr>
            <a:r>
              <a:rPr lang="en-US" sz="1800" b="1">
                <a:highlight>
                  <a:srgbClr val="000000">
                    <a:alpha val="0"/>
                  </a:srgbClr>
                </a:highlight>
                <a:latin typeface="Times New Roman" panose="02020603050405020304" charset="0"/>
                <a:sym typeface="+mn-ea"/>
              </a:rPr>
              <a:t>Option3: Full decoder specification in standard</a:t>
            </a:r>
            <a:r>
              <a:rPr lang="en-US" sz="1800">
                <a:highlight>
                  <a:srgbClr val="000000">
                    <a:alpha val="0"/>
                  </a:srgbClr>
                </a:highlight>
                <a:latin typeface="Times New Roman" panose="02020603050405020304" charset="0"/>
                <a:sym typeface="+mn-ea"/>
              </a:rPr>
              <a:t>. Option 3 target is that a single decoder defined in the specifications for at least a single test for any DUTs.[3]</a:t>
            </a:r>
            <a:endParaRPr lang="en-US" sz="1800">
              <a:highlight>
                <a:srgbClr val="000000">
                  <a:alpha val="0"/>
                </a:srgbClr>
              </a:highlight>
              <a:latin typeface="Times New Roman" panose="02020603050405020304" charset="0"/>
              <a:sym typeface="+mn-ea"/>
            </a:endParaRPr>
          </a:p>
          <a:p>
            <a:pPr lvl="0" algn="l">
              <a:lnSpc>
                <a:spcPts val="2400"/>
              </a:lnSpc>
              <a:buClrTx/>
              <a:buSzTx/>
              <a:buFontTx/>
            </a:pPr>
            <a:r>
              <a:rPr lang="en-US" sz="1800" b="1">
                <a:highlight>
                  <a:srgbClr val="000000">
                    <a:alpha val="0"/>
                  </a:srgbClr>
                </a:highlight>
                <a:latin typeface="Times New Roman" panose="02020603050405020304" charset="0"/>
                <a:sym typeface="+mn-ea"/>
              </a:rPr>
              <a:t>Option4: TE vendor provides the decoder. </a:t>
            </a:r>
            <a:r>
              <a:rPr lang="en-US" sz="1800">
                <a:highlight>
                  <a:srgbClr val="000000">
                    <a:alpha val="0"/>
                  </a:srgbClr>
                </a:highlight>
                <a:latin typeface="Times New Roman" panose="02020603050405020304" charset="0"/>
                <a:sym typeface="+mn-ea"/>
              </a:rPr>
              <a:t>Option 4 target is that a single decoder implemented by each TE vendor will be enough for at least a single test for any DUTs. TE vendor should be able to implement the test decoder for Option 4 without any involvement from another party.[3]</a:t>
            </a:r>
            <a:endParaRPr lang="en-US" sz="1800">
              <a:highlight>
                <a:srgbClr val="000000">
                  <a:alpha val="0"/>
                </a:srgbClr>
              </a:highlight>
              <a:latin typeface="Times New Roman" panose="02020603050405020304" charset="0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标题 1"/>
          <p:cNvSpPr>
            <a:spLocks noGrp="1"/>
          </p:cNvSpPr>
          <p:nvPr>
            <p:ph type="title"/>
          </p:nvPr>
        </p:nvSpPr>
        <p:spPr>
          <a:xfrm>
            <a:off x="10160" y="97790"/>
            <a:ext cx="11577955" cy="789305"/>
          </a:xfrm>
        </p:spPr>
        <p:txBody>
          <a:bodyPr vert="horz" wrap="square" lIns="121917" tIns="60958" rIns="121917" bIns="60958" anchor="ctr" anchorCtr="0"/>
          <a:lstStyle/>
          <a:p>
            <a:pPr eaLnBrk="1" hangingPunct="1"/>
            <a:r>
              <a:rPr lang="en-US" altLang="zh-CN" sz="2800" b="1" dirty="0">
                <a:highlight>
                  <a:srgbClr val="000000">
                    <a:alpha val="0"/>
                  </a:srgbClr>
                </a:highlight>
                <a:ea typeface="宋体" panose="02010600030101010101" pitchFamily="2" charset="-122"/>
              </a:rPr>
              <a:t>“Testability and interoperability issues for CSI compression and CSI prediction” for RAN4 AIML </a:t>
            </a:r>
            <a:r>
              <a:rPr lang="en-US" altLang="zh-CN" sz="2800" b="1" dirty="0">
                <a:highlight>
                  <a:srgbClr val="000000">
                    <a:alpha val="0"/>
                  </a:srgbClr>
                </a:highlight>
                <a:ea typeface="宋体" panose="02010600030101010101" pitchFamily="2" charset="-122"/>
              </a:rPr>
              <a:t>topics that may impact RAN5</a:t>
            </a:r>
            <a:endParaRPr lang="en-US" altLang="zh-CN" sz="2800" b="1" dirty="0">
              <a:highlight>
                <a:srgbClr val="000000">
                  <a:alpha val="0"/>
                </a:srgbClr>
              </a:highlight>
              <a:ea typeface="宋体" panose="02010600030101010101" pitchFamily="2" charset="-122"/>
            </a:endParaRPr>
          </a:p>
        </p:txBody>
      </p:sp>
      <p:sp>
        <p:nvSpPr>
          <p:cNvPr id="18435" name="RS_Classification_Standard"/>
          <p:cNvSpPr txBox="1"/>
          <p:nvPr/>
        </p:nvSpPr>
        <p:spPr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</a:ln>
        </p:spPr>
        <p:txBody>
          <a:bodyPr wrap="none" lIns="76200" tIns="36830" rIns="76200" bIns="36830" anchor="ctr" anchorCtr="0">
            <a:spAutoFit/>
          </a:bodyPr>
          <a:lstStyle/>
          <a:p>
            <a:endParaRPr lang="de-DE" altLang="zh-CN" sz="900" b="1" dirty="0">
              <a:highlight>
                <a:srgbClr val="000000">
                  <a:alpha val="0"/>
                </a:srgbClr>
              </a:highlight>
              <a:latin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12725" y="863600"/>
            <a:ext cx="11764645" cy="622935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marR="0" defTabSz="914400" eaLnBrk="1" hangingPunct="1">
              <a:lnSpc>
                <a:spcPts val="22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24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 </a:t>
            </a:r>
            <a:r>
              <a:rPr kumimoji="0" lang="en-US" altLang="zh-CN" sz="2400" b="1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Observation 6.1</a:t>
            </a:r>
            <a:r>
              <a:rPr kumimoji="0" lang="en-US" altLang="zh-CN" sz="24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: As per [2], agreements about the parameters used in the simulations for checking the feasibility of testing options for CSI compression and prediction is as below.</a:t>
            </a:r>
            <a:endParaRPr kumimoji="0" lang="en-US" altLang="zh-CN" sz="2400" kern="1200" cap="none" spc="0" normalizeH="0" baseline="0" noProof="0" dirty="0">
              <a:highlight>
                <a:srgbClr val="000000">
                  <a:alpha val="0"/>
                </a:srgbClr>
              </a:highlight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59740" y="1564005"/>
            <a:ext cx="11173460" cy="1014730"/>
          </a:xfrm>
          <a:prstGeom prst="rect">
            <a:avLst/>
          </a:prstGeom>
          <a:noFill/>
          <a:ln w="9525">
            <a:solidFill>
              <a:schemeClr val="tx1"/>
            </a:solidFill>
            <a:prstDash val="dashDot"/>
          </a:ln>
        </p:spPr>
        <p:txBody>
          <a:bodyPr wrap="square">
            <a:spAutoFit/>
          </a:bodyPr>
          <a:lstStyle/>
          <a:p>
            <a:pPr>
              <a:lnSpc>
                <a:spcPts val="1800"/>
              </a:lnSpc>
            </a:pPr>
            <a:r>
              <a:rPr lang="en-US" b="1">
                <a:highlight>
                  <a:srgbClr val="000000">
                    <a:alpha val="0"/>
                  </a:srgbClr>
                </a:highlight>
                <a:latin typeface="Times New Roman" panose="02020603050405020304" charset="0"/>
                <a:ea typeface="宋体" panose="02010600030101010101" pitchFamily="2" charset="-122"/>
              </a:rPr>
              <a:t>Agreement:</a:t>
            </a:r>
            <a:endParaRPr lang="en-US">
              <a:highlight>
                <a:srgbClr val="000000">
                  <a:alpha val="0"/>
                </a:srgbClr>
              </a:highlight>
              <a:latin typeface="Times New Roman" panose="02020603050405020304" charset="0"/>
              <a:ea typeface="宋体" panose="02010600030101010101" pitchFamily="2" charset="-122"/>
            </a:endParaRPr>
          </a:p>
          <a:p>
            <a:pPr>
              <a:lnSpc>
                <a:spcPts val="1800"/>
              </a:lnSpc>
            </a:pPr>
            <a:r>
              <a:rPr lang="en-US">
                <a:highlight>
                  <a:srgbClr val="000000">
                    <a:alpha val="0"/>
                  </a:srgbClr>
                </a:highlight>
                <a:latin typeface="Times New Roman" panose="02020603050405020304" charset="0"/>
                <a:ea typeface="宋体" panose="02010600030101010101" pitchFamily="2" charset="-122"/>
              </a:rPr>
              <a:t>Parameters agreed are just for the feasibility study of testing options. </a:t>
            </a:r>
            <a:endParaRPr lang="en-US">
              <a:highlight>
                <a:srgbClr val="000000">
                  <a:alpha val="0"/>
                </a:srgbClr>
              </a:highlight>
              <a:latin typeface="Times New Roman" panose="02020603050405020304" charset="0"/>
              <a:ea typeface="宋体" panose="02010600030101010101" pitchFamily="2" charset="-122"/>
            </a:endParaRPr>
          </a:p>
          <a:p>
            <a:pPr>
              <a:lnSpc>
                <a:spcPts val="1800"/>
              </a:lnSpc>
            </a:pPr>
            <a:r>
              <a:rPr lang="en-US">
                <a:highlight>
                  <a:srgbClr val="000000">
                    <a:alpha val="0"/>
                  </a:srgbClr>
                </a:highlight>
                <a:latin typeface="Times New Roman" panose="02020603050405020304" charset="0"/>
                <a:ea typeface="宋体" panose="02010600030101010101" pitchFamily="2" charset="-122"/>
              </a:rPr>
              <a:t>If/when RAN4 discusses requirement definition, RAN4 will define a new test decoder which may or may not reuse any of the parameters agreed in the feasibility study.</a:t>
            </a:r>
            <a:endParaRPr lang="en-US" altLang="en-US">
              <a:highlight>
                <a:srgbClr val="000000">
                  <a:alpha val="0"/>
                </a:srgbClr>
              </a:highlight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8585" y="5998210"/>
            <a:ext cx="12069445" cy="78613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marR="0" defTabSz="914400" eaLnBrk="1" hangingPunct="1">
              <a:lnSpc>
                <a:spcPts val="28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24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 </a:t>
            </a:r>
            <a:r>
              <a:rPr kumimoji="0" lang="en-US" altLang="zh-CN" sz="2400" b="1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Proposal 6</a:t>
            </a:r>
            <a:r>
              <a:rPr kumimoji="0" lang="en-US" altLang="zh-CN" sz="24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: RAN5 does NOT need to directly participate in RAN4 discussions on “Test decoder derivation procedure” and only monitor progress and conclusions</a:t>
            </a:r>
            <a:r>
              <a:rPr kumimoji="0" lang="en-US" altLang="zh-CN" sz="24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.</a:t>
            </a:r>
            <a:endParaRPr kumimoji="0" lang="en-US" altLang="zh-CN" sz="2400" kern="1200" cap="none" spc="0" normalizeH="0" baseline="0" noProof="0" dirty="0">
              <a:highlight>
                <a:srgbClr val="000000">
                  <a:alpha val="0"/>
                </a:srgbClr>
              </a:highlight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17805" y="2656840"/>
            <a:ext cx="11764645" cy="64008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marR="0" defTabSz="914400" eaLnBrk="1" hangingPunct="1">
              <a:lnSpc>
                <a:spcPts val="22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24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 </a:t>
            </a:r>
            <a:r>
              <a:rPr kumimoji="0" lang="en-US" altLang="zh-CN" sz="2400" b="1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Observation 6.2</a:t>
            </a:r>
            <a:r>
              <a:rPr kumimoji="0" lang="en-US" altLang="zh-CN" sz="24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: As per [2], agreements </a:t>
            </a:r>
            <a:r>
              <a:rPr lang="en-US" sz="2400">
                <a:highlight>
                  <a:srgbClr val="000000">
                    <a:alpha val="0"/>
                  </a:srgbClr>
                </a:highlight>
                <a:latin typeface="Calibri" panose="020F0502020204030204" pitchFamily="34" charset="0"/>
                <a:sym typeface="+mn-ea"/>
              </a:rPr>
              <a:t>regarding the process for checking the feasibility of deriving a test decoder for Option 3</a:t>
            </a:r>
            <a:r>
              <a:rPr kumimoji="0" lang="en-US" altLang="zh-CN" sz="24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 is as below.</a:t>
            </a:r>
            <a:endParaRPr kumimoji="0" lang="en-US" altLang="zh-CN" sz="2400" kern="1200" cap="none" spc="0" normalizeH="0" baseline="0" noProof="0" dirty="0">
              <a:highlight>
                <a:srgbClr val="000000">
                  <a:alpha val="0"/>
                </a:srgbClr>
              </a:highlight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59740" y="3354070"/>
            <a:ext cx="11173460" cy="2630170"/>
          </a:xfrm>
          <a:prstGeom prst="rect">
            <a:avLst/>
          </a:prstGeom>
          <a:noFill/>
          <a:ln w="9525">
            <a:solidFill>
              <a:schemeClr val="tx1"/>
            </a:solidFill>
            <a:prstDash val="dashDot"/>
          </a:ln>
        </p:spPr>
        <p:txBody>
          <a:bodyPr wrap="square">
            <a:spAutoFit/>
          </a:bodyPr>
          <a:lstStyle/>
          <a:p>
            <a:pPr>
              <a:lnSpc>
                <a:spcPts val="1800"/>
              </a:lnSpc>
            </a:pPr>
            <a:r>
              <a:rPr lang="en-US">
                <a:highlight>
                  <a:srgbClr val="000000">
                    <a:alpha val="0"/>
                  </a:srgbClr>
                </a:highlight>
                <a:latin typeface="Times New Roman" panose="02020603050405020304" charset="0"/>
                <a:ea typeface="宋体" panose="02010600030101010101" pitchFamily="2" charset="-122"/>
              </a:rPr>
              <a:t>Test decoder derivation procedure:</a:t>
            </a:r>
            <a:endParaRPr lang="en-US">
              <a:highlight>
                <a:srgbClr val="000000">
                  <a:alpha val="0"/>
                </a:srgbClr>
              </a:highlight>
              <a:latin typeface="Times New Roman" panose="02020603050405020304" charset="0"/>
              <a:ea typeface="宋体" panose="02010600030101010101" pitchFamily="2" charset="-122"/>
            </a:endParaRPr>
          </a:p>
          <a:p>
            <a:pPr>
              <a:lnSpc>
                <a:spcPts val="1800"/>
              </a:lnSpc>
            </a:pPr>
            <a:r>
              <a:rPr lang="en-US" b="1">
                <a:highlight>
                  <a:srgbClr val="000000">
                    <a:alpha val="0"/>
                  </a:srgbClr>
                </a:highlight>
                <a:latin typeface="Times New Roman" panose="02020603050405020304" charset="0"/>
                <a:ea typeface="宋体" panose="02010600030101010101" pitchFamily="2" charset="-122"/>
              </a:rPr>
              <a:t>Option 1</a:t>
            </a:r>
            <a:endParaRPr lang="en-US">
              <a:highlight>
                <a:srgbClr val="000000">
                  <a:alpha val="0"/>
                </a:srgbClr>
              </a:highlight>
              <a:latin typeface="Times New Roman" panose="02020603050405020304" charset="0"/>
              <a:ea typeface="宋体" panose="02010600030101010101" pitchFamily="2" charset="-122"/>
            </a:endParaRPr>
          </a:p>
          <a:p>
            <a:pPr>
              <a:lnSpc>
                <a:spcPts val="1800"/>
              </a:lnSpc>
            </a:pPr>
            <a:r>
              <a:rPr lang="en-US">
                <a:highlight>
                  <a:srgbClr val="000000">
                    <a:alpha val="0"/>
                  </a:srgbClr>
                </a:highlight>
                <a:latin typeface="Times New Roman" panose="02020603050405020304" charset="0"/>
                <a:ea typeface="宋体" panose="02010600030101010101" pitchFamily="2" charset="-122"/>
              </a:rPr>
              <a:t>companies bring encoder + decoder set based on agreed parameters. RAN4 chooses one of the decoders and interested companies further check if an encoder can be trained with this decoder to obtain similar performance/complexity (or other </a:t>
            </a:r>
            <a:r>
              <a:rPr lang="en-US">
                <a:highlight>
                  <a:srgbClr val="000000">
                    <a:alpha val="0"/>
                  </a:srgbClr>
                </a:highlight>
                <a:latin typeface="Times New Roman" panose="02020603050405020304" charset="0"/>
                <a:cs typeface="游明朝" charset="0"/>
              </a:rPr>
              <a:t>evaluation</a:t>
            </a:r>
            <a:r>
              <a:rPr lang="en-US">
                <a:highlight>
                  <a:srgbClr val="000000">
                    <a:alpha val="0"/>
                  </a:srgbClr>
                </a:highligh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</a:t>
            </a:r>
            <a:r>
              <a:rPr lang="en-US">
                <a:highlight>
                  <a:srgbClr val="000000">
                    <a:alpha val="0"/>
                  </a:srgbClr>
                </a:highlight>
                <a:latin typeface="Times New Roman" panose="02020603050405020304" charset="0"/>
                <a:ea typeface="宋体" panose="02010600030101010101" pitchFamily="2" charset="-122"/>
              </a:rPr>
              <a:t>criteria)</a:t>
            </a:r>
            <a:endParaRPr lang="en-US">
              <a:highlight>
                <a:srgbClr val="000000">
                  <a:alpha val="0"/>
                </a:srgbClr>
              </a:highlight>
              <a:latin typeface="Times New Roman" panose="02020603050405020304" charset="0"/>
              <a:ea typeface="宋体" panose="02010600030101010101" pitchFamily="2" charset="-122"/>
            </a:endParaRPr>
          </a:p>
          <a:p>
            <a:pPr>
              <a:lnSpc>
                <a:spcPts val="1800"/>
              </a:lnSpc>
            </a:pPr>
            <a:r>
              <a:rPr lang="en-US" b="1">
                <a:highlight>
                  <a:srgbClr val="000000">
                    <a:alpha val="0"/>
                  </a:srgbClr>
                </a:highlight>
                <a:latin typeface="Times New Roman" panose="02020603050405020304" charset="0"/>
                <a:ea typeface="宋体" panose="02010600030101010101" pitchFamily="2" charset="-122"/>
              </a:rPr>
              <a:t>Option 2</a:t>
            </a:r>
            <a:endParaRPr lang="en-US">
              <a:highlight>
                <a:srgbClr val="000000">
                  <a:alpha val="0"/>
                </a:srgbClr>
              </a:highlight>
              <a:latin typeface="Times New Roman" panose="02020603050405020304" charset="0"/>
              <a:cs typeface="游明朝" charset="0"/>
            </a:endParaRPr>
          </a:p>
          <a:p>
            <a:pPr>
              <a:lnSpc>
                <a:spcPts val="1800"/>
              </a:lnSpc>
            </a:pPr>
            <a:r>
              <a:rPr lang="en-US">
                <a:highlight>
                  <a:srgbClr val="000000">
                    <a:alpha val="0"/>
                  </a:srgbClr>
                </a:highlight>
                <a:latin typeface="Times New Roman" panose="02020603050405020304" charset="0"/>
                <a:cs typeface="游明朝" charset="0"/>
              </a:rPr>
              <a:t>companies</a:t>
            </a:r>
            <a:r>
              <a:rPr lang="en-US">
                <a:highlight>
                  <a:srgbClr val="000000">
                    <a:alpha val="0"/>
                  </a:srgbClr>
                </a:highligh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</a:t>
            </a:r>
            <a:r>
              <a:rPr lang="en-US">
                <a:highlight>
                  <a:srgbClr val="000000">
                    <a:alpha val="0"/>
                  </a:srgbClr>
                </a:highlight>
                <a:latin typeface="Times New Roman" panose="02020603050405020304" charset="0"/>
                <a:ea typeface="宋体" panose="02010600030101010101" pitchFamily="2" charset="-122"/>
              </a:rPr>
              <a:t>bring training data for encoder + decoder pair, interested companies train an encoder + decoder pair based on the </a:t>
            </a:r>
            <a:r>
              <a:rPr lang="en-US">
                <a:highlight>
                  <a:srgbClr val="000000">
                    <a:alpha val="0"/>
                  </a:srgbClr>
                </a:highlight>
                <a:latin typeface="Times New Roman" panose="02020603050405020304" charset="0"/>
                <a:cs typeface="游明朝" charset="0"/>
              </a:rPr>
              <a:t>aggregated</a:t>
            </a:r>
            <a:r>
              <a:rPr lang="en-US">
                <a:highlight>
                  <a:srgbClr val="000000">
                    <a:alpha val="0"/>
                  </a:srgbClr>
                </a:highligh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</a:t>
            </a:r>
            <a:r>
              <a:rPr lang="en-US">
                <a:highlight>
                  <a:srgbClr val="000000">
                    <a:alpha val="0"/>
                  </a:srgbClr>
                </a:highlight>
                <a:latin typeface="Times New Roman" panose="02020603050405020304" charset="0"/>
                <a:ea typeface="宋体" panose="02010600030101010101" pitchFamily="2" charset="-122"/>
              </a:rPr>
              <a:t>dataset from all companies to check decoder derivation feasibility and performance/complexity (or other </a:t>
            </a:r>
            <a:r>
              <a:rPr lang="en-US">
                <a:highlight>
                  <a:srgbClr val="000000">
                    <a:alpha val="0"/>
                  </a:srgbClr>
                </a:highlight>
                <a:latin typeface="Times New Roman" panose="02020603050405020304" charset="0"/>
                <a:cs typeface="游明朝" charset="0"/>
              </a:rPr>
              <a:t>evaluation</a:t>
            </a:r>
            <a:r>
              <a:rPr lang="en-US">
                <a:highlight>
                  <a:srgbClr val="000000">
                    <a:alpha val="0"/>
                  </a:srgbClr>
                </a:highligh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</a:t>
            </a:r>
            <a:r>
              <a:rPr lang="en-US">
                <a:highlight>
                  <a:srgbClr val="000000">
                    <a:alpha val="0"/>
                  </a:srgbClr>
                </a:highlight>
                <a:latin typeface="Times New Roman" panose="02020603050405020304" charset="0"/>
                <a:ea typeface="宋体" panose="02010600030101010101" pitchFamily="2" charset="-122"/>
              </a:rPr>
              <a:t>criteria)</a:t>
            </a:r>
            <a:endParaRPr lang="en-US">
              <a:highlight>
                <a:srgbClr val="000000">
                  <a:alpha val="0"/>
                </a:srgbClr>
              </a:highlight>
              <a:latin typeface="Times New Roman" panose="02020603050405020304" charset="0"/>
              <a:ea typeface="宋体" panose="02010600030101010101" pitchFamily="2" charset="-122"/>
            </a:endParaRPr>
          </a:p>
          <a:p>
            <a:pPr>
              <a:lnSpc>
                <a:spcPts val="1800"/>
              </a:lnSpc>
            </a:pPr>
            <a:r>
              <a:rPr lang="en-US" b="1">
                <a:highlight>
                  <a:srgbClr val="000000">
                    <a:alpha val="0"/>
                  </a:srgbClr>
                </a:highlight>
                <a:latin typeface="Times New Roman" panose="02020603050405020304" charset="0"/>
                <a:ea typeface="宋体" panose="02010600030101010101" pitchFamily="2" charset="-122"/>
              </a:rPr>
              <a:t>RAN4 agrees to work on </a:t>
            </a:r>
            <a:r>
              <a:rPr lang="en-US" b="1">
                <a:highlight>
                  <a:srgbClr val="000000">
                    <a:alpha val="0"/>
                  </a:srgbClr>
                </a:highlight>
                <a:latin typeface="Times New Roman" panose="02020603050405020304" charset="0"/>
                <a:cs typeface="游明朝" charset="0"/>
              </a:rPr>
              <a:t>Option</a:t>
            </a:r>
            <a:r>
              <a:rPr lang="en-US" b="1">
                <a:highlight>
                  <a:srgbClr val="000000">
                    <a:alpha val="0"/>
                  </a:srgbClr>
                </a:highligh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</a:t>
            </a:r>
            <a:r>
              <a:rPr lang="en-US" b="1">
                <a:highlight>
                  <a:srgbClr val="000000">
                    <a:alpha val="0"/>
                  </a:srgbClr>
                </a:highlight>
                <a:latin typeface="Times New Roman" panose="02020603050405020304" charset="0"/>
                <a:ea typeface="宋体" panose="02010600030101010101" pitchFamily="2" charset="-122"/>
              </a:rPr>
              <a:t>1.</a:t>
            </a:r>
            <a:endParaRPr lang="en-US" b="1">
              <a:highlight>
                <a:srgbClr val="000000">
                  <a:alpha val="0"/>
                </a:srgbClr>
              </a:highlight>
              <a:latin typeface="Times New Roman" panose="02020603050405020304" charset="0"/>
              <a:ea typeface="宋体" panose="02010600030101010101" pitchFamily="2" charset="-122"/>
            </a:endParaRPr>
          </a:p>
          <a:p>
            <a:pPr>
              <a:lnSpc>
                <a:spcPts val="1800"/>
              </a:lnSpc>
            </a:pPr>
            <a:r>
              <a:rPr lang="en-US" b="1">
                <a:highlight>
                  <a:srgbClr val="000000">
                    <a:alpha val="0"/>
                  </a:srgbClr>
                </a:highlight>
                <a:latin typeface="Times New Roman" panose="02020603050405020304" charset="0"/>
                <a:ea typeface="宋体" panose="02010600030101010101" pitchFamily="2" charset="-122"/>
              </a:rPr>
              <a:t>Interested companies are invited to bring further feasibility analysis for Option 2 </a:t>
            </a:r>
            <a:endParaRPr lang="en-US" altLang="en-US" b="1">
              <a:highlight>
                <a:srgbClr val="000000">
                  <a:alpha val="0"/>
                </a:srgbClr>
              </a:highlight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 rot="1740000">
            <a:off x="10342245" y="3439160"/>
            <a:ext cx="1670685" cy="368300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b="1">
                <a:solidFill>
                  <a:srgbClr val="C00000"/>
                </a:solidFill>
                <a:highlight>
                  <a:srgbClr val="000000">
                    <a:alpha val="0"/>
                  </a:srgbClr>
                </a:highlight>
              </a:rPr>
              <a:t>R4-2410570</a:t>
            </a:r>
            <a:endParaRPr lang="en-US" altLang="zh-CN" b="1">
              <a:solidFill>
                <a:srgbClr val="C00000"/>
              </a:solidFill>
              <a:highlight>
                <a:srgbClr val="000000">
                  <a:alpha val="0"/>
                </a:srgbClr>
              </a:highlight>
            </a:endParaRPr>
          </a:p>
        </p:txBody>
      </p:sp>
      <p:sp>
        <p:nvSpPr>
          <p:cNvPr id="6" name="文本框 5"/>
          <p:cNvSpPr txBox="1"/>
          <p:nvPr/>
        </p:nvSpPr>
        <p:spPr>
          <a:xfrm rot="1740000">
            <a:off x="10380345" y="1767205"/>
            <a:ext cx="1670685" cy="368300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b="1">
                <a:solidFill>
                  <a:srgbClr val="C00000"/>
                </a:solidFill>
                <a:highlight>
                  <a:srgbClr val="000000">
                    <a:alpha val="0"/>
                  </a:srgbClr>
                </a:highlight>
              </a:rPr>
              <a:t>R4-2410570</a:t>
            </a:r>
            <a:endParaRPr lang="en-US" altLang="zh-CN" b="1">
              <a:solidFill>
                <a:srgbClr val="C00000"/>
              </a:solidFill>
              <a:highlight>
                <a:srgbClr val="000000">
                  <a:alpha val="0"/>
                </a:srgbClr>
              </a:highlight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标题 1"/>
          <p:cNvSpPr>
            <a:spLocks noGrp="1"/>
          </p:cNvSpPr>
          <p:nvPr>
            <p:ph type="title"/>
          </p:nvPr>
        </p:nvSpPr>
        <p:spPr>
          <a:xfrm>
            <a:off x="10160" y="97790"/>
            <a:ext cx="11577955" cy="576580"/>
          </a:xfrm>
        </p:spPr>
        <p:txBody>
          <a:bodyPr vert="horz" wrap="square" lIns="121917" tIns="60958" rIns="121917" bIns="60958" anchor="ctr" anchorCtr="0"/>
          <a:lstStyle/>
          <a:p>
            <a:pPr eaLnBrk="1" hangingPunct="1"/>
            <a:r>
              <a:rPr lang="en-US" altLang="zh-CN" sz="2800" b="1" dirty="0">
                <a:highlight>
                  <a:srgbClr val="000000">
                    <a:alpha val="0"/>
                  </a:srgbClr>
                </a:highlight>
                <a:ea typeface="宋体" panose="02010600030101010101" pitchFamily="2" charset="-122"/>
              </a:rPr>
              <a:t>Reference</a:t>
            </a:r>
            <a:endParaRPr lang="en-US" altLang="zh-CN" sz="2800" b="1" dirty="0">
              <a:highlight>
                <a:srgbClr val="000000">
                  <a:alpha val="0"/>
                </a:srgbClr>
              </a:highlight>
              <a:ea typeface="宋体" panose="02010600030101010101" pitchFamily="2" charset="-122"/>
            </a:endParaRPr>
          </a:p>
        </p:txBody>
      </p:sp>
      <p:sp>
        <p:nvSpPr>
          <p:cNvPr id="18435" name="RS_Classification_Standard"/>
          <p:cNvSpPr txBox="1"/>
          <p:nvPr/>
        </p:nvSpPr>
        <p:spPr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</a:ln>
        </p:spPr>
        <p:txBody>
          <a:bodyPr wrap="none" lIns="76200" tIns="36830" rIns="76200" bIns="36830" anchor="ctr" anchorCtr="0">
            <a:spAutoFit/>
          </a:bodyPr>
          <a:lstStyle/>
          <a:p>
            <a:endParaRPr lang="de-DE" altLang="zh-CN" sz="900" b="1" dirty="0">
              <a:highlight>
                <a:srgbClr val="000000">
                  <a:alpha val="0"/>
                </a:srgbClr>
              </a:highlight>
              <a:latin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85445" y="1017905"/>
            <a:ext cx="11425555" cy="1905635"/>
          </a:xfrm>
          <a:prstGeom prst="rect">
            <a:avLst/>
          </a:prstGeom>
          <a:noFill/>
        </p:spPr>
        <p:txBody>
          <a:bodyPr wrap="square" anchor="ctr" anchorCtr="0">
            <a:noAutofit/>
          </a:bodyPr>
          <a:lstStyle/>
          <a:p>
            <a:pPr marR="0" algn="l" defTabSz="914400" eaLnBrk="1" hangingPunct="1">
              <a:lnSpc>
                <a:spcPts val="30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defRPr/>
            </a:pPr>
            <a:r>
              <a:rPr lang="en-US" altLang="zh-CN" sz="2000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[1]</a:t>
            </a:r>
            <a:r>
              <a:rPr lang="en-US" altLang="zh-CN" sz="2000" b="1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 </a:t>
            </a:r>
            <a:r>
              <a:rPr lang="en-US" altLang="zh-CN" sz="2000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RP-240774, Revised WID on Artificial Intelligence (AI)/Machine Learning (ML) for NR Air Interface, 3GPP TSG RAN Meeting #103; </a:t>
            </a:r>
            <a:r>
              <a:rPr lang="nl-NL" altLang="zh-CN" sz="2000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Maastricht, NL, March 18-21, 2024</a:t>
            </a:r>
            <a:r>
              <a:rPr lang="en-US" altLang="zh-CN" sz="2000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.</a:t>
            </a:r>
            <a:endParaRPr lang="en-US" altLang="zh-CN" sz="2000" noProof="0" dirty="0">
              <a:highlight>
                <a:srgbClr val="000000">
                  <a:alpha val="0"/>
                </a:srgbClr>
              </a:highlight>
              <a:latin typeface="+mn-lt"/>
              <a:sym typeface="+mn-ea"/>
            </a:endParaRPr>
          </a:p>
          <a:p>
            <a:pPr marR="0" algn="l" defTabSz="914400" eaLnBrk="1" hangingPunct="1">
              <a:lnSpc>
                <a:spcPts val="30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defRPr/>
            </a:pPr>
            <a:r>
              <a:rPr kumimoji="0" lang="en-US" altLang="zh-CN" sz="20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[2] R4-2410570, WF on AI/ML, 3GPP TSG-RAN WG4 Meeting #111; Fukuoka city, Japan , May 20th – 24th, 2024</a:t>
            </a:r>
            <a:endParaRPr kumimoji="0" lang="en-US" altLang="zh-CN" sz="2000" kern="1200" cap="none" spc="0" normalizeH="0" baseline="0" noProof="0" dirty="0">
              <a:highlight>
                <a:srgbClr val="000000">
                  <a:alpha val="0"/>
                </a:srgbClr>
              </a:highlight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  <a:p>
            <a:pPr marR="0" algn="l" defTabSz="914400" eaLnBrk="1" hangingPunct="1">
              <a:lnSpc>
                <a:spcPts val="30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defRPr/>
            </a:pPr>
            <a:r>
              <a:rPr kumimoji="0" lang="en-US" altLang="zh-CN" sz="20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[3] TR 38.843, </a:t>
            </a:r>
            <a:r>
              <a:rPr lang="en-US" altLang="zh-CN" sz="2000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Study on Artificial Intelligence (AI)/Machine Learning (ML) for NR air interface</a:t>
            </a:r>
            <a:endParaRPr kumimoji="0" lang="en-US" altLang="zh-CN" sz="2000" kern="1200" cap="none" spc="0" normalizeH="0" baseline="0" noProof="0" dirty="0">
              <a:highlight>
                <a:srgbClr val="000000">
                  <a:alpha val="0"/>
                </a:srgbClr>
              </a:highlight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标题 2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2413" cy="2389187"/>
          </a:xfrm>
        </p:spPr>
        <p:txBody>
          <a:bodyPr vert="horz" wrap="square" lIns="121917" tIns="60958" rIns="121917" bIns="60958" anchor="b" anchorCtr="0"/>
          <a:lstStyle/>
          <a:p>
            <a:pPr eaLnBrk="1" hangingPunct="1">
              <a:buClrTx/>
              <a:buSzTx/>
              <a:buFontTx/>
            </a:pPr>
            <a:r>
              <a:rPr lang="en-US" altLang="zh-CN" sz="6000" kern="1200" dirty="0">
                <a:latin typeface="+mj-lt"/>
                <a:ea typeface="宋体" panose="02010600030101010101" pitchFamily="2" charset="-122"/>
                <a:cs typeface="+mj-cs"/>
              </a:rPr>
              <a:t>Thank you!</a:t>
            </a:r>
            <a:endParaRPr lang="en-US" altLang="zh-CN" sz="6000" kern="1200" dirty="0">
              <a:latin typeface="+mj-lt"/>
              <a:ea typeface="宋体" panose="02010600030101010101" pitchFamily="2" charset="-122"/>
              <a:cs typeface="+mj-cs"/>
            </a:endParaRPr>
          </a:p>
        </p:txBody>
      </p:sp>
      <p:sp>
        <p:nvSpPr>
          <p:cNvPr id="30723" name="RS_Classification_Standard"/>
          <p:cNvSpPr txBox="1"/>
          <p:nvPr/>
        </p:nvSpPr>
        <p:spPr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</a:ln>
        </p:spPr>
        <p:txBody>
          <a:bodyPr wrap="none" lIns="76200" tIns="36830" rIns="76200" bIns="36830" anchor="ctr" anchorCtr="0">
            <a:spAutoFit/>
          </a:bodyPr>
          <a:lstStyle/>
          <a:p>
            <a:endParaRPr lang="de-DE" altLang="zh-CN" sz="900" b="1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标题 1"/>
          <p:cNvSpPr>
            <a:spLocks noGrp="1"/>
          </p:cNvSpPr>
          <p:nvPr>
            <p:ph type="title"/>
          </p:nvPr>
        </p:nvSpPr>
        <p:spPr>
          <a:xfrm>
            <a:off x="10160" y="97790"/>
            <a:ext cx="11577955" cy="576580"/>
          </a:xfrm>
        </p:spPr>
        <p:txBody>
          <a:bodyPr vert="horz" wrap="square" lIns="121917" tIns="60958" rIns="121917" bIns="60958" anchor="ctr" anchorCtr="0"/>
          <a:lstStyle/>
          <a:p>
            <a:pPr eaLnBrk="1" hangingPunct="1"/>
            <a:r>
              <a:rPr lang="en-US" altLang="zh-CN" sz="2800" b="1" dirty="0">
                <a:ea typeface="宋体" panose="02010600030101010101" pitchFamily="2" charset="-122"/>
              </a:rPr>
              <a:t>Background Information</a:t>
            </a:r>
            <a:endParaRPr lang="en-US" altLang="zh-CN" sz="2800" b="1" dirty="0">
              <a:ea typeface="宋体" panose="02010600030101010101" pitchFamily="2" charset="-122"/>
            </a:endParaRPr>
          </a:p>
        </p:txBody>
      </p:sp>
      <p:sp>
        <p:nvSpPr>
          <p:cNvPr id="18435" name="RS_Classification_Standard"/>
          <p:cNvSpPr txBox="1"/>
          <p:nvPr/>
        </p:nvSpPr>
        <p:spPr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</a:ln>
        </p:spPr>
        <p:txBody>
          <a:bodyPr wrap="none" lIns="76200" tIns="36830" rIns="76200" bIns="36830" anchor="ctr" anchorCtr="0">
            <a:spAutoFit/>
          </a:bodyPr>
          <a:lstStyle/>
          <a:p>
            <a:endParaRPr lang="de-DE" altLang="zh-CN" sz="900" b="1" dirty="0">
              <a:latin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3025" y="5920740"/>
            <a:ext cx="12139295" cy="847725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marR="0" defTabSz="914400" eaLnBrk="1" hangingPunct="1">
              <a:lnSpc>
                <a:spcPts val="28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2400" kern="1200" cap="none" spc="0" normalizeH="0" baseline="0" noProof="0" dirty="0">
                <a:latin typeface="+mn-lt"/>
                <a:ea typeface="宋体" panose="02010600030101010101" pitchFamily="2" charset="-122"/>
                <a:cs typeface="+mn-cs"/>
                <a:sym typeface="+mn-ea"/>
              </a:rPr>
              <a:t> </a:t>
            </a:r>
            <a:r>
              <a:rPr kumimoji="0" lang="en-US" altLang="zh-CN" sz="2400" b="1" kern="1200" cap="none" spc="0" normalizeH="0" baseline="0" noProof="0" dirty="0">
                <a:latin typeface="+mn-lt"/>
                <a:ea typeface="宋体" panose="02010600030101010101" pitchFamily="2" charset="-122"/>
                <a:cs typeface="+mn-cs"/>
                <a:sym typeface="+mn-ea"/>
              </a:rPr>
              <a:t>Proposal 1</a:t>
            </a:r>
            <a:r>
              <a:rPr kumimoji="0" lang="en-US" altLang="zh-CN" sz="2400" kern="1200" cap="none" spc="0" normalizeH="0" baseline="0" noProof="0" dirty="0">
                <a:latin typeface="+mn-lt"/>
                <a:ea typeface="宋体" panose="02010600030101010101" pitchFamily="2" charset="-122"/>
                <a:cs typeface="+mn-cs"/>
                <a:sym typeface="+mn-ea"/>
              </a:rPr>
              <a:t>: RAN5 leadership to coordinate</a:t>
            </a:r>
            <a:r>
              <a:rPr lang="en-US" altLang="zh-CN" sz="2400" dirty="0">
                <a:latin typeface="+mn-lt"/>
                <a:sym typeface="+mn-ea"/>
              </a:rPr>
              <a:t> </a:t>
            </a:r>
            <a:r>
              <a:rPr kumimoji="0" lang="en-US" altLang="zh-CN" sz="2400" kern="1200" cap="none" spc="0" normalizeH="0" baseline="0" noProof="0" dirty="0">
                <a:latin typeface="+mn-lt"/>
                <a:ea typeface="宋体" panose="02010600030101010101" pitchFamily="2" charset="-122"/>
                <a:cs typeface="+mn-cs"/>
                <a:sym typeface="+mn-ea"/>
              </a:rPr>
              <a:t>meeting TimeTables to enable RAN5 delegates with an interest in AI/ML to participate in RAN4 </a:t>
            </a:r>
            <a:r>
              <a:rPr lang="en-US" altLang="zh-CN" sz="2400" noProof="0" dirty="0">
                <a:latin typeface="+mn-lt"/>
                <a:sym typeface="+mn-ea"/>
              </a:rPr>
              <a:t>AI/ML </a:t>
            </a:r>
            <a:r>
              <a:rPr kumimoji="0" lang="en-US" altLang="zh-CN" sz="2400" kern="1200" cap="none" spc="0" normalizeH="0" baseline="0" noProof="0" dirty="0">
                <a:latin typeface="+mn-lt"/>
                <a:ea typeface="宋体" panose="02010600030101010101" pitchFamily="2" charset="-122"/>
                <a:cs typeface="+mn-cs"/>
                <a:sym typeface="+mn-ea"/>
              </a:rPr>
              <a:t>discussions.</a:t>
            </a:r>
            <a:endParaRPr kumimoji="0" lang="en-US" altLang="zh-CN" sz="2400" kern="1200" cap="none" spc="0" normalizeH="0" baseline="0" noProof="0" dirty="0"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26390" y="647065"/>
            <a:ext cx="11481435" cy="179070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marR="0" algn="l" defTabSz="914400" eaLnBrk="1" hangingPunct="1">
              <a:lnSpc>
                <a:spcPts val="26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2400" kern="1200" cap="none" spc="0" normalizeH="0" baseline="0" noProof="0" dirty="0">
                <a:latin typeface="+mn-lt"/>
                <a:ea typeface="宋体" panose="02010600030101010101" pitchFamily="2" charset="-122"/>
                <a:cs typeface="+mn-cs"/>
                <a:sym typeface="+mn-ea"/>
              </a:rPr>
              <a:t> </a:t>
            </a:r>
            <a:r>
              <a:rPr kumimoji="0" lang="en-US" altLang="zh-CN" sz="2400" b="1" kern="1200" cap="none" spc="0" normalizeH="0" baseline="0" noProof="0" dirty="0">
                <a:latin typeface="+mn-lt"/>
                <a:ea typeface="宋体" panose="02010600030101010101" pitchFamily="2" charset="-122"/>
                <a:cs typeface="+mn-cs"/>
                <a:sym typeface="+mn-ea"/>
              </a:rPr>
              <a:t>Observation 1.1:</a:t>
            </a:r>
            <a:r>
              <a:rPr kumimoji="0" lang="en-US" altLang="zh-CN" sz="2400" kern="1200" cap="none" spc="0" normalizeH="0" baseline="0" noProof="0" dirty="0">
                <a:latin typeface="+mn-lt"/>
                <a:ea typeface="宋体" panose="02010600030101010101" pitchFamily="2" charset="-122"/>
                <a:cs typeface="+mn-cs"/>
                <a:sym typeface="+mn-ea"/>
              </a:rPr>
              <a:t> As per the approved R19 WID “</a:t>
            </a:r>
            <a:r>
              <a:rPr kumimoji="0" lang="en-US" altLang="zh-CN" sz="2400" kern="1200" cap="none" spc="0" normalizeH="0" baseline="0" noProof="0" dirty="0" err="1">
                <a:latin typeface="+mn-lt"/>
                <a:ea typeface="宋体" panose="02010600030101010101" pitchFamily="2" charset="-122"/>
                <a:cs typeface="+mn-cs"/>
                <a:sym typeface="+mn-ea"/>
              </a:rPr>
              <a:t>NR_AIML_Air</a:t>
            </a:r>
            <a:r>
              <a:rPr kumimoji="0" lang="en-US" altLang="zh-CN" sz="2400" kern="1200" cap="none" spc="0" normalizeH="0" baseline="0" noProof="0" dirty="0">
                <a:latin typeface="+mn-lt"/>
                <a:ea typeface="宋体" panose="02010600030101010101" pitchFamily="2" charset="-122"/>
                <a:cs typeface="+mn-cs"/>
                <a:sym typeface="+mn-ea"/>
              </a:rPr>
              <a:t>” RP-240774 [1] for the “Testability and interoperability” topic, RAN5 </a:t>
            </a:r>
            <a:r>
              <a:rPr lang="en-US" altLang="zh-CN" sz="2400" noProof="0" dirty="0">
                <a:latin typeface="+mn-lt"/>
                <a:sym typeface="+mn-ea"/>
              </a:rPr>
              <a:t>aspects related to testability and interoperability to be addressed on a request basis</a:t>
            </a:r>
            <a:r>
              <a:rPr kumimoji="0" lang="en-US" altLang="zh-CN" sz="2400" kern="1200" cap="none" spc="0" normalizeH="0" baseline="0" noProof="0" dirty="0">
                <a:latin typeface="+mn-lt"/>
                <a:ea typeface="宋体" panose="02010600030101010101" pitchFamily="2" charset="-122"/>
                <a:cs typeface="+mn-cs"/>
                <a:sym typeface="+mn-ea"/>
              </a:rPr>
              <a:t>. </a:t>
            </a:r>
            <a:endParaRPr kumimoji="0" lang="en-US" altLang="zh-CN" sz="2400" kern="1200" cap="none" spc="0" normalizeH="0" baseline="0" noProof="0" dirty="0"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  <a:p>
            <a:pPr marR="0" algn="l" defTabSz="914400" eaLnBrk="1" hangingPunct="1">
              <a:lnSpc>
                <a:spcPts val="26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2400" b="1" kern="1200" cap="none" spc="0" normalizeH="0" baseline="0" noProof="0" dirty="0">
                <a:latin typeface="+mn-lt"/>
                <a:ea typeface="宋体" panose="02010600030101010101" pitchFamily="2" charset="-122"/>
                <a:cs typeface="+mn-cs"/>
                <a:sym typeface="+mn-ea"/>
              </a:rPr>
              <a:t> Observation 1.2:</a:t>
            </a:r>
            <a:r>
              <a:rPr kumimoji="0" lang="en-US" altLang="zh-CN" sz="2400" kern="1200" cap="none" spc="0" normalizeH="0" baseline="0" noProof="0" dirty="0">
                <a:latin typeface="+mn-lt"/>
                <a:ea typeface="宋体" panose="02010600030101010101" pitchFamily="2" charset="-122"/>
                <a:cs typeface="+mn-cs"/>
                <a:sym typeface="+mn-ea"/>
              </a:rPr>
              <a:t> AIML has totally new requirements for RAN5. RAN5 needs </a:t>
            </a:r>
            <a:r>
              <a:rPr lang="en-US" altLang="zh-CN" sz="2400" noProof="0" dirty="0">
                <a:latin typeface="+mn-lt"/>
                <a:sym typeface="+mn-ea"/>
              </a:rPr>
              <a:t>to keep abreast of the AIML WI progress in RAN4 and do early contributions when necessary. </a:t>
            </a:r>
            <a:endParaRPr kumimoji="0" lang="en-US" altLang="zh-CN" sz="2400" kern="1200" cap="none" spc="0" normalizeH="0" baseline="0" noProof="0" dirty="0"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552450" y="2463165"/>
            <a:ext cx="10902950" cy="3302000"/>
            <a:chOff x="510" y="3200"/>
            <a:chExt cx="17170" cy="5200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510" y="3200"/>
              <a:ext cx="17170" cy="5200"/>
            </a:xfrm>
            <a:prstGeom prst="rect">
              <a:avLst/>
            </a:prstGeo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7" name="文本框 6"/>
            <p:cNvSpPr txBox="1"/>
            <p:nvPr/>
          </p:nvSpPr>
          <p:spPr>
            <a:xfrm>
              <a:off x="1818" y="7802"/>
              <a:ext cx="14089" cy="547"/>
            </a:xfrm>
            <a:prstGeom prst="rect">
              <a:avLst/>
            </a:prstGeom>
            <a:noFill/>
            <a:ln w="38100">
              <a:solidFill>
                <a:srgbClr val="C00000"/>
              </a:solidFill>
            </a:ln>
          </p:spPr>
          <p:txBody>
            <a:bodyPr wrap="square" rtlCol="0">
              <a:noAutofit/>
            </a:bodyPr>
            <a:lstStyle/>
            <a:p>
              <a:pPr algn="ctr"/>
              <a:endParaRPr lang="en-US" altLang="zh-CN" sz="2000" b="1" noProof="0" dirty="0">
                <a:solidFill>
                  <a:srgbClr val="C00000"/>
                </a:solidFill>
                <a:latin typeface="+mn-lt"/>
                <a:sym typeface="+mn-ea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 rot="2040000">
            <a:off x="10240010" y="3514090"/>
            <a:ext cx="1670685" cy="398780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txBody>
          <a:bodyPr wrap="square" rtlCol="0">
            <a:spAutoFit/>
          </a:bodyPr>
          <a:p>
            <a:pPr algn="ctr"/>
            <a:r>
              <a:rPr lang="en-US" altLang="zh-CN" sz="2000" b="1" noProof="0" dirty="0">
                <a:solidFill>
                  <a:srgbClr val="C00000"/>
                </a:solidFill>
                <a:latin typeface="+mn-lt"/>
                <a:sym typeface="+mn-ea"/>
              </a:rPr>
              <a:t>RP-240774</a:t>
            </a:r>
            <a:endParaRPr lang="en-US" altLang="zh-CN" sz="2000" b="1" noProof="0" dirty="0">
              <a:solidFill>
                <a:srgbClr val="C00000"/>
              </a:solidFill>
              <a:latin typeface="+mn-lt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标题 1"/>
          <p:cNvSpPr>
            <a:spLocks noGrp="1"/>
          </p:cNvSpPr>
          <p:nvPr>
            <p:ph type="title"/>
          </p:nvPr>
        </p:nvSpPr>
        <p:spPr>
          <a:xfrm>
            <a:off x="10160" y="97790"/>
            <a:ext cx="11577955" cy="576580"/>
          </a:xfrm>
        </p:spPr>
        <p:txBody>
          <a:bodyPr vert="horz" wrap="square" lIns="121917" tIns="60958" rIns="121917" bIns="60958" anchor="ctr" anchorCtr="0"/>
          <a:lstStyle/>
          <a:p>
            <a:pPr eaLnBrk="1" hangingPunct="1"/>
            <a:r>
              <a:rPr lang="en-US" altLang="zh-CN" sz="2800" b="1" dirty="0">
                <a:highlight>
                  <a:srgbClr val="000000">
                    <a:alpha val="0"/>
                  </a:srgbClr>
                </a:highlight>
                <a:ea typeface="宋体" panose="02010600030101010101" pitchFamily="2" charset="-122"/>
              </a:rPr>
              <a:t>“General Issues” for RAN4 AIML </a:t>
            </a:r>
            <a:r>
              <a:rPr lang="en-US" altLang="zh-CN" sz="2800" b="1" dirty="0">
                <a:highlight>
                  <a:srgbClr val="000000">
                    <a:alpha val="0"/>
                  </a:srgbClr>
                </a:highlight>
                <a:ea typeface="宋体" panose="02010600030101010101" pitchFamily="2" charset="-122"/>
              </a:rPr>
              <a:t>topics that may impact RAN5 (1/2)</a:t>
            </a:r>
            <a:endParaRPr lang="en-US" altLang="zh-CN" sz="2800" b="1" dirty="0">
              <a:highlight>
                <a:srgbClr val="000000">
                  <a:alpha val="0"/>
                </a:srgbClr>
              </a:highlight>
              <a:ea typeface="宋体" panose="02010600030101010101" pitchFamily="2" charset="-122"/>
            </a:endParaRPr>
          </a:p>
        </p:txBody>
      </p:sp>
      <p:sp>
        <p:nvSpPr>
          <p:cNvPr id="18435" name="RS_Classification_Standard"/>
          <p:cNvSpPr txBox="1"/>
          <p:nvPr/>
        </p:nvSpPr>
        <p:spPr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</a:ln>
        </p:spPr>
        <p:txBody>
          <a:bodyPr wrap="none" lIns="76200" tIns="36830" rIns="76200" bIns="36830" anchor="ctr" anchorCtr="0">
            <a:spAutoFit/>
          </a:bodyPr>
          <a:lstStyle/>
          <a:p>
            <a:endParaRPr lang="de-DE" altLang="zh-CN" sz="900" b="1" dirty="0">
              <a:highlight>
                <a:srgbClr val="000000">
                  <a:alpha val="0"/>
                </a:srgbClr>
              </a:highlight>
              <a:latin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12725" y="886460"/>
            <a:ext cx="11764645" cy="46482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marR="0" defTabSz="914400" eaLnBrk="1" hangingPunct="1">
              <a:lnSpc>
                <a:spcPts val="24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defRPr/>
            </a:pPr>
            <a:r>
              <a:rPr kumimoji="0" lang="en-US" altLang="zh-CN" sz="24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As per [2], the “General issues” for RAN4 AIML topic is as below.</a:t>
            </a:r>
            <a:endParaRPr kumimoji="0" lang="en-US" altLang="zh-CN" sz="2400" kern="1200" cap="none" spc="0" normalizeH="0" baseline="0" noProof="0" dirty="0">
              <a:highlight>
                <a:srgbClr val="000000">
                  <a:alpha val="0"/>
                </a:srgbClr>
              </a:highlight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 rot="1740000">
            <a:off x="9818370" y="2100580"/>
            <a:ext cx="1670685" cy="368300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b="1">
                <a:solidFill>
                  <a:srgbClr val="C00000"/>
                </a:solidFill>
                <a:highlight>
                  <a:srgbClr val="000000">
                    <a:alpha val="0"/>
                  </a:srgbClr>
                </a:highlight>
              </a:rPr>
              <a:t>R4-2410570</a:t>
            </a:r>
            <a:endParaRPr lang="en-US" altLang="zh-CN" b="1">
              <a:solidFill>
                <a:srgbClr val="C00000"/>
              </a:solidFill>
              <a:highlight>
                <a:srgbClr val="000000">
                  <a:alpha val="0"/>
                </a:srgbClr>
              </a:highlight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717550" y="1564005"/>
            <a:ext cx="10755630" cy="2912745"/>
          </a:xfrm>
          <a:prstGeom prst="rect">
            <a:avLst/>
          </a:prstGeom>
          <a:noFill/>
          <a:ln w="9525">
            <a:solidFill>
              <a:schemeClr val="tx1"/>
            </a:solidFill>
            <a:prstDash val="dashDot"/>
          </a:ln>
        </p:spPr>
        <p:txBody>
          <a:bodyPr wrap="square">
            <a:spAutoFit/>
          </a:bodyPr>
          <a:lstStyle/>
          <a:p>
            <a:pPr>
              <a:lnSpc>
                <a:spcPts val="2000"/>
              </a:lnSpc>
            </a:pPr>
            <a:r>
              <a:rPr lang="en-US" b="1" u="sng">
                <a:solidFill>
                  <a:srgbClr val="0000FF"/>
                </a:solidFill>
                <a:highlight>
                  <a:srgbClr val="000000">
                    <a:alpha val="0"/>
                  </a:srgbClr>
                </a:highlight>
                <a:latin typeface="Times New Roman" panose="02020603050405020304" charset="0"/>
                <a:ea typeface="宋体" panose="02010600030101010101" pitchFamily="2" charset="-122"/>
              </a:rPr>
              <a:t>Issue 1-1: Post deployment testing</a:t>
            </a:r>
            <a:endParaRPr lang="en-US">
              <a:highlight>
                <a:srgbClr val="000000">
                  <a:alpha val="0"/>
                </a:srgbClr>
              </a:highlight>
              <a:latin typeface="Times New Roman" panose="02020603050405020304" charset="0"/>
              <a:ea typeface="宋体" panose="02010600030101010101" pitchFamily="2" charset="-122"/>
            </a:endParaRPr>
          </a:p>
          <a:p>
            <a:pPr>
              <a:lnSpc>
                <a:spcPts val="2000"/>
              </a:lnSpc>
            </a:pPr>
            <a:r>
              <a:rPr lang="en-US">
                <a:highlight>
                  <a:srgbClr val="000000">
                    <a:alpha val="0"/>
                  </a:srgbClr>
                </a:highlight>
                <a:latin typeface="Times New Roman" panose="02020603050405020304" charset="0"/>
                <a:ea typeface="宋体" panose="02010600030101010101" pitchFamily="2" charset="-122"/>
              </a:rPr>
              <a:t>Interested companies are invited to bring analysis on the feasibility of the options proposed so far.</a:t>
            </a:r>
            <a:endParaRPr lang="en-US" b="1" u="sng">
              <a:highlight>
                <a:srgbClr val="000000">
                  <a:alpha val="0"/>
                </a:srgbClr>
              </a:highlight>
              <a:latin typeface="Times New Roman" panose="02020603050405020304" charset="0"/>
              <a:ea typeface="宋体" panose="02010600030101010101" pitchFamily="2" charset="-122"/>
            </a:endParaRPr>
          </a:p>
          <a:p>
            <a:pPr>
              <a:lnSpc>
                <a:spcPts val="2000"/>
              </a:lnSpc>
            </a:pPr>
            <a:r>
              <a:rPr lang="en-US" b="1" u="sng">
                <a:highlight>
                  <a:srgbClr val="000000">
                    <a:alpha val="0"/>
                  </a:srgbClr>
                </a:highlight>
                <a:latin typeface="Times New Roman" panose="02020603050405020304" charset="0"/>
                <a:ea typeface="宋体" panose="02010600030101010101" pitchFamily="2" charset="-122"/>
              </a:rPr>
              <a:t>Issue 1-4:  Inference latency handling</a:t>
            </a:r>
            <a:endParaRPr lang="en-US">
              <a:highlight>
                <a:srgbClr val="000000">
                  <a:alpha val="0"/>
                </a:srgbClr>
              </a:highlight>
              <a:latin typeface="Times New Roman" panose="02020603050405020304" charset="0"/>
              <a:ea typeface="宋体" panose="02010600030101010101" pitchFamily="2" charset="-122"/>
            </a:endParaRPr>
          </a:p>
          <a:p>
            <a:pPr>
              <a:lnSpc>
                <a:spcPts val="2000"/>
              </a:lnSpc>
            </a:pPr>
            <a:r>
              <a:rPr lang="en-US">
                <a:highlight>
                  <a:srgbClr val="000000">
                    <a:alpha val="0"/>
                  </a:srgbClr>
                </a:highlight>
                <a:latin typeface="Times New Roman" panose="02020603050405020304" charset="0"/>
                <a:ea typeface="宋体" panose="02010600030101010101" pitchFamily="2" charset="-122"/>
              </a:rPr>
              <a:t>Agreement: </a:t>
            </a:r>
            <a:endParaRPr lang="en-US">
              <a:highlight>
                <a:srgbClr val="000000">
                  <a:alpha val="0"/>
                </a:srgbClr>
              </a:highlight>
              <a:latin typeface="Wingdings" panose="05000000000000000000" charset="0"/>
              <a:cs typeface="游明朝" charset="0"/>
            </a:endParaRPr>
          </a:p>
          <a:p>
            <a:pPr>
              <a:lnSpc>
                <a:spcPts val="2000"/>
              </a:lnSpc>
            </a:pPr>
            <a:r>
              <a:rPr lang="en-US">
                <a:highlight>
                  <a:srgbClr val="000000">
                    <a:alpha val="0"/>
                  </a:srgbClr>
                </a:highlight>
                <a:latin typeface="Times New Roman" panose="02020603050405020304" charset="0"/>
                <a:cs typeface="游明朝" charset="0"/>
              </a:rPr>
              <a:t>Use the following as the starting point</a:t>
            </a:r>
            <a:endParaRPr lang="en-US">
              <a:highlight>
                <a:srgbClr val="000000">
                  <a:alpha val="0"/>
                </a:srgbClr>
              </a:highlight>
              <a:latin typeface="Wingdings" panose="05000000000000000000" charset="0"/>
              <a:cs typeface="游明朝" charset="0"/>
            </a:endParaRPr>
          </a:p>
          <a:p>
            <a:pPr>
              <a:lnSpc>
                <a:spcPts val="2000"/>
              </a:lnSpc>
            </a:pPr>
            <a:r>
              <a:rPr lang="en-US">
                <a:highlight>
                  <a:srgbClr val="000000">
                    <a:alpha val="0"/>
                  </a:srgbClr>
                </a:highlight>
                <a:latin typeface="Wingdings" panose="05000000000000000000" charset="0"/>
                <a:cs typeface="游明朝" charset="0"/>
              </a:rPr>
              <a:t>n </a:t>
            </a:r>
            <a:r>
              <a:rPr lang="en-US">
                <a:highlight>
                  <a:srgbClr val="000000">
                    <a:alpha val="0"/>
                  </a:srgbClr>
                </a:highlight>
                <a:latin typeface="Times New Roman" panose="02020603050405020304" charset="0"/>
                <a:cs typeface="游明朝" charset="0"/>
              </a:rPr>
              <a:t>I</a:t>
            </a:r>
            <a:r>
              <a:rPr lang="en-US">
                <a:highlight>
                  <a:srgbClr val="000000">
                    <a:alpha val="0"/>
                  </a:srgbClr>
                </a:highlight>
                <a:latin typeface="Times New Roman" panose="02020603050405020304" charset="0"/>
                <a:ea typeface="宋体" panose="02010600030101010101" pitchFamily="2" charset="-122"/>
              </a:rPr>
              <a:t>nference latency </a:t>
            </a:r>
            <a:r>
              <a:rPr lang="en-US">
                <a:highlight>
                  <a:srgbClr val="000000">
                    <a:alpha val="0"/>
                  </a:srgbClr>
                </a:highlight>
                <a:latin typeface="Times New Roman" panose="02020603050405020304" charset="0"/>
                <a:cs typeface="游明朝" charset="0"/>
              </a:rPr>
              <a:t>can</a:t>
            </a:r>
            <a:r>
              <a:rPr lang="en-US">
                <a:highlight>
                  <a:srgbClr val="000000">
                    <a:alpha val="0"/>
                  </a:srgbClr>
                </a:highligh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</a:t>
            </a:r>
            <a:r>
              <a:rPr lang="en-US">
                <a:highlight>
                  <a:srgbClr val="000000">
                    <a:alpha val="0"/>
                  </a:srgbClr>
                </a:highlight>
                <a:latin typeface="Times New Roman" panose="02020603050405020304" charset="0"/>
                <a:ea typeface="宋体" panose="02010600030101010101" pitchFamily="2" charset="-122"/>
              </a:rPr>
              <a:t>be </a:t>
            </a:r>
            <a:r>
              <a:rPr lang="en-US">
                <a:highlight>
                  <a:srgbClr val="000000">
                    <a:alpha val="0"/>
                  </a:srgbClr>
                </a:highlight>
                <a:latin typeface="Times New Roman" panose="02020603050405020304" charset="0"/>
                <a:cs typeface="游明朝" charset="0"/>
              </a:rPr>
              <a:t>implicitly</a:t>
            </a:r>
            <a:r>
              <a:rPr lang="en-US">
                <a:highlight>
                  <a:srgbClr val="000000">
                    <a:alpha val="0"/>
                  </a:srgbClr>
                </a:highligh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</a:t>
            </a:r>
            <a:r>
              <a:rPr lang="en-US">
                <a:highlight>
                  <a:srgbClr val="000000">
                    <a:alpha val="0"/>
                  </a:srgbClr>
                </a:highlight>
                <a:latin typeface="Times New Roman" panose="02020603050405020304" charset="0"/>
                <a:ea typeface="宋体" panose="02010600030101010101" pitchFamily="2" charset="-122"/>
              </a:rPr>
              <a:t>captured in the delay of corresponding procedures</a:t>
            </a:r>
            <a:r>
              <a:rPr lang="en-US">
                <a:highlight>
                  <a:srgbClr val="000000">
                    <a:alpha val="0"/>
                  </a:srgbClr>
                </a:highlight>
                <a:latin typeface="Times New Roman" panose="02020603050405020304" charset="0"/>
                <a:cs typeface="游明朝" charset="0"/>
              </a:rPr>
              <a:t> </a:t>
            </a:r>
            <a:r>
              <a:rPr lang="en-US">
                <a:highlight>
                  <a:srgbClr val="000000">
                    <a:alpha val="0"/>
                  </a:srgbClr>
                </a:highlight>
                <a:latin typeface="Times New Roman" panose="02020603050405020304" charset="0"/>
                <a:ea typeface="宋体" panose="02010600030101010101" pitchFamily="2" charset="-122"/>
              </a:rPr>
              <a:t>(e.g. reporting delay)</a:t>
            </a:r>
            <a:r>
              <a:rPr lang="en-US">
                <a:highlight>
                  <a:srgbClr val="000000">
                    <a:alpha val="0"/>
                  </a:srgbClr>
                </a:highlight>
                <a:latin typeface="Times New Roman" panose="02020603050405020304" charset="0"/>
                <a:cs typeface="游明朝" charset="0"/>
              </a:rPr>
              <a:t> </a:t>
            </a:r>
            <a:r>
              <a:rPr lang="en-US">
                <a:highlight>
                  <a:srgbClr val="000000">
                    <a:alpha val="0"/>
                  </a:srgbClr>
                </a:highlight>
                <a:latin typeface="Times New Roman" panose="02020603050405020304" charset="0"/>
                <a:ea typeface="宋体" panose="02010600030101010101" pitchFamily="2" charset="-122"/>
              </a:rPr>
              <a:t>and/or performance requirements</a:t>
            </a:r>
            <a:r>
              <a:rPr lang="en-US">
                <a:highlight>
                  <a:srgbClr val="000000">
                    <a:alpha val="0"/>
                  </a:srgbClr>
                </a:highlight>
                <a:latin typeface="Times New Roman" panose="02020603050405020304" charset="0"/>
                <a:cs typeface="游明朝" charset="0"/>
              </a:rPr>
              <a:t>.</a:t>
            </a:r>
            <a:endParaRPr lang="en-US">
              <a:highlight>
                <a:srgbClr val="000000">
                  <a:alpha val="0"/>
                </a:srgbClr>
              </a:highlight>
              <a:latin typeface="Wingdings" panose="05000000000000000000" charset="0"/>
              <a:cs typeface="游明朝" charset="0"/>
            </a:endParaRPr>
          </a:p>
          <a:p>
            <a:pPr>
              <a:lnSpc>
                <a:spcPts val="2000"/>
              </a:lnSpc>
            </a:pPr>
            <a:r>
              <a:rPr lang="en-US">
                <a:highlight>
                  <a:srgbClr val="000000">
                    <a:alpha val="0"/>
                  </a:srgbClr>
                </a:highlight>
                <a:latin typeface="Wingdings" panose="05000000000000000000" charset="0"/>
                <a:cs typeface="游明朝" charset="0"/>
              </a:rPr>
              <a:t>n </a:t>
            </a:r>
            <a:r>
              <a:rPr lang="en-US">
                <a:highlight>
                  <a:srgbClr val="000000">
                    <a:alpha val="0"/>
                  </a:srgbClr>
                </a:highlight>
                <a:latin typeface="Times New Roman" panose="02020603050405020304" charset="0"/>
                <a:ea typeface="宋体" panose="02010600030101010101" pitchFamily="2" charset="-122"/>
              </a:rPr>
              <a:t>I</a:t>
            </a:r>
            <a:r>
              <a:rPr lang="en-US">
                <a:highlight>
                  <a:srgbClr val="000000">
                    <a:alpha val="0"/>
                  </a:srgbClr>
                </a:highlight>
                <a:latin typeface="Times New Roman" panose="02020603050405020304" charset="0"/>
                <a:cs typeface="游明朝" charset="0"/>
              </a:rPr>
              <a:t>nference latency is part of delay of the corresponding procedure and no separate requirement will be specified for inference latency.</a:t>
            </a:r>
            <a:endParaRPr lang="en-US">
              <a:highlight>
                <a:srgbClr val="000000">
                  <a:alpha val="0"/>
                </a:srgbClr>
              </a:highlight>
              <a:latin typeface="Times New Roman" panose="02020603050405020304" charset="0"/>
              <a:ea typeface="宋体" panose="02010600030101010101" pitchFamily="2" charset="-122"/>
            </a:endParaRPr>
          </a:p>
          <a:p>
            <a:pPr>
              <a:lnSpc>
                <a:spcPts val="2000"/>
              </a:lnSpc>
            </a:pPr>
            <a:r>
              <a:rPr lang="en-US">
                <a:highlight>
                  <a:srgbClr val="000000">
                    <a:alpha val="0"/>
                  </a:srgbClr>
                </a:highlight>
                <a:latin typeface="Times New Roman" panose="02020603050405020304" charset="0"/>
                <a:ea typeface="宋体" panose="02010600030101010101" pitchFamily="2" charset="-122"/>
              </a:rPr>
              <a:t>C</a:t>
            </a:r>
            <a:r>
              <a:rPr lang="en-US">
                <a:highlight>
                  <a:srgbClr val="000000">
                    <a:alpha val="0"/>
                  </a:srgbClr>
                </a:highlight>
                <a:latin typeface="Times New Roman" panose="02020603050405020304" charset="0"/>
                <a:cs typeface="游明朝" charset="0"/>
              </a:rPr>
              <a:t>heck the above bullets based on per use case, and if other WGs define the inference latency, RAN4 can revisit the above bullets.</a:t>
            </a:r>
            <a:endParaRPr lang="en-US" altLang="en-US">
              <a:highlight>
                <a:srgbClr val="000000">
                  <a:alpha val="0"/>
                </a:srgbClr>
              </a:highlight>
              <a:latin typeface="Times New Roman" panose="02020603050405020304" charset="0"/>
              <a:cs typeface="游明朝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13360" y="4641215"/>
            <a:ext cx="11764645" cy="1790065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marR="0" defTabSz="914400" eaLnBrk="1" hangingPunct="1">
              <a:lnSpc>
                <a:spcPts val="28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24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 </a:t>
            </a:r>
            <a:r>
              <a:rPr kumimoji="0" lang="en-US" altLang="zh-CN" sz="2400" b="1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Observation 2</a:t>
            </a:r>
            <a:r>
              <a:rPr kumimoji="0" lang="en-US" altLang="zh-CN" sz="24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: Being quite different from the traditional UEs, considering AIML models will be constantly </a:t>
            </a:r>
            <a:r>
              <a:rPr kumimoji="0" lang="en-US" altLang="zh-CN" sz="24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updated after the devices are officially announced, AIML UEs will need a brand new conformance testing/certification methodology. RAN5 has rich experiences in UE conformance testing/certification, which will probably be very helpful to devise a new scheme to test/certify AIML models before and/or after the AIML devices hit the market.</a:t>
            </a:r>
            <a:endParaRPr kumimoji="0" lang="en-US" altLang="zh-CN" sz="2400" kern="1200" cap="none" spc="0" normalizeH="0" baseline="0" noProof="0" dirty="0">
              <a:highlight>
                <a:srgbClr val="000000">
                  <a:alpha val="0"/>
                </a:srgbClr>
              </a:highlight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标题 1"/>
          <p:cNvSpPr>
            <a:spLocks noGrp="1"/>
          </p:cNvSpPr>
          <p:nvPr>
            <p:ph type="title"/>
          </p:nvPr>
        </p:nvSpPr>
        <p:spPr>
          <a:xfrm>
            <a:off x="10160" y="97790"/>
            <a:ext cx="11577955" cy="576580"/>
          </a:xfrm>
        </p:spPr>
        <p:txBody>
          <a:bodyPr vert="horz" wrap="square" lIns="121917" tIns="60958" rIns="121917" bIns="60958" anchor="ctr" anchorCtr="0"/>
          <a:lstStyle/>
          <a:p>
            <a:pPr eaLnBrk="1" hangingPunct="1"/>
            <a:r>
              <a:rPr lang="en-US" altLang="zh-CN" sz="2800" b="1" dirty="0">
                <a:highlight>
                  <a:srgbClr val="000000">
                    <a:alpha val="0"/>
                  </a:srgbClr>
                </a:highlight>
                <a:ea typeface="宋体" panose="02010600030101010101" pitchFamily="2" charset="-122"/>
              </a:rPr>
              <a:t>“General Issues” for RAN4 AIML topics that may impact RAN5</a:t>
            </a:r>
            <a:r>
              <a:rPr lang="en-US" altLang="zh-CN" sz="2800" b="1" dirty="0">
                <a:highlight>
                  <a:srgbClr val="000000">
                    <a:alpha val="0"/>
                  </a:srgbClr>
                </a:highlight>
                <a:ea typeface="宋体" panose="02010600030101010101" pitchFamily="2" charset="-122"/>
                <a:sym typeface="+mn-ea"/>
              </a:rPr>
              <a:t> (2/2)</a:t>
            </a:r>
            <a:endParaRPr lang="en-US" altLang="zh-CN" sz="2800" b="1" dirty="0">
              <a:highlight>
                <a:srgbClr val="000000">
                  <a:alpha val="0"/>
                </a:srgbClr>
              </a:highlight>
              <a:ea typeface="宋体" panose="02010600030101010101" pitchFamily="2" charset="-122"/>
              <a:sym typeface="+mn-ea"/>
            </a:endParaRPr>
          </a:p>
        </p:txBody>
      </p:sp>
      <p:sp>
        <p:nvSpPr>
          <p:cNvPr id="18435" name="RS_Classification_Standard"/>
          <p:cNvSpPr txBox="1"/>
          <p:nvPr/>
        </p:nvSpPr>
        <p:spPr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</a:ln>
        </p:spPr>
        <p:txBody>
          <a:bodyPr wrap="none" lIns="76200" tIns="36830" rIns="76200" bIns="36830" anchor="ctr" anchorCtr="0">
            <a:spAutoFit/>
          </a:bodyPr>
          <a:lstStyle/>
          <a:p>
            <a:endParaRPr lang="de-DE" altLang="zh-CN" sz="900" b="1" dirty="0">
              <a:highlight>
                <a:srgbClr val="000000">
                  <a:alpha val="0"/>
                </a:srgbClr>
              </a:highlight>
              <a:latin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13360" y="5997575"/>
            <a:ext cx="11764645" cy="46482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marR="0" defTabSz="914400" eaLnBrk="1" hangingPunct="1">
              <a:lnSpc>
                <a:spcPts val="24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24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 </a:t>
            </a:r>
            <a:r>
              <a:rPr kumimoji="0" lang="en-US" altLang="zh-CN" sz="2400" b="1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Proposal 2</a:t>
            </a:r>
            <a:r>
              <a:rPr kumimoji="0" lang="en-US" altLang="zh-CN" sz="24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: RAN5 should consider to join RAN4 </a:t>
            </a:r>
            <a:r>
              <a:rPr kumimoji="0" lang="en-US" altLang="zh-CN" sz="24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discussion on Issue 1-1.</a:t>
            </a:r>
            <a:endParaRPr kumimoji="0" lang="en-US" altLang="zh-CN" sz="2400" kern="1200" cap="none" spc="0" normalizeH="0" baseline="0" noProof="0" dirty="0">
              <a:highlight>
                <a:srgbClr val="000000">
                  <a:alpha val="0"/>
                </a:srgbClr>
              </a:highlight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88035" y="902335"/>
            <a:ext cx="10576560" cy="4523105"/>
          </a:xfrm>
          <a:prstGeom prst="rect">
            <a:avLst/>
          </a:prstGeom>
          <a:noFill/>
          <a:ln w="9525">
            <a:solidFill>
              <a:schemeClr val="tx1"/>
            </a:solidFill>
            <a:prstDash val="dashDot"/>
          </a:ln>
        </p:spPr>
        <p:txBody>
          <a:bodyPr wrap="square">
            <a:spAutoFit/>
          </a:bodyPr>
          <a:lstStyle/>
          <a:p>
            <a:r>
              <a:rPr lang="en-US" b="1" u="sng">
                <a:highlight>
                  <a:srgbClr val="000000">
                    <a:alpha val="0"/>
                  </a:srgbClr>
                </a:highlight>
                <a:latin typeface="Times New Roman" panose="02020603050405020304" charset="0"/>
                <a:ea typeface="宋体" panose="02010600030101010101" pitchFamily="2" charset="-122"/>
              </a:rPr>
              <a:t>Issue 1-5: LCM Requirements </a:t>
            </a:r>
            <a:endParaRPr lang="en-US">
              <a:highlight>
                <a:srgbClr val="000000">
                  <a:alpha val="0"/>
                </a:srgbClr>
              </a:highlight>
              <a:latin typeface="Times New Roman" panose="02020603050405020304" charset="0"/>
              <a:ea typeface="宋体" panose="02010600030101010101" pitchFamily="2" charset="-122"/>
            </a:endParaRPr>
          </a:p>
          <a:p>
            <a:r>
              <a:rPr lang="en-US">
                <a:highlight>
                  <a:srgbClr val="000000">
                    <a:alpha val="0"/>
                  </a:srgbClr>
                </a:highlight>
                <a:latin typeface="Times New Roman" panose="02020603050405020304" charset="0"/>
                <a:ea typeface="宋体" panose="02010600030101010101" pitchFamily="2" charset="-122"/>
              </a:rPr>
              <a:t>Agreement:</a:t>
            </a:r>
            <a:endParaRPr lang="en-US">
              <a:highlight>
                <a:srgbClr val="000000">
                  <a:alpha val="0"/>
                </a:srgbClr>
              </a:highlight>
              <a:latin typeface="Wingdings" panose="05000000000000000000" charset="0"/>
              <a:cs typeface="游明朝" charset="0"/>
            </a:endParaRPr>
          </a:p>
          <a:p>
            <a:r>
              <a:rPr lang="en-US">
                <a:highlight>
                  <a:srgbClr val="000000">
                    <a:alpha val="0"/>
                  </a:srgbClr>
                </a:highlight>
                <a:latin typeface="Wingdings" panose="05000000000000000000" charset="0"/>
                <a:cs typeface="游明朝" charset="0"/>
              </a:rPr>
              <a:t>n </a:t>
            </a:r>
            <a:r>
              <a:rPr lang="en-US">
                <a:highlight>
                  <a:srgbClr val="000000">
                    <a:alpha val="0"/>
                  </a:srgbClr>
                </a:highlight>
                <a:latin typeface="Times New Roman" panose="02020603050405020304" charset="0"/>
                <a:ea typeface="宋体" panose="02010600030101010101" pitchFamily="2" charset="-122"/>
              </a:rPr>
              <a:t>RAN4 </a:t>
            </a:r>
            <a:r>
              <a:rPr lang="en-US">
                <a:highlight>
                  <a:srgbClr val="000000">
                    <a:alpha val="0"/>
                  </a:srgbClr>
                </a:highlight>
                <a:latin typeface="Times New Roman" panose="02020603050405020304" charset="0"/>
                <a:cs typeface="游明朝" charset="0"/>
              </a:rPr>
              <a:t>considers</a:t>
            </a:r>
            <a:r>
              <a:rPr lang="en-US">
                <a:highlight>
                  <a:srgbClr val="000000">
                    <a:alpha val="0"/>
                  </a:srgbClr>
                </a:highligh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</a:t>
            </a:r>
            <a:r>
              <a:rPr lang="en-US">
                <a:highlight>
                  <a:srgbClr val="000000">
                    <a:alpha val="0"/>
                  </a:srgbClr>
                </a:highlight>
                <a:latin typeface="Times New Roman" panose="02020603050405020304" charset="0"/>
                <a:ea typeface="宋体" panose="02010600030101010101" pitchFamily="2" charset="-122"/>
              </a:rPr>
              <a:t>defin</a:t>
            </a:r>
            <a:r>
              <a:rPr lang="en-US">
                <a:highlight>
                  <a:srgbClr val="000000">
                    <a:alpha val="0"/>
                  </a:srgbClr>
                </a:highlight>
                <a:latin typeface="Times New Roman" panose="02020603050405020304" charset="0"/>
                <a:cs typeface="游明朝" charset="0"/>
              </a:rPr>
              <a:t>ing RRM</a:t>
            </a:r>
            <a:r>
              <a:rPr lang="en-US">
                <a:highlight>
                  <a:srgbClr val="000000">
                    <a:alpha val="0"/>
                  </a:srgbClr>
                </a:highligh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</a:t>
            </a:r>
            <a:r>
              <a:rPr lang="en-US">
                <a:highlight>
                  <a:srgbClr val="000000">
                    <a:alpha val="0"/>
                  </a:srgbClr>
                </a:highlight>
                <a:latin typeface="Times New Roman" panose="02020603050405020304" charset="0"/>
                <a:ea typeface="宋体" panose="02010600030101010101" pitchFamily="2" charset="-122"/>
              </a:rPr>
              <a:t>requirements for LCM procedures</a:t>
            </a:r>
            <a:r>
              <a:rPr lang="en-US">
                <a:highlight>
                  <a:srgbClr val="000000">
                    <a:alpha val="0"/>
                  </a:srgbClr>
                </a:highlight>
                <a:latin typeface="Times New Roman" panose="02020603050405020304" charset="0"/>
                <a:cs typeface="游明朝" charset="0"/>
              </a:rPr>
              <a:t> based on the specific use cases (beam management and positioning)</a:t>
            </a:r>
            <a:r>
              <a:rPr lang="en-US">
                <a:highlight>
                  <a:srgbClr val="000000">
                    <a:alpha val="0"/>
                  </a:srgbClr>
                </a:highlight>
                <a:latin typeface="Times New Roman" panose="02020603050405020304" charset="0"/>
                <a:ea typeface="宋体" panose="02010600030101010101" pitchFamily="2" charset="-122"/>
              </a:rPr>
              <a:t>,</a:t>
            </a:r>
            <a:r>
              <a:rPr lang="en-US">
                <a:highlight>
                  <a:srgbClr val="000000">
                    <a:alpha val="0"/>
                  </a:srgbClr>
                </a:highlight>
                <a:latin typeface="Times New Roman" panose="02020603050405020304" charset="0"/>
                <a:cs typeface="游明朝" charset="0"/>
              </a:rPr>
              <a:t> and</a:t>
            </a:r>
            <a:r>
              <a:rPr lang="en-US">
                <a:highlight>
                  <a:srgbClr val="000000">
                    <a:alpha val="0"/>
                  </a:srgbClr>
                </a:highligh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</a:t>
            </a:r>
            <a:r>
              <a:rPr lang="en-US">
                <a:highlight>
                  <a:srgbClr val="000000">
                    <a:alpha val="0"/>
                  </a:srgbClr>
                </a:highlight>
                <a:latin typeface="Times New Roman" panose="02020603050405020304" charset="0"/>
                <a:ea typeface="宋体" panose="02010600030101010101" pitchFamily="2" charset="-122"/>
              </a:rPr>
              <a:t>candidates are:</a:t>
            </a:r>
            <a:endParaRPr lang="en-US">
              <a:highlight>
                <a:srgbClr val="000000">
                  <a:alpha val="0"/>
                </a:srgbClr>
              </a:highlight>
              <a:latin typeface="Symbol" panose="05050102010706020507" charset="0"/>
              <a:cs typeface="游明朝" charset="0"/>
            </a:endParaRPr>
          </a:p>
          <a:p>
            <a:r>
              <a:rPr lang="en-US">
                <a:highlight>
                  <a:srgbClr val="000000">
                    <a:alpha val="0"/>
                  </a:srgbClr>
                </a:highlight>
                <a:latin typeface="Symbol" panose="05050102010706020507" charset="0"/>
                <a:cs typeface="游明朝" charset="0"/>
              </a:rPr>
              <a:t>· </a:t>
            </a:r>
            <a:r>
              <a:rPr lang="en-US">
                <a:highlight>
                  <a:srgbClr val="000000">
                    <a:alpha val="0"/>
                  </a:srgbClr>
                </a:highlight>
                <a:latin typeface="Times New Roman" panose="02020603050405020304" charset="0"/>
                <a:cs typeface="游明朝" charset="0"/>
              </a:rPr>
              <a:t>identification</a:t>
            </a:r>
            <a:endParaRPr lang="en-US">
              <a:highlight>
                <a:srgbClr val="000000">
                  <a:alpha val="0"/>
                </a:srgbClr>
              </a:highlight>
              <a:latin typeface="Symbol" panose="05050102010706020507" charset="0"/>
              <a:cs typeface="游明朝" charset="0"/>
            </a:endParaRPr>
          </a:p>
          <a:p>
            <a:r>
              <a:rPr lang="en-US">
                <a:highlight>
                  <a:srgbClr val="000000">
                    <a:alpha val="0"/>
                  </a:srgbClr>
                </a:highlight>
                <a:latin typeface="Symbol" panose="05050102010706020507" charset="0"/>
                <a:cs typeface="游明朝" charset="0"/>
              </a:rPr>
              <a:t>· </a:t>
            </a:r>
            <a:r>
              <a:rPr lang="en-US">
                <a:highlight>
                  <a:srgbClr val="000000">
                    <a:alpha val="0"/>
                  </a:srgbClr>
                </a:highlight>
                <a:latin typeface="Times New Roman" panose="02020603050405020304" charset="0"/>
                <a:cs typeface="游明朝" charset="0"/>
              </a:rPr>
              <a:t>selection</a:t>
            </a:r>
            <a:endParaRPr lang="en-US">
              <a:highlight>
                <a:srgbClr val="000000">
                  <a:alpha val="0"/>
                </a:srgbClr>
              </a:highlight>
              <a:latin typeface="Symbol" panose="05050102010706020507" charset="0"/>
              <a:cs typeface="游明朝" charset="0"/>
            </a:endParaRPr>
          </a:p>
          <a:p>
            <a:r>
              <a:rPr lang="en-US">
                <a:highlight>
                  <a:srgbClr val="000000">
                    <a:alpha val="0"/>
                  </a:srgbClr>
                </a:highlight>
                <a:latin typeface="Symbol" panose="05050102010706020507" charset="0"/>
                <a:cs typeface="游明朝" charset="0"/>
              </a:rPr>
              <a:t>· </a:t>
            </a:r>
            <a:r>
              <a:rPr lang="en-US">
                <a:highlight>
                  <a:srgbClr val="000000">
                    <a:alpha val="0"/>
                  </a:srgbClr>
                </a:highlight>
                <a:latin typeface="Times New Roman" panose="02020603050405020304" charset="0"/>
                <a:cs typeface="游明朝" charset="0"/>
              </a:rPr>
              <a:t>activation</a:t>
            </a:r>
            <a:endParaRPr lang="en-US">
              <a:highlight>
                <a:srgbClr val="000000">
                  <a:alpha val="0"/>
                </a:srgbClr>
              </a:highlight>
              <a:latin typeface="Symbol" panose="05050102010706020507" charset="0"/>
              <a:cs typeface="游明朝" charset="0"/>
            </a:endParaRPr>
          </a:p>
          <a:p>
            <a:r>
              <a:rPr lang="en-US">
                <a:highlight>
                  <a:srgbClr val="000000">
                    <a:alpha val="0"/>
                  </a:srgbClr>
                </a:highlight>
                <a:latin typeface="Symbol" panose="05050102010706020507" charset="0"/>
                <a:cs typeface="游明朝" charset="0"/>
              </a:rPr>
              <a:t>· </a:t>
            </a:r>
            <a:r>
              <a:rPr lang="en-US">
                <a:highlight>
                  <a:srgbClr val="000000">
                    <a:alpha val="0"/>
                  </a:srgbClr>
                </a:highlight>
                <a:latin typeface="Times New Roman" panose="02020603050405020304" charset="0"/>
                <a:cs typeface="游明朝" charset="0"/>
              </a:rPr>
              <a:t>deactivation</a:t>
            </a:r>
            <a:endParaRPr lang="en-US">
              <a:highlight>
                <a:srgbClr val="000000">
                  <a:alpha val="0"/>
                </a:srgbClr>
              </a:highlight>
              <a:latin typeface="Symbol" panose="05050102010706020507" charset="0"/>
              <a:cs typeface="游明朝" charset="0"/>
            </a:endParaRPr>
          </a:p>
          <a:p>
            <a:r>
              <a:rPr lang="en-US">
                <a:highlight>
                  <a:srgbClr val="000000">
                    <a:alpha val="0"/>
                  </a:srgbClr>
                </a:highlight>
                <a:latin typeface="Symbol" panose="05050102010706020507" charset="0"/>
                <a:cs typeface="游明朝" charset="0"/>
              </a:rPr>
              <a:t>· </a:t>
            </a:r>
            <a:r>
              <a:rPr lang="en-US">
                <a:highlight>
                  <a:srgbClr val="000000">
                    <a:alpha val="0"/>
                  </a:srgbClr>
                </a:highlight>
                <a:latin typeface="Times New Roman" panose="02020603050405020304" charset="0"/>
                <a:cs typeface="游明朝" charset="0"/>
              </a:rPr>
              <a:t>switching</a:t>
            </a:r>
            <a:endParaRPr lang="en-US">
              <a:highlight>
                <a:srgbClr val="000000">
                  <a:alpha val="0"/>
                </a:srgbClr>
              </a:highlight>
              <a:latin typeface="Symbol" panose="05050102010706020507" charset="0"/>
              <a:cs typeface="游明朝" charset="0"/>
            </a:endParaRPr>
          </a:p>
          <a:p>
            <a:r>
              <a:rPr lang="en-US">
                <a:highlight>
                  <a:srgbClr val="000000">
                    <a:alpha val="0"/>
                  </a:srgbClr>
                </a:highlight>
                <a:latin typeface="Symbol" panose="05050102010706020507" charset="0"/>
                <a:cs typeface="游明朝" charset="0"/>
              </a:rPr>
              <a:t>· </a:t>
            </a:r>
            <a:r>
              <a:rPr lang="en-US">
                <a:highlight>
                  <a:srgbClr val="000000">
                    <a:alpha val="0"/>
                  </a:srgbClr>
                </a:highlight>
                <a:latin typeface="Times New Roman" panose="02020603050405020304" charset="0"/>
                <a:cs typeface="游明朝" charset="0"/>
              </a:rPr>
              <a:t>fallback to non-AI operation</a:t>
            </a:r>
            <a:endParaRPr lang="en-US">
              <a:highlight>
                <a:srgbClr val="000000">
                  <a:alpha val="0"/>
                </a:srgbClr>
              </a:highlight>
              <a:latin typeface="Symbol" panose="05050102010706020507" charset="0"/>
              <a:cs typeface="游明朝" charset="0"/>
            </a:endParaRPr>
          </a:p>
          <a:p>
            <a:r>
              <a:rPr lang="en-US">
                <a:highlight>
                  <a:srgbClr val="000000">
                    <a:alpha val="0"/>
                  </a:srgbClr>
                </a:highlight>
                <a:latin typeface="Symbol" panose="05050102010706020507" charset="0"/>
                <a:cs typeface="游明朝" charset="0"/>
              </a:rPr>
              <a:t>· </a:t>
            </a:r>
            <a:r>
              <a:rPr lang="en-US">
                <a:highlight>
                  <a:srgbClr val="000000">
                    <a:alpha val="0"/>
                  </a:srgbClr>
                </a:highlight>
                <a:latin typeface="Times New Roman" panose="02020603050405020304" charset="0"/>
                <a:ea typeface="宋体" panose="02010600030101010101" pitchFamily="2" charset="-122"/>
              </a:rPr>
              <a:t>performance monitoring</a:t>
            </a:r>
            <a:endParaRPr lang="en-US">
              <a:highlight>
                <a:srgbClr val="000000">
                  <a:alpha val="0"/>
                </a:srgbClr>
              </a:highlight>
              <a:latin typeface="Symbol" panose="05050102010706020507" charset="0"/>
              <a:cs typeface="游明朝" charset="0"/>
            </a:endParaRPr>
          </a:p>
          <a:p>
            <a:r>
              <a:rPr lang="en-US">
                <a:highlight>
                  <a:srgbClr val="000000">
                    <a:alpha val="0"/>
                  </a:srgbClr>
                </a:highlight>
                <a:latin typeface="Symbol" panose="05050102010706020507" charset="0"/>
                <a:cs typeface="游明朝" charset="0"/>
              </a:rPr>
              <a:t>· </a:t>
            </a:r>
            <a:r>
              <a:rPr lang="en-US">
                <a:highlight>
                  <a:srgbClr val="000000">
                    <a:alpha val="0"/>
                  </a:srgbClr>
                </a:highlight>
                <a:latin typeface="Times New Roman" panose="02020603050405020304" charset="0"/>
                <a:ea typeface="宋体" panose="02010600030101010101" pitchFamily="2" charset="-122"/>
              </a:rPr>
              <a:t>O</a:t>
            </a:r>
            <a:r>
              <a:rPr lang="en-US">
                <a:highlight>
                  <a:srgbClr val="000000">
                    <a:alpha val="0"/>
                  </a:srgbClr>
                </a:highlight>
                <a:latin typeface="Times New Roman" panose="02020603050405020304" charset="0"/>
                <a:cs typeface="游明朝" charset="0"/>
              </a:rPr>
              <a:t>thers are not precluded</a:t>
            </a:r>
            <a:endParaRPr lang="en-US" b="1" u="sng">
              <a:highlight>
                <a:srgbClr val="000000">
                  <a:alpha val="0"/>
                </a:srgbClr>
              </a:highlight>
              <a:latin typeface="Times New Roman" panose="02020603050405020304" charset="0"/>
              <a:cs typeface="游明朝" charset="0"/>
            </a:endParaRPr>
          </a:p>
          <a:p>
            <a:r>
              <a:rPr lang="en-US" b="1" u="sng">
                <a:highlight>
                  <a:srgbClr val="000000">
                    <a:alpha val="0"/>
                  </a:srgbClr>
                </a:highlight>
                <a:latin typeface="Times New Roman" panose="02020603050405020304" charset="0"/>
                <a:cs typeface="游明朝" charset="0"/>
              </a:rPr>
              <a:t> </a:t>
            </a:r>
            <a:endParaRPr lang="en-US" b="1" u="sng">
              <a:highlight>
                <a:srgbClr val="000000">
                  <a:alpha val="0"/>
                </a:srgbClr>
              </a:highlight>
              <a:latin typeface="Times New Roman" panose="02020603050405020304" charset="0"/>
              <a:ea typeface="宋体" panose="02010600030101010101" pitchFamily="2" charset="-122"/>
            </a:endParaRPr>
          </a:p>
          <a:p>
            <a:r>
              <a:rPr lang="en-US" b="1" u="sng">
                <a:highlight>
                  <a:srgbClr val="000000">
                    <a:alpha val="0"/>
                  </a:srgbClr>
                </a:highlight>
                <a:latin typeface="Times New Roman" panose="02020603050405020304" charset="0"/>
                <a:ea typeface="宋体" panose="02010600030101010101" pitchFamily="2" charset="-122"/>
              </a:rPr>
              <a:t>Issue 1-6: Legacy RRM </a:t>
            </a:r>
            <a:r>
              <a:rPr lang="en-US" b="1" u="sng">
                <a:highlight>
                  <a:srgbClr val="000000">
                    <a:alpha val="0"/>
                  </a:srgbClr>
                </a:highlight>
                <a:latin typeface="Times New Roman" panose="02020603050405020304" charset="0"/>
                <a:cs typeface="游明朝" charset="0"/>
              </a:rPr>
              <a:t>requirements</a:t>
            </a:r>
            <a:r>
              <a:rPr lang="en-US" b="1" u="sng">
                <a:highlight>
                  <a:srgbClr val="000000">
                    <a:alpha val="0"/>
                  </a:srgbClr>
                </a:highligh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</a:t>
            </a:r>
            <a:r>
              <a:rPr lang="en-US" b="1" u="sng">
                <a:highlight>
                  <a:srgbClr val="000000">
                    <a:alpha val="0"/>
                  </a:srgbClr>
                </a:highlight>
                <a:latin typeface="Times New Roman" panose="02020603050405020304" charset="0"/>
                <a:ea typeface="宋体" panose="02010600030101010101" pitchFamily="2" charset="-122"/>
              </a:rPr>
              <a:t>handling</a:t>
            </a:r>
            <a:endParaRPr lang="en-US">
              <a:highlight>
                <a:srgbClr val="000000">
                  <a:alpha val="0"/>
                </a:srgbClr>
              </a:highlight>
              <a:latin typeface="Times New Roman" panose="02020603050405020304" charset="0"/>
              <a:ea typeface="宋体" panose="02010600030101010101" pitchFamily="2" charset="-122"/>
            </a:endParaRPr>
          </a:p>
          <a:p>
            <a:r>
              <a:rPr lang="en-US">
                <a:highlight>
                  <a:srgbClr val="000000">
                    <a:alpha val="0"/>
                  </a:srgbClr>
                </a:highlight>
                <a:latin typeface="Times New Roman" panose="02020603050405020304" charset="0"/>
                <a:ea typeface="宋体" panose="02010600030101010101" pitchFamily="2" charset="-122"/>
              </a:rPr>
              <a:t>Agreement: </a:t>
            </a:r>
            <a:endParaRPr lang="en-US">
              <a:highlight>
                <a:srgbClr val="000000">
                  <a:alpha val="0"/>
                </a:srgbClr>
              </a:highlight>
              <a:latin typeface="Times New Roman" panose="02020603050405020304" charset="0"/>
              <a:ea typeface="宋体" panose="02010600030101010101" pitchFamily="2" charset="-122"/>
            </a:endParaRPr>
          </a:p>
          <a:p>
            <a:r>
              <a:rPr lang="en-US">
                <a:highlight>
                  <a:srgbClr val="000000">
                    <a:alpha val="0"/>
                  </a:srgbClr>
                </a:highlight>
                <a:latin typeface="Times New Roman" panose="02020603050405020304" charset="0"/>
                <a:ea typeface="宋体" panose="02010600030101010101" pitchFamily="2" charset="-122"/>
              </a:rPr>
              <a:t>UE shall meet all legacy RRM requirements (non-AI/ML) even during the AI/ML operation mode.</a:t>
            </a:r>
            <a:endParaRPr lang="en-US" altLang="en-US">
              <a:highlight>
                <a:srgbClr val="000000">
                  <a:alpha val="0"/>
                </a:srgbClr>
              </a:highlight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 rot="1740000">
            <a:off x="9589770" y="2472055"/>
            <a:ext cx="1670685" cy="368300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b="1">
                <a:solidFill>
                  <a:srgbClr val="C00000"/>
                </a:solidFill>
                <a:highlight>
                  <a:srgbClr val="000000">
                    <a:alpha val="0"/>
                  </a:srgbClr>
                </a:highlight>
              </a:rPr>
              <a:t>R4-2410570</a:t>
            </a:r>
            <a:endParaRPr lang="en-US" altLang="zh-CN" b="1">
              <a:solidFill>
                <a:srgbClr val="C00000"/>
              </a:solidFill>
              <a:highlight>
                <a:srgbClr val="000000">
                  <a:alpha val="0"/>
                </a:srgbClr>
              </a:highlight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标题 1"/>
          <p:cNvSpPr>
            <a:spLocks noGrp="1"/>
          </p:cNvSpPr>
          <p:nvPr>
            <p:ph type="title"/>
          </p:nvPr>
        </p:nvSpPr>
        <p:spPr>
          <a:xfrm>
            <a:off x="10160" y="97790"/>
            <a:ext cx="11577955" cy="789305"/>
          </a:xfrm>
        </p:spPr>
        <p:txBody>
          <a:bodyPr vert="horz" wrap="square" lIns="121917" tIns="60958" rIns="121917" bIns="60958" anchor="ctr" anchorCtr="0"/>
          <a:lstStyle/>
          <a:p>
            <a:pPr eaLnBrk="1" hangingPunct="1"/>
            <a:r>
              <a:rPr lang="en-US" altLang="zh-CN" sz="2800" b="1" dirty="0">
                <a:highlight>
                  <a:srgbClr val="000000">
                    <a:alpha val="0"/>
                  </a:srgbClr>
                </a:highlight>
                <a:ea typeface="宋体" panose="02010600030101010101" pitchFamily="2" charset="-122"/>
              </a:rPr>
              <a:t>“Testability and interoperability issues for beam management” for RAN4 AIML </a:t>
            </a:r>
            <a:r>
              <a:rPr lang="en-US" altLang="zh-CN" sz="2800" b="1" dirty="0">
                <a:highlight>
                  <a:srgbClr val="000000">
                    <a:alpha val="0"/>
                  </a:srgbClr>
                </a:highlight>
                <a:ea typeface="宋体" panose="02010600030101010101" pitchFamily="2" charset="-122"/>
              </a:rPr>
              <a:t>topics that might impact RAN5 (1/2)</a:t>
            </a:r>
            <a:endParaRPr lang="en-US" altLang="zh-CN" sz="2800" b="1" dirty="0">
              <a:highlight>
                <a:srgbClr val="000000">
                  <a:alpha val="0"/>
                </a:srgbClr>
              </a:highlight>
              <a:ea typeface="宋体" panose="02010600030101010101" pitchFamily="2" charset="-122"/>
            </a:endParaRPr>
          </a:p>
        </p:txBody>
      </p:sp>
      <p:sp>
        <p:nvSpPr>
          <p:cNvPr id="18435" name="RS_Classification_Standard"/>
          <p:cNvSpPr txBox="1"/>
          <p:nvPr/>
        </p:nvSpPr>
        <p:spPr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</a:ln>
        </p:spPr>
        <p:txBody>
          <a:bodyPr wrap="none" lIns="76200" tIns="36830" rIns="76200" bIns="36830" anchor="ctr" anchorCtr="0">
            <a:spAutoFit/>
          </a:bodyPr>
          <a:lstStyle/>
          <a:p>
            <a:endParaRPr lang="de-DE" altLang="zh-CN" sz="900" b="1" dirty="0">
              <a:highlight>
                <a:srgbClr val="000000">
                  <a:alpha val="0"/>
                </a:srgbClr>
              </a:highlight>
              <a:latin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12725" y="924560"/>
            <a:ext cx="11764645" cy="78105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marR="0" defTabSz="914400" eaLnBrk="1" hangingPunct="1">
              <a:lnSpc>
                <a:spcPts val="24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defRPr/>
            </a:pPr>
            <a:r>
              <a:rPr kumimoji="0" lang="en-US" altLang="zh-CN" sz="24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As per [2], the “Testability and interoperability issues for beam management” for RAN4 AIML topic is as below.</a:t>
            </a:r>
            <a:endParaRPr kumimoji="0" lang="en-US" altLang="zh-CN" sz="2400" kern="1200" cap="none" spc="0" normalizeH="0" baseline="0" noProof="0" dirty="0">
              <a:highlight>
                <a:srgbClr val="000000">
                  <a:alpha val="0"/>
                </a:srgbClr>
              </a:highlight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71220" y="1911985"/>
            <a:ext cx="10165715" cy="2656205"/>
          </a:xfrm>
          <a:prstGeom prst="rect">
            <a:avLst/>
          </a:prstGeom>
          <a:noFill/>
          <a:ln w="9525">
            <a:solidFill>
              <a:schemeClr val="tx1"/>
            </a:solidFill>
            <a:prstDash val="dashDot"/>
          </a:ln>
        </p:spPr>
        <p:txBody>
          <a:bodyPr wrap="square">
            <a:spAutoFit/>
          </a:bodyPr>
          <a:lstStyle/>
          <a:p>
            <a:pPr>
              <a:lnSpc>
                <a:spcPts val="2000"/>
              </a:lnSpc>
            </a:pPr>
            <a:r>
              <a:rPr lang="en-US" b="1" u="sng">
                <a:solidFill>
                  <a:srgbClr val="0000FF"/>
                </a:solidFill>
                <a:highlight>
                  <a:srgbClr val="000000">
                    <a:alpha val="0"/>
                  </a:srgbClr>
                </a:highlight>
                <a:latin typeface="Times New Roman" panose="02020603050405020304" charset="0"/>
                <a:ea typeface="宋体" panose="02010600030101010101" pitchFamily="2" charset="-122"/>
              </a:rPr>
              <a:t>Issue 2-3: R</a:t>
            </a:r>
            <a:r>
              <a:rPr lang="en-US" b="1" u="sng">
                <a:solidFill>
                  <a:srgbClr val="0000FF"/>
                </a:solidFill>
                <a:highlight>
                  <a:srgbClr val="000000">
                    <a:alpha val="0"/>
                  </a:srgbClr>
                </a:highlight>
                <a:latin typeface="Times New Roman" panose="02020603050405020304" charset="0"/>
                <a:cs typeface="游明朝" charset="0"/>
              </a:rPr>
              <a:t>e</a:t>
            </a:r>
            <a:r>
              <a:rPr lang="en-US" b="1" u="sng">
                <a:solidFill>
                  <a:srgbClr val="0000FF"/>
                </a:solidFill>
                <a:highlight>
                  <a:srgbClr val="000000">
                    <a:alpha val="0"/>
                  </a:srgbClr>
                </a:highlight>
                <a:latin typeface="Times New Roman" panose="02020603050405020304" charset="0"/>
                <a:ea typeface="宋体" panose="02010600030101010101" pitchFamily="2" charset="-122"/>
              </a:rPr>
              <a:t>ported measurements and ground truth</a:t>
            </a:r>
            <a:endParaRPr lang="en-US">
              <a:highlight>
                <a:srgbClr val="000000">
                  <a:alpha val="0"/>
                </a:srgbClr>
              </a:highlight>
              <a:latin typeface="Times New Roman" panose="02020603050405020304" charset="0"/>
              <a:ea typeface="宋体" panose="02010600030101010101" pitchFamily="2" charset="-122"/>
            </a:endParaRPr>
          </a:p>
          <a:p>
            <a:pPr>
              <a:lnSpc>
                <a:spcPts val="2000"/>
              </a:lnSpc>
            </a:pPr>
            <a:r>
              <a:rPr lang="en-US">
                <a:highlight>
                  <a:srgbClr val="000000">
                    <a:alpha val="0"/>
                  </a:srgbClr>
                </a:highlight>
                <a:latin typeface="Times New Roman" panose="02020603050405020304" charset="0"/>
                <a:ea typeface="宋体" panose="02010600030101010101" pitchFamily="2" charset="-122"/>
              </a:rPr>
              <a:t>A</a:t>
            </a:r>
            <a:r>
              <a:rPr lang="en-US">
                <a:highlight>
                  <a:srgbClr val="000000">
                    <a:alpha val="0"/>
                  </a:srgbClr>
                </a:highlight>
                <a:latin typeface="Times New Roman" panose="02020603050405020304" charset="0"/>
                <a:cs typeface="游明朝" charset="0"/>
              </a:rPr>
              <a:t>greement:</a:t>
            </a:r>
            <a:endParaRPr lang="en-US">
              <a:highlight>
                <a:srgbClr val="000000">
                  <a:alpha val="0"/>
                </a:srgbClr>
              </a:highlight>
              <a:latin typeface="Wingdings" panose="05000000000000000000" charset="0"/>
              <a:cs typeface="游明朝" charset="0"/>
            </a:endParaRPr>
          </a:p>
          <a:p>
            <a:pPr>
              <a:lnSpc>
                <a:spcPts val="2000"/>
              </a:lnSpc>
            </a:pPr>
            <a:r>
              <a:rPr lang="en-US">
                <a:highlight>
                  <a:srgbClr val="000000">
                    <a:alpha val="0"/>
                  </a:srgbClr>
                </a:highlight>
                <a:latin typeface="Wingdings" panose="05000000000000000000" charset="0"/>
                <a:cs typeface="游明朝" charset="0"/>
              </a:rPr>
              <a:t>n </a:t>
            </a:r>
            <a:r>
              <a:rPr lang="en-US">
                <a:highlight>
                  <a:srgbClr val="000000">
                    <a:alpha val="0"/>
                  </a:srgbClr>
                </a:highlight>
                <a:latin typeface="Times New Roman" panose="02020603050405020304" charset="0"/>
                <a:cs typeface="游明朝" charset="0"/>
              </a:rPr>
              <a:t>The ground truth for the predicted RSRP is the ideal measurement of RSRP on the predicted Tx beam</a:t>
            </a:r>
            <a:endParaRPr lang="en-US">
              <a:highlight>
                <a:srgbClr val="000000">
                  <a:alpha val="0"/>
                </a:srgbClr>
              </a:highlight>
              <a:latin typeface="Wingdings" panose="05000000000000000000" charset="0"/>
              <a:cs typeface="游明朝" charset="0"/>
            </a:endParaRPr>
          </a:p>
          <a:p>
            <a:pPr>
              <a:lnSpc>
                <a:spcPts val="2000"/>
              </a:lnSpc>
            </a:pPr>
            <a:r>
              <a:rPr lang="en-US">
                <a:highlight>
                  <a:srgbClr val="000000">
                    <a:alpha val="0"/>
                  </a:srgbClr>
                </a:highlight>
                <a:latin typeface="Wingdings" panose="05000000000000000000" charset="0"/>
                <a:cs typeface="游明朝" charset="0"/>
              </a:rPr>
              <a:t>n </a:t>
            </a:r>
            <a:r>
              <a:rPr lang="en-US">
                <a:highlight>
                  <a:srgbClr val="000000">
                    <a:alpha val="0"/>
                  </a:srgbClr>
                </a:highlight>
                <a:latin typeface="Times New Roman" panose="02020603050405020304" charset="0"/>
                <a:ea typeface="宋体" panose="02010600030101010101" pitchFamily="2" charset="-122"/>
              </a:rPr>
              <a:t>I</a:t>
            </a:r>
            <a:r>
              <a:rPr lang="en-US">
                <a:highlight>
                  <a:srgbClr val="000000">
                    <a:alpha val="0"/>
                  </a:srgbClr>
                </a:highlight>
                <a:latin typeface="Times New Roman" panose="02020603050405020304" charset="0"/>
                <a:cs typeface="游明朝" charset="0"/>
              </a:rPr>
              <a:t>n RAN4, the ground truth is the approximate as the reported RSRP measurement under the certain SNR on the predicted Tx beam</a:t>
            </a:r>
            <a:endParaRPr lang="en-US">
              <a:highlight>
                <a:srgbClr val="000000">
                  <a:alpha val="0"/>
                </a:srgbClr>
              </a:highlight>
              <a:latin typeface="Wingdings" panose="05000000000000000000" charset="0"/>
              <a:cs typeface="游明朝" charset="0"/>
            </a:endParaRPr>
          </a:p>
          <a:p>
            <a:pPr>
              <a:lnSpc>
                <a:spcPts val="2000"/>
              </a:lnSpc>
            </a:pPr>
            <a:r>
              <a:rPr lang="en-US">
                <a:highlight>
                  <a:srgbClr val="000000">
                    <a:alpha val="0"/>
                  </a:srgbClr>
                </a:highlight>
                <a:latin typeface="Wingdings" panose="05000000000000000000" charset="0"/>
                <a:cs typeface="游明朝" charset="0"/>
              </a:rPr>
              <a:t>u </a:t>
            </a:r>
            <a:r>
              <a:rPr lang="en-US">
                <a:highlight>
                  <a:srgbClr val="000000">
                    <a:alpha val="0"/>
                  </a:srgbClr>
                </a:highlight>
                <a:latin typeface="Times New Roman" panose="02020603050405020304" charset="0"/>
                <a:cs typeface="游明朝" charset="0"/>
              </a:rPr>
              <a:t>FFS on SNR level to ensure that SNR is high enough for sufficient accuracy of reported RSRP</a:t>
            </a:r>
            <a:endParaRPr lang="en-US">
              <a:highlight>
                <a:srgbClr val="000000">
                  <a:alpha val="0"/>
                </a:srgbClr>
              </a:highlight>
              <a:latin typeface="Wingdings" panose="05000000000000000000" charset="0"/>
              <a:cs typeface="游明朝" charset="0"/>
            </a:endParaRPr>
          </a:p>
          <a:p>
            <a:pPr>
              <a:lnSpc>
                <a:spcPts val="2000"/>
              </a:lnSpc>
            </a:pPr>
            <a:r>
              <a:rPr lang="en-US">
                <a:highlight>
                  <a:srgbClr val="000000">
                    <a:alpha val="0"/>
                  </a:srgbClr>
                </a:highlight>
                <a:latin typeface="Wingdings" panose="05000000000000000000" charset="0"/>
                <a:cs typeface="游明朝" charset="0"/>
              </a:rPr>
              <a:t>u </a:t>
            </a:r>
            <a:r>
              <a:rPr lang="en-US">
                <a:highlight>
                  <a:srgbClr val="000000">
                    <a:alpha val="0"/>
                  </a:srgbClr>
                </a:highlight>
                <a:latin typeface="Times New Roman" panose="02020603050405020304" charset="0"/>
                <a:ea typeface="宋体" panose="02010600030101010101" pitchFamily="2" charset="-122"/>
              </a:rPr>
              <a:t>F</a:t>
            </a:r>
            <a:r>
              <a:rPr lang="en-US">
                <a:highlight>
                  <a:srgbClr val="000000">
                    <a:alpha val="0"/>
                  </a:srgbClr>
                </a:highlight>
                <a:latin typeface="Times New Roman" panose="02020603050405020304" charset="0"/>
                <a:cs typeface="游明朝" charset="0"/>
              </a:rPr>
              <a:t>FS on impact of multiple-AoA test setup</a:t>
            </a:r>
            <a:endParaRPr lang="en-US">
              <a:highlight>
                <a:srgbClr val="000000">
                  <a:alpha val="0"/>
                </a:srgbClr>
              </a:highlight>
              <a:latin typeface="Wingdings" panose="05000000000000000000" charset="0"/>
              <a:cs typeface="游明朝" charset="0"/>
            </a:endParaRPr>
          </a:p>
          <a:p>
            <a:pPr>
              <a:lnSpc>
                <a:spcPts val="2000"/>
              </a:lnSpc>
            </a:pPr>
            <a:r>
              <a:rPr lang="en-US">
                <a:highlight>
                  <a:srgbClr val="000000">
                    <a:alpha val="0"/>
                  </a:srgbClr>
                </a:highlight>
                <a:latin typeface="Wingdings" panose="05000000000000000000" charset="0"/>
                <a:cs typeface="游明朝" charset="0"/>
              </a:rPr>
              <a:t>u </a:t>
            </a:r>
            <a:r>
              <a:rPr lang="en-US">
                <a:highlight>
                  <a:srgbClr val="000000">
                    <a:alpha val="0"/>
                  </a:srgbClr>
                </a:highlight>
                <a:latin typeface="Times New Roman" panose="02020603050405020304" charset="0"/>
                <a:ea typeface="宋体" panose="02010600030101010101" pitchFamily="2" charset="-122"/>
              </a:rPr>
              <a:t>F</a:t>
            </a:r>
            <a:r>
              <a:rPr lang="en-US">
                <a:highlight>
                  <a:srgbClr val="000000">
                    <a:alpha val="0"/>
                  </a:srgbClr>
                </a:highlight>
                <a:latin typeface="Times New Roman" panose="02020603050405020304" charset="0"/>
                <a:cs typeface="游明朝" charset="0"/>
              </a:rPr>
              <a:t>FS on the channel condition</a:t>
            </a:r>
            <a:endParaRPr lang="en-US">
              <a:highlight>
                <a:srgbClr val="000000">
                  <a:alpha val="0"/>
                </a:srgbClr>
              </a:highlight>
              <a:latin typeface="Wingdings" panose="05000000000000000000" charset="0"/>
              <a:cs typeface="游明朝" charset="0"/>
            </a:endParaRPr>
          </a:p>
          <a:p>
            <a:pPr>
              <a:lnSpc>
                <a:spcPts val="2000"/>
              </a:lnSpc>
            </a:pPr>
            <a:r>
              <a:rPr lang="en-US">
                <a:highlight>
                  <a:srgbClr val="000000">
                    <a:alpha val="0"/>
                  </a:srgbClr>
                </a:highlight>
                <a:latin typeface="Wingdings" panose="05000000000000000000" charset="0"/>
                <a:cs typeface="游明朝" charset="0"/>
              </a:rPr>
              <a:t>u </a:t>
            </a:r>
            <a:r>
              <a:rPr lang="en-US">
                <a:highlight>
                  <a:srgbClr val="000000">
                    <a:alpha val="0"/>
                  </a:srgbClr>
                </a:highlight>
                <a:latin typeface="Times New Roman" panose="02020603050405020304" charset="0"/>
                <a:ea typeface="宋体" panose="02010600030101010101" pitchFamily="2" charset="-122"/>
              </a:rPr>
              <a:t>F</a:t>
            </a:r>
            <a:r>
              <a:rPr lang="en-US">
                <a:highlight>
                  <a:srgbClr val="000000">
                    <a:alpha val="0"/>
                  </a:srgbClr>
                </a:highlight>
                <a:latin typeface="Times New Roman" panose="02020603050405020304" charset="0"/>
                <a:cs typeface="游明朝" charset="0"/>
              </a:rPr>
              <a:t>FS on whether the ground truth will be changing or not</a:t>
            </a:r>
            <a:endParaRPr lang="en-US">
              <a:highlight>
                <a:srgbClr val="000000">
                  <a:alpha val="0"/>
                </a:srgbClr>
              </a:highlight>
              <a:latin typeface="Times New Roman" panose="02020603050405020304" charset="0"/>
              <a:ea typeface="宋体" panose="02010600030101010101" pitchFamily="2" charset="-122"/>
            </a:endParaRPr>
          </a:p>
          <a:p>
            <a:pPr>
              <a:lnSpc>
                <a:spcPts val="2000"/>
              </a:lnSpc>
            </a:pPr>
            <a:r>
              <a:rPr lang="en-US">
                <a:highlight>
                  <a:srgbClr val="000000">
                    <a:alpha val="0"/>
                  </a:srgbClr>
                </a:highlight>
                <a:latin typeface="Times New Roman" panose="02020603050405020304" charset="0"/>
                <a:ea typeface="宋体" panose="02010600030101010101" pitchFamily="2" charset="-122"/>
              </a:rPr>
              <a:t>O</a:t>
            </a:r>
            <a:r>
              <a:rPr lang="en-US">
                <a:highlight>
                  <a:srgbClr val="000000">
                    <a:alpha val="0"/>
                  </a:srgbClr>
                </a:highlight>
                <a:latin typeface="Times New Roman" panose="02020603050405020304" charset="0"/>
                <a:cs typeface="游明朝" charset="0"/>
              </a:rPr>
              <a:t>ther solutions are not precluded</a:t>
            </a:r>
            <a:endParaRPr lang="en-US" altLang="en-US">
              <a:highlight>
                <a:srgbClr val="000000">
                  <a:alpha val="0"/>
                </a:srgbClr>
              </a:highlight>
              <a:latin typeface="Times New Roman" panose="02020603050405020304" charset="0"/>
              <a:cs typeface="游明朝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 rot="1740000">
            <a:off x="9590405" y="1971675"/>
            <a:ext cx="1670685" cy="368300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b="1">
                <a:solidFill>
                  <a:srgbClr val="C00000"/>
                </a:solidFill>
                <a:highlight>
                  <a:srgbClr val="000000">
                    <a:alpha val="0"/>
                  </a:srgbClr>
                </a:highlight>
              </a:rPr>
              <a:t>R4-2410570</a:t>
            </a:r>
            <a:endParaRPr lang="en-US" altLang="zh-CN" b="1">
              <a:solidFill>
                <a:srgbClr val="C00000"/>
              </a:solidFill>
              <a:highlight>
                <a:srgbClr val="000000">
                  <a:alpha val="0"/>
                </a:srgbClr>
              </a:highlight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13360" y="4618355"/>
            <a:ext cx="11764645" cy="1790065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marR="0" defTabSz="914400" eaLnBrk="1" hangingPunct="1">
              <a:lnSpc>
                <a:spcPts val="26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24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 </a:t>
            </a:r>
            <a:r>
              <a:rPr kumimoji="0" lang="en-US" altLang="zh-CN" sz="2400" b="1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Observation 3.1</a:t>
            </a:r>
            <a:r>
              <a:rPr kumimoji="0" lang="en-US" altLang="zh-CN" sz="24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: It deserves RAN5’s early attention on the following items to avoid potential testability issues, including </a:t>
            </a:r>
            <a:endParaRPr kumimoji="0" lang="en-US" altLang="zh-CN" sz="2400" kern="1200" cap="none" spc="0" normalizeH="0" baseline="0" noProof="0" dirty="0">
              <a:highlight>
                <a:srgbClr val="000000">
                  <a:alpha val="0"/>
                </a:srgbClr>
              </a:highlight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  <a:p>
            <a:pPr marL="800100" marR="0" lvl="1" indent="-342900" defTabSz="914400" eaLnBrk="1" hangingPunct="1">
              <a:lnSpc>
                <a:spcPts val="2600"/>
              </a:lnSpc>
              <a:spcBef>
                <a:spcPts val="300"/>
              </a:spcBef>
              <a:buClrTx/>
              <a:buSzTx/>
              <a:buFont typeface="Wingdings" panose="05000000000000000000" charset="0"/>
              <a:buChar char="Ø"/>
              <a:defRPr/>
            </a:pPr>
            <a:r>
              <a:rPr kumimoji="0" lang="en-US" altLang="zh-CN" sz="24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SNR power level is high enough</a:t>
            </a:r>
            <a:endParaRPr kumimoji="0" lang="en-US" altLang="zh-CN" sz="2400" kern="1200" cap="none" spc="0" normalizeH="0" baseline="0" noProof="0" dirty="0">
              <a:highlight>
                <a:srgbClr val="000000">
                  <a:alpha val="0"/>
                </a:srgbClr>
              </a:highlight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  <a:p>
            <a:pPr marL="800100" marR="0" lvl="1" indent="-342900" defTabSz="914400" eaLnBrk="1" hangingPunct="1">
              <a:lnSpc>
                <a:spcPts val="2600"/>
              </a:lnSpc>
              <a:spcBef>
                <a:spcPts val="300"/>
              </a:spcBef>
              <a:buClrTx/>
              <a:buSzTx/>
              <a:buFont typeface="Wingdings" panose="05000000000000000000" charset="0"/>
              <a:buChar char="Ø"/>
              <a:defRPr/>
            </a:pPr>
            <a:r>
              <a:rPr kumimoji="0" lang="en-US" altLang="zh-CN" sz="24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impact of multiple-AoA test setup</a:t>
            </a:r>
            <a:endParaRPr kumimoji="0" lang="en-US" altLang="zh-CN" sz="2400" kern="1200" cap="none" spc="0" normalizeH="0" baseline="0" noProof="0" dirty="0">
              <a:highlight>
                <a:srgbClr val="000000">
                  <a:alpha val="0"/>
                </a:srgbClr>
              </a:highlight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  <a:p>
            <a:pPr marL="800100" marR="0" lvl="1" indent="-342900" defTabSz="914400" eaLnBrk="1" hangingPunct="1">
              <a:lnSpc>
                <a:spcPts val="2600"/>
              </a:lnSpc>
              <a:spcBef>
                <a:spcPts val="300"/>
              </a:spcBef>
              <a:buClrTx/>
              <a:buSzTx/>
              <a:buFont typeface="Wingdings" panose="05000000000000000000" charset="0"/>
              <a:buChar char="Ø"/>
              <a:defRPr/>
            </a:pPr>
            <a:r>
              <a:rPr kumimoji="0" lang="en-US" altLang="zh-CN" sz="24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the channel condition</a:t>
            </a:r>
            <a:endParaRPr kumimoji="0" lang="en-US" altLang="zh-CN" sz="2400" kern="1200" cap="none" spc="0" normalizeH="0" baseline="0" noProof="0" dirty="0">
              <a:highlight>
                <a:srgbClr val="000000">
                  <a:alpha val="0"/>
                </a:srgbClr>
              </a:highlight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  <a:p>
            <a:pPr marL="800100" marR="0" lvl="1" indent="-342900" defTabSz="914400" eaLnBrk="1" hangingPunct="1">
              <a:lnSpc>
                <a:spcPts val="2600"/>
              </a:lnSpc>
              <a:spcBef>
                <a:spcPts val="300"/>
              </a:spcBef>
              <a:buClrTx/>
              <a:buSzTx/>
              <a:buFont typeface="Wingdings" panose="05000000000000000000" charset="0"/>
              <a:buChar char="Ø"/>
              <a:defRPr/>
            </a:pPr>
            <a:r>
              <a:rPr kumimoji="0" lang="en-US" altLang="zh-CN" sz="24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whether the ground truth will be changing</a:t>
            </a:r>
            <a:endParaRPr kumimoji="0" lang="en-US" altLang="zh-CN" sz="2400" kern="1200" cap="none" spc="0" normalizeH="0" baseline="0" noProof="0" dirty="0">
              <a:highlight>
                <a:srgbClr val="000000">
                  <a:alpha val="0"/>
                </a:srgbClr>
              </a:highlight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标题 1"/>
          <p:cNvSpPr>
            <a:spLocks noGrp="1"/>
          </p:cNvSpPr>
          <p:nvPr>
            <p:ph type="title"/>
          </p:nvPr>
        </p:nvSpPr>
        <p:spPr>
          <a:xfrm>
            <a:off x="10160" y="97790"/>
            <a:ext cx="11577955" cy="789305"/>
          </a:xfrm>
        </p:spPr>
        <p:txBody>
          <a:bodyPr vert="horz" wrap="square" lIns="121917" tIns="60958" rIns="121917" bIns="60958" anchor="ctr" anchorCtr="0"/>
          <a:lstStyle/>
          <a:p>
            <a:pPr eaLnBrk="1" hangingPunct="1"/>
            <a:r>
              <a:rPr lang="en-US" altLang="zh-CN" sz="2800" b="1" dirty="0">
                <a:highlight>
                  <a:srgbClr val="000000">
                    <a:alpha val="0"/>
                  </a:srgbClr>
                </a:highlight>
                <a:ea typeface="宋体" panose="02010600030101010101" pitchFamily="2" charset="-122"/>
              </a:rPr>
              <a:t>“Testability and interoperability issues for beam management” for RAN4 AIML </a:t>
            </a:r>
            <a:r>
              <a:rPr lang="en-US" altLang="zh-CN" sz="2800" b="1" dirty="0">
                <a:highlight>
                  <a:srgbClr val="000000">
                    <a:alpha val="0"/>
                  </a:srgbClr>
                </a:highlight>
                <a:ea typeface="宋体" panose="02010600030101010101" pitchFamily="2" charset="-122"/>
              </a:rPr>
              <a:t>topics that might impact RAN5 (2/2)</a:t>
            </a:r>
            <a:endParaRPr lang="en-US" altLang="zh-CN" sz="2800" b="1" dirty="0">
              <a:highlight>
                <a:srgbClr val="000000">
                  <a:alpha val="0"/>
                </a:srgbClr>
              </a:highlight>
              <a:ea typeface="宋体" panose="02010600030101010101" pitchFamily="2" charset="-122"/>
            </a:endParaRPr>
          </a:p>
        </p:txBody>
      </p:sp>
      <p:sp>
        <p:nvSpPr>
          <p:cNvPr id="18435" name="RS_Classification_Standard"/>
          <p:cNvSpPr txBox="1"/>
          <p:nvPr/>
        </p:nvSpPr>
        <p:spPr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</a:ln>
        </p:spPr>
        <p:txBody>
          <a:bodyPr wrap="none" lIns="76200" tIns="36830" rIns="76200" bIns="36830" anchor="ctr" anchorCtr="0">
            <a:spAutoFit/>
          </a:bodyPr>
          <a:lstStyle/>
          <a:p>
            <a:endParaRPr lang="de-DE" altLang="zh-CN" sz="900" b="1" dirty="0">
              <a:highlight>
                <a:srgbClr val="000000">
                  <a:alpha val="0"/>
                </a:srgbClr>
              </a:highlight>
              <a:latin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05460" y="1009650"/>
            <a:ext cx="11210290" cy="4092575"/>
          </a:xfrm>
          <a:prstGeom prst="rect">
            <a:avLst/>
          </a:prstGeom>
          <a:noFill/>
          <a:ln w="9525">
            <a:solidFill>
              <a:schemeClr val="tx1"/>
            </a:solidFill>
            <a:prstDash val="dashDot"/>
          </a:ln>
        </p:spPr>
        <p:txBody>
          <a:bodyPr wrap="square">
            <a:spAutoFit/>
          </a:bodyPr>
          <a:lstStyle/>
          <a:p>
            <a:pPr>
              <a:lnSpc>
                <a:spcPts val="2400"/>
              </a:lnSpc>
            </a:pPr>
            <a:r>
              <a:rPr lang="en-US" b="1" u="sng">
                <a:solidFill>
                  <a:srgbClr val="0000FF"/>
                </a:solidFill>
                <a:highlight>
                  <a:srgbClr val="000000">
                    <a:alpha val="0"/>
                  </a:srgbClr>
                </a:highlight>
                <a:latin typeface="Times New Roman" panose="02020603050405020304" charset="0"/>
                <a:ea typeface="宋体" panose="02010600030101010101" pitchFamily="2" charset="-122"/>
              </a:rPr>
              <a:t>Issue 2-5: Test setup needs</a:t>
            </a:r>
            <a:endParaRPr lang="en-US">
              <a:highlight>
                <a:srgbClr val="000000">
                  <a:alpha val="0"/>
                </a:srgbClr>
              </a:highlight>
              <a:latin typeface="Times New Roman" panose="02020603050405020304" charset="0"/>
              <a:ea typeface="宋体" panose="02010600030101010101" pitchFamily="2" charset="-122"/>
            </a:endParaRPr>
          </a:p>
          <a:p>
            <a:pPr>
              <a:lnSpc>
                <a:spcPts val="2400"/>
              </a:lnSpc>
            </a:pPr>
            <a:r>
              <a:rPr lang="en-US">
                <a:highlight>
                  <a:srgbClr val="000000">
                    <a:alpha val="0"/>
                  </a:srgbClr>
                </a:highlight>
                <a:latin typeface="Times New Roman" panose="02020603050405020304" charset="0"/>
                <a:ea typeface="宋体" panose="02010600030101010101" pitchFamily="2" charset="-122"/>
              </a:rPr>
              <a:t>Agreement:</a:t>
            </a:r>
            <a:endParaRPr lang="en-US">
              <a:highlight>
                <a:srgbClr val="000000">
                  <a:alpha val="0"/>
                </a:srgbClr>
              </a:highlight>
              <a:latin typeface="Times New Roman" panose="02020603050405020304" charset="0"/>
              <a:ea typeface="宋体" panose="02010600030101010101" pitchFamily="2" charset="-122"/>
            </a:endParaRPr>
          </a:p>
          <a:p>
            <a:pPr>
              <a:lnSpc>
                <a:spcPts val="2400"/>
              </a:lnSpc>
            </a:pPr>
            <a:r>
              <a:rPr lang="en-US">
                <a:highlight>
                  <a:srgbClr val="000000">
                    <a:alpha val="0"/>
                  </a:srgbClr>
                </a:highlight>
                <a:latin typeface="Times New Roman" panose="02020603050405020304" charset="0"/>
                <a:ea typeface="宋体" panose="02010600030101010101" pitchFamily="2" charset="-122"/>
              </a:rPr>
              <a:t>maximum number of set B Tx beams that test system should be able to emulate: [8-16]</a:t>
            </a:r>
            <a:endParaRPr lang="en-US">
              <a:highlight>
                <a:srgbClr val="000000">
                  <a:alpha val="0"/>
                </a:srgbClr>
              </a:highlight>
              <a:latin typeface="Times New Roman" panose="02020603050405020304" charset="0"/>
              <a:ea typeface="宋体" panose="02010600030101010101" pitchFamily="2" charset="-122"/>
            </a:endParaRPr>
          </a:p>
          <a:p>
            <a:pPr>
              <a:lnSpc>
                <a:spcPts val="2400"/>
              </a:lnSpc>
            </a:pPr>
            <a:r>
              <a:rPr lang="en-US">
                <a:highlight>
                  <a:srgbClr val="000000">
                    <a:alpha val="0"/>
                  </a:srgbClr>
                </a:highlight>
                <a:latin typeface="Times New Roman" panose="02020603050405020304" charset="0"/>
                <a:ea typeface="宋体" panose="02010600030101010101" pitchFamily="2" charset="-122"/>
              </a:rPr>
              <a:t>maximum number of set A Tx beams that test system should be able to emulate:  [64-128] </a:t>
            </a:r>
            <a:endParaRPr lang="en-US">
              <a:highlight>
                <a:srgbClr val="000000">
                  <a:alpha val="0"/>
                </a:srgbClr>
              </a:highlight>
              <a:latin typeface="Times New Roman" panose="02020603050405020304" charset="0"/>
              <a:ea typeface="宋体" panose="02010600030101010101" pitchFamily="2" charset="-122"/>
            </a:endParaRPr>
          </a:p>
          <a:p>
            <a:pPr>
              <a:lnSpc>
                <a:spcPts val="2400"/>
              </a:lnSpc>
            </a:pPr>
            <a:r>
              <a:rPr lang="en-US">
                <a:highlight>
                  <a:srgbClr val="000000">
                    <a:alpha val="0"/>
                  </a:srgbClr>
                </a:highlight>
                <a:latin typeface="Times New Roman" panose="02020603050405020304" charset="0"/>
                <a:ea typeface="宋体" panose="02010600030101010101" pitchFamily="2" charset="-122"/>
              </a:rPr>
              <a:t>FFS on AoAs</a:t>
            </a:r>
            <a:endParaRPr lang="en-US">
              <a:highlight>
                <a:srgbClr val="000000">
                  <a:alpha val="0"/>
                </a:srgbClr>
              </a:highlight>
              <a:latin typeface="Times New Roman" panose="02020603050405020304" charset="0"/>
              <a:ea typeface="宋体" panose="02010600030101010101" pitchFamily="2" charset="-122"/>
            </a:endParaRPr>
          </a:p>
          <a:p>
            <a:pPr>
              <a:lnSpc>
                <a:spcPts val="2400"/>
              </a:lnSpc>
            </a:pPr>
            <a:r>
              <a:rPr lang="en-US">
                <a:highlight>
                  <a:srgbClr val="000000">
                    <a:alpha val="0"/>
                  </a:srgbClr>
                </a:highlight>
                <a:latin typeface="Times New Roman" panose="02020603050405020304" charset="0"/>
                <a:ea typeface="宋体" panose="02010600030101010101" pitchFamily="2" charset="-122"/>
              </a:rPr>
              <a:t>UE rotation during the test: FFS</a:t>
            </a:r>
            <a:endParaRPr lang="en-US">
              <a:highlight>
                <a:srgbClr val="000000">
                  <a:alpha val="0"/>
                </a:srgbClr>
              </a:highlight>
              <a:latin typeface="Times New Roman" panose="02020603050405020304" charset="0"/>
              <a:ea typeface="宋体" panose="02010600030101010101" pitchFamily="2" charset="-122"/>
            </a:endParaRPr>
          </a:p>
          <a:p>
            <a:pPr>
              <a:lnSpc>
                <a:spcPts val="2400"/>
              </a:lnSpc>
            </a:pPr>
            <a:r>
              <a:rPr lang="en-US">
                <a:highlight>
                  <a:srgbClr val="000000">
                    <a:alpha val="0"/>
                  </a:srgbClr>
                </a:highlight>
                <a:latin typeface="Times New Roman" panose="02020603050405020304" charset="0"/>
                <a:ea typeface="宋体" panose="02010600030101010101" pitchFamily="2" charset="-122"/>
              </a:rPr>
              <a:t>UE rotation/</a:t>
            </a:r>
            <a:r>
              <a:rPr lang="en-US">
                <a:highlight>
                  <a:srgbClr val="000000">
                    <a:alpha val="0"/>
                  </a:srgbClr>
                </a:highlight>
                <a:latin typeface="Times New Roman" panose="02020603050405020304" charset="0"/>
                <a:cs typeface="游明朝" charset="0"/>
              </a:rPr>
              <a:t>repositioning</a:t>
            </a:r>
            <a:r>
              <a:rPr lang="en-US">
                <a:highlight>
                  <a:srgbClr val="000000">
                    <a:alpha val="0"/>
                  </a:srgbClr>
                </a:highligh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</a:t>
            </a:r>
            <a:r>
              <a:rPr lang="en-US">
                <a:highlight>
                  <a:srgbClr val="000000">
                    <a:alpha val="0"/>
                  </a:srgbClr>
                </a:highlight>
                <a:latin typeface="Times New Roman" panose="02020603050405020304" charset="0"/>
                <a:ea typeface="宋体" panose="02010600030101010101" pitchFamily="2" charset="-122"/>
              </a:rPr>
              <a:t>between different tests: Yes</a:t>
            </a:r>
            <a:endParaRPr lang="en-US" b="1" u="sng">
              <a:highlight>
                <a:srgbClr val="000000">
                  <a:alpha val="0"/>
                </a:srgbClr>
              </a:highlight>
              <a:latin typeface="Times New Roman" panose="02020603050405020304" charset="0"/>
              <a:ea typeface="宋体" panose="02010600030101010101" pitchFamily="2" charset="-122"/>
            </a:endParaRPr>
          </a:p>
          <a:p>
            <a:pPr>
              <a:lnSpc>
                <a:spcPts val="2400"/>
              </a:lnSpc>
            </a:pPr>
            <a:r>
              <a:rPr lang="en-US" b="1" u="sng">
                <a:solidFill>
                  <a:srgbClr val="0000FF"/>
                </a:solidFill>
                <a:highlight>
                  <a:srgbClr val="000000">
                    <a:alpha val="0"/>
                  </a:srgbClr>
                </a:highlight>
                <a:latin typeface="Times New Roman" panose="02020603050405020304" charset="0"/>
                <a:ea typeface="宋体" panose="02010600030101010101" pitchFamily="2" charset="-122"/>
              </a:rPr>
              <a:t>Issue 2-6: Datasets for training/testing</a:t>
            </a:r>
            <a:endParaRPr lang="en-US">
              <a:highlight>
                <a:srgbClr val="000000">
                  <a:alpha val="0"/>
                </a:srgbClr>
              </a:highlight>
              <a:latin typeface="Times New Roman" panose="02020603050405020304" charset="0"/>
              <a:ea typeface="宋体" panose="02010600030101010101" pitchFamily="2" charset="-122"/>
            </a:endParaRPr>
          </a:p>
          <a:p>
            <a:pPr>
              <a:lnSpc>
                <a:spcPts val="2400"/>
              </a:lnSpc>
            </a:pPr>
            <a:r>
              <a:rPr lang="en-US">
                <a:highlight>
                  <a:srgbClr val="000000">
                    <a:alpha val="0"/>
                  </a:srgbClr>
                </a:highlight>
                <a:latin typeface="Times New Roman" panose="02020603050405020304" charset="0"/>
                <a:ea typeface="宋体" panose="02010600030101010101" pitchFamily="2" charset="-122"/>
              </a:rPr>
              <a:t>Agreement:</a:t>
            </a:r>
            <a:endParaRPr lang="en-US">
              <a:highlight>
                <a:srgbClr val="000000">
                  <a:alpha val="0"/>
                </a:srgbClr>
              </a:highlight>
              <a:latin typeface="Wingdings" panose="05000000000000000000" charset="0"/>
              <a:cs typeface="游明朝" charset="0"/>
            </a:endParaRPr>
          </a:p>
          <a:p>
            <a:pPr>
              <a:lnSpc>
                <a:spcPts val="2400"/>
              </a:lnSpc>
            </a:pPr>
            <a:r>
              <a:rPr lang="en-US">
                <a:highlight>
                  <a:srgbClr val="000000">
                    <a:alpha val="0"/>
                  </a:srgbClr>
                </a:highlight>
                <a:latin typeface="Wingdings" panose="05000000000000000000" charset="0"/>
                <a:cs typeface="游明朝" charset="0"/>
              </a:rPr>
              <a:t>l </a:t>
            </a:r>
            <a:r>
              <a:rPr lang="en-US">
                <a:highlight>
                  <a:srgbClr val="000000">
                    <a:alpha val="0"/>
                  </a:srgbClr>
                </a:highlight>
                <a:latin typeface="Times New Roman" panose="02020603050405020304" charset="0"/>
                <a:ea typeface="宋体" panose="02010600030101010101" pitchFamily="2" charset="-122"/>
              </a:rPr>
              <a:t>Vendors may take into account the test environment/conditions defined by RAN4 when training the UE </a:t>
            </a:r>
            <a:endParaRPr lang="en-US">
              <a:highlight>
                <a:srgbClr val="000000">
                  <a:alpha val="0"/>
                </a:srgbClr>
              </a:highlight>
              <a:latin typeface="Wingdings" panose="05000000000000000000" charset="0"/>
              <a:cs typeface="游明朝" charset="0"/>
            </a:endParaRPr>
          </a:p>
          <a:p>
            <a:pPr>
              <a:lnSpc>
                <a:spcPts val="2400"/>
              </a:lnSpc>
            </a:pPr>
            <a:r>
              <a:rPr lang="en-US">
                <a:highlight>
                  <a:srgbClr val="000000">
                    <a:alpha val="0"/>
                  </a:srgbClr>
                </a:highlight>
                <a:latin typeface="Wingdings" panose="05000000000000000000" charset="0"/>
                <a:cs typeface="游明朝" charset="0"/>
              </a:rPr>
              <a:t>Ø </a:t>
            </a:r>
            <a:r>
              <a:rPr lang="en-US">
                <a:highlight>
                  <a:srgbClr val="000000">
                    <a:alpha val="0"/>
                  </a:srgbClr>
                </a:highlight>
                <a:latin typeface="Times New Roman" panose="02020603050405020304" charset="0"/>
                <a:ea typeface="宋体" panose="02010600030101010101" pitchFamily="2" charset="-122"/>
              </a:rPr>
              <a:t>sufficient test environment/conditions should be defined to enable vendors to create the data needed for training</a:t>
            </a:r>
            <a:endParaRPr lang="en-US">
              <a:highlight>
                <a:srgbClr val="000000">
                  <a:alpha val="0"/>
                </a:srgbClr>
              </a:highlight>
              <a:latin typeface="Wingdings" panose="05000000000000000000" charset="0"/>
              <a:cs typeface="游明朝" charset="0"/>
            </a:endParaRPr>
          </a:p>
          <a:p>
            <a:pPr>
              <a:lnSpc>
                <a:spcPts val="2400"/>
              </a:lnSpc>
            </a:pPr>
            <a:r>
              <a:rPr lang="en-US">
                <a:highlight>
                  <a:srgbClr val="000000">
                    <a:alpha val="0"/>
                  </a:srgbClr>
                </a:highlight>
                <a:latin typeface="Wingdings" panose="05000000000000000000" charset="0"/>
                <a:cs typeface="游明朝" charset="0"/>
              </a:rPr>
              <a:t>l </a:t>
            </a:r>
            <a:r>
              <a:rPr lang="en-US">
                <a:highlight>
                  <a:srgbClr val="000000">
                    <a:alpha val="0"/>
                  </a:srgbClr>
                </a:highlight>
                <a:latin typeface="Times New Roman" panose="02020603050405020304" charset="0"/>
                <a:ea typeface="宋体" panose="02010600030101010101" pitchFamily="2" charset="-122"/>
              </a:rPr>
              <a:t>FFS on proposals to augment </a:t>
            </a:r>
            <a:r>
              <a:rPr lang="en-US">
                <a:highlight>
                  <a:srgbClr val="000000">
                    <a:alpha val="0"/>
                  </a:srgbClr>
                </a:highlight>
                <a:latin typeface="Times New Roman" panose="02020603050405020304" charset="0"/>
                <a:cs typeface="游明朝" charset="0"/>
              </a:rPr>
              <a:t>training</a:t>
            </a:r>
            <a:r>
              <a:rPr lang="en-US">
                <a:highlight>
                  <a:srgbClr val="000000">
                    <a:alpha val="0"/>
                  </a:srgbClr>
                </a:highligh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</a:t>
            </a:r>
            <a:r>
              <a:rPr lang="en-US">
                <a:highlight>
                  <a:srgbClr val="000000">
                    <a:alpha val="0"/>
                  </a:srgbClr>
                </a:highlight>
                <a:latin typeface="Times New Roman" panose="02020603050405020304" charset="0"/>
                <a:ea typeface="宋体" panose="02010600030101010101" pitchFamily="2" charset="-122"/>
              </a:rPr>
              <a:t>data to avoid overfitting of UE models to the test environment</a:t>
            </a:r>
            <a:endParaRPr lang="en-US">
              <a:highlight>
                <a:srgbClr val="000000">
                  <a:alpha val="0"/>
                </a:srgbClr>
              </a:highlight>
              <a:latin typeface="Wingdings" panose="05000000000000000000" charset="0"/>
              <a:cs typeface="游明朝" charset="0"/>
            </a:endParaRPr>
          </a:p>
          <a:p>
            <a:pPr>
              <a:lnSpc>
                <a:spcPts val="2400"/>
              </a:lnSpc>
            </a:pPr>
            <a:r>
              <a:rPr lang="en-US">
                <a:highlight>
                  <a:srgbClr val="000000">
                    <a:alpha val="0"/>
                  </a:srgbClr>
                </a:highlight>
                <a:latin typeface="Wingdings" panose="05000000000000000000" charset="0"/>
                <a:cs typeface="游明朝" charset="0"/>
              </a:rPr>
              <a:t>l </a:t>
            </a:r>
            <a:r>
              <a:rPr lang="en-US">
                <a:highlight>
                  <a:srgbClr val="000000">
                    <a:alpha val="0"/>
                  </a:srgbClr>
                </a:highlight>
                <a:latin typeface="Times New Roman" panose="02020603050405020304" charset="0"/>
                <a:ea typeface="宋体" panose="02010600030101010101" pitchFamily="2" charset="-122"/>
              </a:rPr>
              <a:t>RAN4 to strive to make the test conditions similar to field deployment conditions</a:t>
            </a:r>
            <a:endParaRPr lang="en-US" altLang="en-US">
              <a:highlight>
                <a:srgbClr val="000000">
                  <a:alpha val="0"/>
                </a:srgbClr>
              </a:highlight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13360" y="6478270"/>
            <a:ext cx="11764645" cy="360045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marR="0" defTabSz="914400" eaLnBrk="1" hangingPunct="1">
              <a:lnSpc>
                <a:spcPts val="24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24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 </a:t>
            </a:r>
            <a:r>
              <a:rPr kumimoji="0" lang="en-US" altLang="zh-CN" sz="2400" b="1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Proposal 3</a:t>
            </a:r>
            <a:r>
              <a:rPr kumimoji="0" lang="en-US" altLang="zh-CN" sz="24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: </a:t>
            </a:r>
            <a:r>
              <a:rPr lang="en-US" altLang="zh-CN" sz="2400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RAN5 should consider to join RAN4 </a:t>
            </a:r>
            <a:r>
              <a:rPr kumimoji="0" lang="en-US" altLang="zh-CN" sz="24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discussions</a:t>
            </a:r>
            <a:r>
              <a:rPr kumimoji="0" lang="en-US" altLang="zh-CN" sz="24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 on Issue 2-3, 2-5 and 2-6.</a:t>
            </a:r>
            <a:endParaRPr kumimoji="0" lang="en-US" altLang="zh-CN" sz="2400" kern="1200" cap="none" spc="0" normalizeH="0" baseline="0" noProof="0" dirty="0">
              <a:highlight>
                <a:srgbClr val="000000">
                  <a:alpha val="0"/>
                </a:srgbClr>
              </a:highlight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 rot="1740000">
            <a:off x="9818370" y="2100580"/>
            <a:ext cx="1670685" cy="368300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b="1">
                <a:solidFill>
                  <a:srgbClr val="C00000"/>
                </a:solidFill>
                <a:highlight>
                  <a:srgbClr val="000000">
                    <a:alpha val="0"/>
                  </a:srgbClr>
                </a:highlight>
              </a:rPr>
              <a:t>R4-2410570</a:t>
            </a:r>
            <a:endParaRPr lang="en-US" altLang="zh-CN" b="1">
              <a:solidFill>
                <a:srgbClr val="C00000"/>
              </a:solidFill>
              <a:highlight>
                <a:srgbClr val="000000">
                  <a:alpha val="0"/>
                </a:srgbClr>
              </a:highlight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13360" y="5138420"/>
            <a:ext cx="11764645" cy="127000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marR="0" defTabSz="914400" eaLnBrk="1" hangingPunct="1">
              <a:lnSpc>
                <a:spcPts val="26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24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 </a:t>
            </a:r>
            <a:r>
              <a:rPr kumimoji="0" lang="en-US" altLang="zh-CN" sz="2400" b="1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Observation 3.2</a:t>
            </a:r>
            <a:r>
              <a:rPr kumimoji="0" lang="en-US" altLang="zh-CN" sz="24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: It deserves RAN5’s early attention on the following items to avoid potential testability issues, including how to implement AoAs during the test, whether/how to implement UE rotation</a:t>
            </a:r>
            <a:r>
              <a:rPr kumimoji="0" lang="en-US" altLang="zh-CN" sz="24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 during the test, how similar we can make the test conditions to field deployment conditions. </a:t>
            </a:r>
            <a:endParaRPr kumimoji="0" lang="en-US" altLang="zh-CN" sz="2400" kern="1200" cap="none" spc="0" normalizeH="0" baseline="0" noProof="0" dirty="0">
              <a:highlight>
                <a:srgbClr val="000000">
                  <a:alpha val="0"/>
                </a:srgbClr>
              </a:highlight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标题 1"/>
          <p:cNvSpPr>
            <a:spLocks noGrp="1"/>
          </p:cNvSpPr>
          <p:nvPr>
            <p:ph type="title"/>
          </p:nvPr>
        </p:nvSpPr>
        <p:spPr>
          <a:xfrm>
            <a:off x="10160" y="97790"/>
            <a:ext cx="11577955" cy="789305"/>
          </a:xfrm>
        </p:spPr>
        <p:txBody>
          <a:bodyPr vert="horz" wrap="square" lIns="121917" tIns="60958" rIns="121917" bIns="60958" anchor="ctr" anchorCtr="0"/>
          <a:lstStyle/>
          <a:p>
            <a:pPr eaLnBrk="1" hangingPunct="1"/>
            <a:r>
              <a:rPr lang="en-US" altLang="zh-CN" sz="2800" b="1" dirty="0">
                <a:highlight>
                  <a:srgbClr val="000000">
                    <a:alpha val="0"/>
                  </a:srgbClr>
                </a:highlight>
                <a:ea typeface="宋体" panose="02010600030101010101" pitchFamily="2" charset="-122"/>
              </a:rPr>
              <a:t>“Testability and interoperability issues for positioning accuracy enhancement” for RAN4 AIML </a:t>
            </a:r>
            <a:r>
              <a:rPr lang="en-US" altLang="zh-CN" sz="2800" b="1" dirty="0">
                <a:highlight>
                  <a:srgbClr val="000000">
                    <a:alpha val="0"/>
                  </a:srgbClr>
                </a:highlight>
                <a:ea typeface="宋体" panose="02010600030101010101" pitchFamily="2" charset="-122"/>
              </a:rPr>
              <a:t>topics that may impact RAN5 (1/2)</a:t>
            </a:r>
            <a:endParaRPr lang="en-US" altLang="zh-CN" sz="2800" b="1" dirty="0">
              <a:highlight>
                <a:srgbClr val="000000">
                  <a:alpha val="0"/>
                </a:srgbClr>
              </a:highlight>
              <a:ea typeface="宋体" panose="02010600030101010101" pitchFamily="2" charset="-122"/>
            </a:endParaRPr>
          </a:p>
        </p:txBody>
      </p:sp>
      <p:sp>
        <p:nvSpPr>
          <p:cNvPr id="18435" name="RS_Classification_Standard"/>
          <p:cNvSpPr txBox="1"/>
          <p:nvPr/>
        </p:nvSpPr>
        <p:spPr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</a:ln>
        </p:spPr>
        <p:txBody>
          <a:bodyPr wrap="none" lIns="76200" tIns="36830" rIns="76200" bIns="36830" anchor="ctr" anchorCtr="0">
            <a:spAutoFit/>
          </a:bodyPr>
          <a:lstStyle/>
          <a:p>
            <a:endParaRPr lang="de-DE" altLang="zh-CN" sz="900" b="1" dirty="0">
              <a:highlight>
                <a:srgbClr val="000000">
                  <a:alpha val="0"/>
                </a:srgbClr>
              </a:highlight>
              <a:latin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12725" y="972185"/>
            <a:ext cx="11764645" cy="78105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marR="0" defTabSz="914400" eaLnBrk="1" hangingPunct="1">
              <a:lnSpc>
                <a:spcPts val="24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defRPr/>
            </a:pPr>
            <a:r>
              <a:rPr kumimoji="0" lang="en-US" altLang="zh-CN" sz="24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As per [2], the “Testability and interoperability issues for positioning accuracy enhancement” for RAN4 AIML topic is as below.</a:t>
            </a:r>
            <a:endParaRPr kumimoji="0" lang="en-US" altLang="zh-CN" sz="2400" kern="1200" cap="none" spc="0" normalizeH="0" baseline="0" noProof="0" dirty="0">
              <a:highlight>
                <a:srgbClr val="000000">
                  <a:alpha val="0"/>
                </a:srgbClr>
              </a:highlight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931545" y="1885315"/>
            <a:ext cx="10044430" cy="2553335"/>
          </a:xfrm>
          <a:prstGeom prst="rect">
            <a:avLst/>
          </a:prstGeom>
          <a:noFill/>
          <a:ln w="9525">
            <a:solidFill>
              <a:schemeClr val="tx1"/>
            </a:solidFill>
            <a:prstDash val="dashDot"/>
          </a:ln>
        </p:spPr>
        <p:txBody>
          <a:bodyPr wrap="square">
            <a:spAutoFit/>
          </a:bodyPr>
          <a:lstStyle/>
          <a:p>
            <a:pPr>
              <a:lnSpc>
                <a:spcPts val="2400"/>
              </a:lnSpc>
            </a:pPr>
            <a:r>
              <a:rPr lang="en-US" b="1" u="sng">
                <a:solidFill>
                  <a:srgbClr val="0000FF"/>
                </a:solidFill>
                <a:highlight>
                  <a:srgbClr val="000000">
                    <a:alpha val="0"/>
                  </a:srgbClr>
                </a:highlight>
                <a:latin typeface="Times New Roman" panose="02020603050405020304" charset="0"/>
                <a:ea typeface="宋体" panose="02010600030101010101" pitchFamily="2" charset="-122"/>
              </a:rPr>
              <a:t>Issue 3-2: Requirements for case 2a</a:t>
            </a:r>
            <a:endParaRPr lang="en-US">
              <a:highlight>
                <a:srgbClr val="000000">
                  <a:alpha val="0"/>
                </a:srgbClr>
              </a:highlight>
              <a:latin typeface="Times New Roman" panose="02020603050405020304" charset="0"/>
              <a:ea typeface="宋体" panose="02010600030101010101" pitchFamily="2" charset="-122"/>
            </a:endParaRPr>
          </a:p>
          <a:p>
            <a:pPr>
              <a:lnSpc>
                <a:spcPts val="2400"/>
              </a:lnSpc>
            </a:pPr>
            <a:r>
              <a:rPr lang="en-US">
                <a:highlight>
                  <a:srgbClr val="000000">
                    <a:alpha val="0"/>
                  </a:srgbClr>
                </a:highlight>
                <a:latin typeface="Times New Roman" panose="02020603050405020304" charset="0"/>
                <a:ea typeface="宋体" panose="02010600030101010101" pitchFamily="2" charset="-122"/>
              </a:rPr>
              <a:t>Agreement:</a:t>
            </a:r>
            <a:endParaRPr lang="en-US">
              <a:highlight>
                <a:srgbClr val="000000">
                  <a:alpha val="0"/>
                </a:srgbClr>
              </a:highlight>
              <a:latin typeface="Times New Roman" panose="02020603050405020304" charset="0"/>
              <a:ea typeface="宋体" panose="02010600030101010101" pitchFamily="2" charset="-122"/>
            </a:endParaRPr>
          </a:p>
          <a:p>
            <a:pPr>
              <a:lnSpc>
                <a:spcPts val="2400"/>
              </a:lnSpc>
            </a:pPr>
            <a:r>
              <a:rPr lang="en-US">
                <a:highlight>
                  <a:srgbClr val="000000">
                    <a:alpha val="0"/>
                  </a:srgbClr>
                </a:highlight>
                <a:latin typeface="Times New Roman" panose="02020603050405020304" charset="0"/>
                <a:ea typeface="宋体" panose="02010600030101010101" pitchFamily="2" charset="-122"/>
              </a:rPr>
              <a:t>No requirements on LMF for positioning accuracy</a:t>
            </a:r>
            <a:endParaRPr lang="en-US">
              <a:highlight>
                <a:srgbClr val="000000">
                  <a:alpha val="0"/>
                </a:srgbClr>
              </a:highlight>
              <a:latin typeface="Times New Roman" panose="02020603050405020304" charset="0"/>
              <a:ea typeface="宋体" panose="02010600030101010101" pitchFamily="2" charset="-122"/>
            </a:endParaRPr>
          </a:p>
          <a:p>
            <a:pPr>
              <a:lnSpc>
                <a:spcPts val="2400"/>
              </a:lnSpc>
            </a:pPr>
            <a:r>
              <a:rPr lang="en-US">
                <a:highlight>
                  <a:srgbClr val="000000">
                    <a:alpha val="0"/>
                  </a:srgbClr>
                </a:highlight>
                <a:latin typeface="Times New Roman" panose="02020603050405020304" charset="0"/>
                <a:ea typeface="宋体" panose="02010600030101010101" pitchFamily="2" charset="-122"/>
              </a:rPr>
              <a:t>FFS on RAN4 requirements for any UE reported measurements defined by other groups</a:t>
            </a:r>
            <a:endParaRPr lang="en-US" b="1" u="sng">
              <a:highlight>
                <a:srgbClr val="000000">
                  <a:alpha val="0"/>
                </a:srgbClr>
              </a:highlight>
              <a:latin typeface="Times New Roman" panose="02020603050405020304" charset="0"/>
              <a:ea typeface="宋体" panose="02010600030101010101" pitchFamily="2" charset="-122"/>
            </a:endParaRPr>
          </a:p>
          <a:p>
            <a:pPr>
              <a:lnSpc>
                <a:spcPts val="2400"/>
              </a:lnSpc>
            </a:pPr>
            <a:r>
              <a:rPr lang="en-US" b="1" u="sng">
                <a:solidFill>
                  <a:srgbClr val="0000FF"/>
                </a:solidFill>
                <a:highlight>
                  <a:srgbClr val="000000">
                    <a:alpha val="0"/>
                  </a:srgbClr>
                </a:highlight>
                <a:latin typeface="Times New Roman" panose="02020603050405020304" charset="0"/>
                <a:ea typeface="宋体" panose="02010600030101010101" pitchFamily="2" charset="-122"/>
              </a:rPr>
              <a:t>Issue 3-3: Requirements for case 2b</a:t>
            </a:r>
            <a:endParaRPr lang="en-US">
              <a:highlight>
                <a:srgbClr val="000000">
                  <a:alpha val="0"/>
                </a:srgbClr>
              </a:highlight>
              <a:latin typeface="Times New Roman" panose="02020603050405020304" charset="0"/>
              <a:cs typeface="游明朝" charset="0"/>
            </a:endParaRPr>
          </a:p>
          <a:p>
            <a:pPr>
              <a:lnSpc>
                <a:spcPts val="2400"/>
              </a:lnSpc>
            </a:pPr>
            <a:r>
              <a:rPr lang="en-US">
                <a:highlight>
                  <a:srgbClr val="000000">
                    <a:alpha val="0"/>
                  </a:srgbClr>
                </a:highlight>
                <a:latin typeface="Times New Roman" panose="02020603050405020304" charset="0"/>
                <a:cs typeface="游明朝" charset="0"/>
              </a:rPr>
              <a:t>Agreement:</a:t>
            </a:r>
            <a:endParaRPr lang="en-US">
              <a:highlight>
                <a:srgbClr val="000000">
                  <a:alpha val="0"/>
                </a:srgbClr>
              </a:highlight>
              <a:latin typeface="Times New Roman" panose="02020603050405020304" charset="0"/>
              <a:cs typeface="游明朝" charset="0"/>
            </a:endParaRPr>
          </a:p>
          <a:p>
            <a:pPr>
              <a:lnSpc>
                <a:spcPts val="2400"/>
              </a:lnSpc>
            </a:pPr>
            <a:r>
              <a:rPr lang="en-US">
                <a:highlight>
                  <a:srgbClr val="000000">
                    <a:alpha val="0"/>
                  </a:srgbClr>
                </a:highlight>
                <a:latin typeface="Times New Roman" panose="02020603050405020304" charset="0"/>
                <a:cs typeface="游明朝" charset="0"/>
              </a:rPr>
              <a:t>No requirements on LMF for positioning accuracy</a:t>
            </a:r>
            <a:endParaRPr lang="en-US">
              <a:highlight>
                <a:srgbClr val="000000">
                  <a:alpha val="0"/>
                </a:srgbClr>
              </a:highlight>
              <a:latin typeface="Times New Roman" panose="02020603050405020304" charset="0"/>
              <a:cs typeface="游明朝" charset="0"/>
            </a:endParaRPr>
          </a:p>
          <a:p>
            <a:pPr>
              <a:lnSpc>
                <a:spcPts val="2400"/>
              </a:lnSpc>
            </a:pPr>
            <a:r>
              <a:rPr lang="en-US">
                <a:highlight>
                  <a:srgbClr val="000000">
                    <a:alpha val="0"/>
                  </a:srgbClr>
                </a:highlight>
                <a:latin typeface="Times New Roman" panose="02020603050405020304" charset="0"/>
                <a:cs typeface="游明朝" charset="0"/>
              </a:rPr>
              <a:t>FFS on RAN4 requirements for any UE reported measurements defined by other groups</a:t>
            </a:r>
            <a:endParaRPr lang="en-US" altLang="en-US">
              <a:highlight>
                <a:srgbClr val="000000">
                  <a:alpha val="0"/>
                </a:srgbClr>
              </a:highlight>
              <a:latin typeface="Times New Roman" panose="02020603050405020304" charset="0"/>
              <a:cs typeface="游明朝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05510" y="4686935"/>
            <a:ext cx="10044430" cy="16300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>
              <a:lnSpc>
                <a:spcPts val="2400"/>
              </a:lnSpc>
            </a:pPr>
            <a:r>
              <a:rPr lang="en-US" altLang="en-US" u="sng" dirty="0">
                <a:highlight>
                  <a:srgbClr val="000000">
                    <a:alpha val="0"/>
                  </a:srgbClr>
                </a:highlight>
                <a:sym typeface="+mn-ea"/>
              </a:rPr>
              <a:t>Case 1</a:t>
            </a:r>
            <a:r>
              <a:rPr lang="en-US" altLang="en-US" dirty="0">
                <a:highlight>
                  <a:srgbClr val="000000">
                    <a:alpha val="0"/>
                  </a:srgbClr>
                </a:highlight>
                <a:sym typeface="+mn-ea"/>
              </a:rPr>
              <a:t>: UE-based positioning with UE-side model, direct AI/ML or AI/ML assisted positioning</a:t>
            </a:r>
            <a:endParaRPr lang="en-US" altLang="en-US" dirty="0">
              <a:highlight>
                <a:srgbClr val="000000">
                  <a:alpha val="0"/>
                </a:srgbClr>
              </a:highlight>
              <a:sym typeface="+mn-ea"/>
            </a:endParaRPr>
          </a:p>
          <a:p>
            <a:pPr lvl="0">
              <a:lnSpc>
                <a:spcPts val="2400"/>
              </a:lnSpc>
            </a:pPr>
            <a:r>
              <a:rPr lang="en-US" altLang="en-US" u="sng" dirty="0">
                <a:highlight>
                  <a:srgbClr val="000000">
                    <a:alpha val="0"/>
                  </a:srgbClr>
                </a:highlight>
                <a:sym typeface="+mn-ea"/>
              </a:rPr>
              <a:t>Case 2a</a:t>
            </a:r>
            <a:r>
              <a:rPr lang="en-US" altLang="en-US" dirty="0">
                <a:highlight>
                  <a:srgbClr val="000000">
                    <a:alpha val="0"/>
                  </a:srgbClr>
                </a:highlight>
                <a:sym typeface="+mn-ea"/>
              </a:rPr>
              <a:t>: UE-assisted/LMF-based positioning with UE-side model, AI/ML assisted positioning</a:t>
            </a:r>
            <a:endParaRPr lang="en-US" altLang="en-US" dirty="0">
              <a:highlight>
                <a:srgbClr val="000000">
                  <a:alpha val="0"/>
                </a:srgbClr>
              </a:highlight>
              <a:sym typeface="+mn-ea"/>
            </a:endParaRPr>
          </a:p>
          <a:p>
            <a:pPr lvl="0">
              <a:lnSpc>
                <a:spcPts val="2400"/>
              </a:lnSpc>
            </a:pPr>
            <a:r>
              <a:rPr lang="en-US" altLang="en-US" u="sng" dirty="0">
                <a:highlight>
                  <a:srgbClr val="000000">
                    <a:alpha val="0"/>
                  </a:srgbClr>
                </a:highlight>
                <a:sym typeface="+mn-ea"/>
              </a:rPr>
              <a:t>Case 2b</a:t>
            </a:r>
            <a:r>
              <a:rPr lang="en-US" altLang="en-US" dirty="0">
                <a:highlight>
                  <a:srgbClr val="000000">
                    <a:alpha val="0"/>
                  </a:srgbClr>
                </a:highlight>
                <a:sym typeface="+mn-ea"/>
              </a:rPr>
              <a:t>: UE-assisted/LMF-based positioning with LMF-side model, direct AI/ML positioning</a:t>
            </a:r>
            <a:endParaRPr lang="en-US" altLang="en-US" dirty="0">
              <a:highlight>
                <a:srgbClr val="000000">
                  <a:alpha val="0"/>
                </a:srgbClr>
              </a:highlight>
              <a:sym typeface="+mn-ea"/>
            </a:endParaRPr>
          </a:p>
          <a:p>
            <a:pPr lvl="0">
              <a:lnSpc>
                <a:spcPts val="2400"/>
              </a:lnSpc>
            </a:pPr>
            <a:r>
              <a:rPr lang="en-US" altLang="en-US" u="sng" dirty="0">
                <a:highlight>
                  <a:srgbClr val="000000">
                    <a:alpha val="0"/>
                  </a:srgbClr>
                </a:highlight>
                <a:sym typeface="+mn-ea"/>
              </a:rPr>
              <a:t>Case 3a</a:t>
            </a:r>
            <a:r>
              <a:rPr lang="en-US" altLang="en-US" dirty="0">
                <a:highlight>
                  <a:srgbClr val="000000">
                    <a:alpha val="0"/>
                  </a:srgbClr>
                </a:highlight>
                <a:sym typeface="+mn-ea"/>
              </a:rPr>
              <a:t>: NG-RAN node assisted positioning with gNB-side model, AI/ML assisted positioning</a:t>
            </a:r>
            <a:endParaRPr lang="en-US" altLang="en-US" dirty="0">
              <a:highlight>
                <a:srgbClr val="000000">
                  <a:alpha val="0"/>
                </a:srgbClr>
              </a:highlight>
              <a:sym typeface="+mn-ea"/>
            </a:endParaRPr>
          </a:p>
          <a:p>
            <a:pPr lvl="0">
              <a:lnSpc>
                <a:spcPts val="2400"/>
              </a:lnSpc>
            </a:pPr>
            <a:r>
              <a:rPr lang="en-US" altLang="en-US" u="sng" dirty="0">
                <a:highlight>
                  <a:srgbClr val="000000">
                    <a:alpha val="0"/>
                  </a:srgbClr>
                </a:highlight>
                <a:sym typeface="+mn-ea"/>
              </a:rPr>
              <a:t>Case 3b</a:t>
            </a:r>
            <a:r>
              <a:rPr lang="en-US" altLang="en-US" dirty="0">
                <a:highlight>
                  <a:srgbClr val="000000">
                    <a:alpha val="0"/>
                  </a:srgbClr>
                </a:highlight>
                <a:sym typeface="+mn-ea"/>
              </a:rPr>
              <a:t>: NG-RAN node assisted positioning with LMF-side model, direct AI/ML positioning</a:t>
            </a:r>
            <a:endParaRPr lang="en-US" altLang="en-US" dirty="0">
              <a:highlight>
                <a:srgbClr val="000000">
                  <a:alpha val="0"/>
                </a:srgbClr>
              </a:highlight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 rot="1740000">
            <a:off x="9294495" y="2500630"/>
            <a:ext cx="1670685" cy="368300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b="1">
                <a:solidFill>
                  <a:srgbClr val="C00000"/>
                </a:solidFill>
                <a:highlight>
                  <a:srgbClr val="000000">
                    <a:alpha val="0"/>
                  </a:srgbClr>
                </a:highlight>
              </a:rPr>
              <a:t>R4-2410570</a:t>
            </a:r>
            <a:endParaRPr lang="en-US" altLang="zh-CN" b="1">
              <a:solidFill>
                <a:srgbClr val="C00000"/>
              </a:solidFill>
              <a:highlight>
                <a:srgbClr val="000000">
                  <a:alpha val="0"/>
                </a:srgbClr>
              </a:highlight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标题 1"/>
          <p:cNvSpPr>
            <a:spLocks noGrp="1"/>
          </p:cNvSpPr>
          <p:nvPr>
            <p:ph type="title"/>
          </p:nvPr>
        </p:nvSpPr>
        <p:spPr>
          <a:xfrm>
            <a:off x="10160" y="97790"/>
            <a:ext cx="11577955" cy="789305"/>
          </a:xfrm>
        </p:spPr>
        <p:txBody>
          <a:bodyPr vert="horz" wrap="square" lIns="121917" tIns="60958" rIns="121917" bIns="60958" anchor="ctr" anchorCtr="0"/>
          <a:lstStyle/>
          <a:p>
            <a:pPr eaLnBrk="1" hangingPunct="1"/>
            <a:r>
              <a:rPr lang="en-US" altLang="zh-CN" sz="2800" b="1" dirty="0">
                <a:highlight>
                  <a:srgbClr val="000000">
                    <a:alpha val="0"/>
                  </a:srgbClr>
                </a:highlight>
                <a:ea typeface="宋体" panose="02010600030101010101" pitchFamily="2" charset="-122"/>
              </a:rPr>
              <a:t>“Testability and interoperability issues for positioning accuracy enhancement” for RAN4 AIML topics that may impact RAN5</a:t>
            </a:r>
            <a:r>
              <a:rPr lang="en-US" altLang="zh-CN" sz="2800" b="1" dirty="0">
                <a:highlight>
                  <a:srgbClr val="000000">
                    <a:alpha val="0"/>
                  </a:srgbClr>
                </a:highlight>
                <a:ea typeface="宋体" panose="02010600030101010101" pitchFamily="2" charset="-122"/>
                <a:sym typeface="+mn-ea"/>
              </a:rPr>
              <a:t> (2/2)</a:t>
            </a:r>
            <a:endParaRPr lang="en-US" altLang="zh-CN" sz="2800" b="1" dirty="0">
              <a:highlight>
                <a:srgbClr val="000000">
                  <a:alpha val="0"/>
                </a:srgbClr>
              </a:highlight>
              <a:ea typeface="宋体" panose="02010600030101010101" pitchFamily="2" charset="-122"/>
              <a:sym typeface="+mn-ea"/>
            </a:endParaRPr>
          </a:p>
        </p:txBody>
      </p:sp>
      <p:sp>
        <p:nvSpPr>
          <p:cNvPr id="18435" name="RS_Classification_Standard"/>
          <p:cNvSpPr txBox="1"/>
          <p:nvPr/>
        </p:nvSpPr>
        <p:spPr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</a:ln>
        </p:spPr>
        <p:txBody>
          <a:bodyPr wrap="none" lIns="76200" tIns="36830" rIns="76200" bIns="36830" anchor="ctr" anchorCtr="0">
            <a:spAutoFit/>
          </a:bodyPr>
          <a:lstStyle/>
          <a:p>
            <a:endParaRPr lang="de-DE" altLang="zh-CN" sz="900" b="1" dirty="0">
              <a:highlight>
                <a:srgbClr val="000000">
                  <a:alpha val="0"/>
                </a:srgbClr>
              </a:highlight>
              <a:latin typeface="Arial" panose="020B0604020202020204" pitchFamily="3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9065" y="881380"/>
            <a:ext cx="11824335" cy="373570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13360" y="5954395"/>
            <a:ext cx="11764645" cy="73025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marR="0" defTabSz="914400" eaLnBrk="1" hangingPunct="1">
              <a:lnSpc>
                <a:spcPts val="28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24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 </a:t>
            </a:r>
            <a:r>
              <a:rPr kumimoji="0" lang="en-US" altLang="zh-CN" sz="2400" b="1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Proposal 4</a:t>
            </a:r>
            <a:r>
              <a:rPr kumimoji="0" lang="en-US" altLang="zh-CN" sz="24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: RAN5 does NOT need to directly participate in RAN4 discussions on Issue 3-2 or 3-3, </a:t>
            </a:r>
            <a:r>
              <a:rPr kumimoji="0" lang="en-US" altLang="zh-CN" sz="24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and only monitor progress and conclusions.</a:t>
            </a:r>
            <a:endParaRPr kumimoji="0" lang="en-US" altLang="zh-CN" sz="2400" kern="1200" cap="none" spc="0" normalizeH="0" baseline="0" noProof="0" dirty="0">
              <a:highlight>
                <a:srgbClr val="000000">
                  <a:alpha val="0"/>
                </a:srgbClr>
              </a:highlight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13360" y="4803140"/>
            <a:ext cx="11764645" cy="91567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marR="0" defTabSz="914400" eaLnBrk="1" hangingPunct="1">
              <a:lnSpc>
                <a:spcPts val="28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24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 </a:t>
            </a:r>
            <a:r>
              <a:rPr kumimoji="0" lang="en-US" altLang="zh-CN" sz="2400" b="1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Observation 4</a:t>
            </a:r>
            <a:r>
              <a:rPr kumimoji="0" lang="en-US" altLang="zh-CN" sz="24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: There seems to be no test plans/needs on the table for positioning accuracy enhancements</a:t>
            </a:r>
            <a:r>
              <a:rPr kumimoji="0" lang="en-US" altLang="zh-CN" sz="24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 at the moment.  </a:t>
            </a:r>
            <a:endParaRPr kumimoji="0" lang="en-US" altLang="zh-CN" sz="2400" kern="1200" cap="none" spc="0" normalizeH="0" baseline="0" noProof="0" dirty="0">
              <a:highlight>
                <a:srgbClr val="000000">
                  <a:alpha val="0"/>
                </a:srgbClr>
              </a:highlight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标题 1"/>
          <p:cNvSpPr>
            <a:spLocks noGrp="1"/>
          </p:cNvSpPr>
          <p:nvPr>
            <p:ph type="title"/>
          </p:nvPr>
        </p:nvSpPr>
        <p:spPr>
          <a:xfrm>
            <a:off x="10160" y="97790"/>
            <a:ext cx="11577955" cy="789305"/>
          </a:xfrm>
        </p:spPr>
        <p:txBody>
          <a:bodyPr vert="horz" wrap="square" lIns="121917" tIns="60958" rIns="121917" bIns="60958" anchor="ctr" anchorCtr="0"/>
          <a:lstStyle/>
          <a:p>
            <a:pPr eaLnBrk="1" hangingPunct="1"/>
            <a:r>
              <a:rPr lang="en-US" altLang="zh-CN" sz="2800" b="1" dirty="0">
                <a:highlight>
                  <a:srgbClr val="000000">
                    <a:alpha val="0"/>
                  </a:srgbClr>
                </a:highlight>
                <a:ea typeface="宋体" panose="02010600030101010101" pitchFamily="2" charset="-122"/>
              </a:rPr>
              <a:t>“Testability and interoperability issues for CSI compression and CSI prediction” for RAN4 AIML </a:t>
            </a:r>
            <a:r>
              <a:rPr lang="en-US" altLang="zh-CN" sz="2800" b="1" dirty="0">
                <a:highlight>
                  <a:srgbClr val="000000">
                    <a:alpha val="0"/>
                  </a:srgbClr>
                </a:highlight>
                <a:ea typeface="宋体" panose="02010600030101010101" pitchFamily="2" charset="-122"/>
              </a:rPr>
              <a:t>topics that may impact RAN5 (1/2)</a:t>
            </a:r>
            <a:endParaRPr lang="en-US" altLang="zh-CN" sz="2800" b="1" dirty="0">
              <a:highlight>
                <a:srgbClr val="000000">
                  <a:alpha val="0"/>
                </a:srgbClr>
              </a:highlight>
              <a:ea typeface="宋体" panose="02010600030101010101" pitchFamily="2" charset="-122"/>
            </a:endParaRPr>
          </a:p>
        </p:txBody>
      </p:sp>
      <p:sp>
        <p:nvSpPr>
          <p:cNvPr id="18435" name="RS_Classification_Standard"/>
          <p:cNvSpPr txBox="1"/>
          <p:nvPr/>
        </p:nvSpPr>
        <p:spPr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</a:ln>
        </p:spPr>
        <p:txBody>
          <a:bodyPr wrap="none" lIns="76200" tIns="36830" rIns="76200" bIns="36830" anchor="ctr" anchorCtr="0">
            <a:spAutoFit/>
          </a:bodyPr>
          <a:lstStyle/>
          <a:p>
            <a:endParaRPr lang="de-DE" altLang="zh-CN" sz="900" b="1" dirty="0">
              <a:highlight>
                <a:srgbClr val="000000">
                  <a:alpha val="0"/>
                </a:srgbClr>
              </a:highlight>
              <a:latin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12725" y="853440"/>
            <a:ext cx="11764645" cy="78105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marR="0" defTabSz="914400" eaLnBrk="1" hangingPunct="1">
              <a:lnSpc>
                <a:spcPts val="24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defRPr/>
            </a:pPr>
            <a:r>
              <a:rPr kumimoji="0" lang="en-US" altLang="zh-CN" sz="24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As per [2], the “Testability and interoperability issues for CSI compression and CSI prediction” for RAN4 AIML topic is as below.</a:t>
            </a:r>
            <a:endParaRPr kumimoji="0" lang="en-US" altLang="zh-CN" sz="2400" kern="1200" cap="none" spc="0" normalizeH="0" baseline="0" noProof="0" dirty="0">
              <a:highlight>
                <a:srgbClr val="000000">
                  <a:alpha val="0"/>
                </a:srgbClr>
              </a:highlight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59740" y="1706245"/>
            <a:ext cx="11173460" cy="4323080"/>
          </a:xfrm>
          <a:prstGeom prst="rect">
            <a:avLst/>
          </a:prstGeom>
          <a:noFill/>
          <a:ln w="9525">
            <a:solidFill>
              <a:schemeClr val="tx1"/>
            </a:solidFill>
            <a:prstDash val="dashDot"/>
          </a:ln>
        </p:spPr>
        <p:txBody>
          <a:bodyPr wrap="square">
            <a:spAutoFit/>
          </a:bodyPr>
          <a:lstStyle/>
          <a:p>
            <a:pPr>
              <a:lnSpc>
                <a:spcPts val="2200"/>
              </a:lnSpc>
            </a:pPr>
            <a:r>
              <a:rPr lang="en-US" b="1" u="sng">
                <a:solidFill>
                  <a:srgbClr val="0000FF"/>
                </a:solidFill>
                <a:highlight>
                  <a:srgbClr val="000000">
                    <a:alpha val="0"/>
                  </a:srgbClr>
                </a:highlight>
                <a:latin typeface="Times New Roman" panose="02020603050405020304" charset="0"/>
                <a:ea typeface="宋体" panose="02010600030101010101" pitchFamily="2" charset="-122"/>
              </a:rPr>
              <a:t>Issue 4-1: Reference encoder/decoder</a:t>
            </a:r>
            <a:endParaRPr lang="en-US">
              <a:highlight>
                <a:srgbClr val="000000">
                  <a:alpha val="0"/>
                </a:srgbClr>
              </a:highlight>
              <a:latin typeface="Times New Roman" panose="02020603050405020304" charset="0"/>
              <a:ea typeface="宋体" panose="02010600030101010101" pitchFamily="2" charset="-122"/>
            </a:endParaRPr>
          </a:p>
          <a:p>
            <a:pPr>
              <a:lnSpc>
                <a:spcPts val="2200"/>
              </a:lnSpc>
            </a:pPr>
            <a:r>
              <a:rPr lang="en-US" b="1">
                <a:highlight>
                  <a:srgbClr val="000000">
                    <a:alpha val="0"/>
                  </a:srgbClr>
                </a:highlight>
                <a:latin typeface="Times New Roman" panose="02020603050405020304" charset="0"/>
                <a:ea typeface="宋体" panose="02010600030101010101" pitchFamily="2" charset="-122"/>
              </a:rPr>
              <a:t>Agreement:</a:t>
            </a:r>
            <a:endParaRPr lang="en-US">
              <a:highlight>
                <a:srgbClr val="000000">
                  <a:alpha val="0"/>
                </a:srgbClr>
              </a:highlight>
              <a:latin typeface="Times New Roman" panose="02020603050405020304" charset="0"/>
              <a:ea typeface="宋体" panose="02010600030101010101" pitchFamily="2" charset="-122"/>
            </a:endParaRPr>
          </a:p>
          <a:p>
            <a:pPr>
              <a:lnSpc>
                <a:spcPts val="2200"/>
              </a:lnSpc>
            </a:pPr>
            <a:r>
              <a:rPr lang="en-US" u="sng">
                <a:highlight>
                  <a:srgbClr val="000000">
                    <a:alpha val="0"/>
                  </a:srgbClr>
                </a:highlight>
                <a:latin typeface="Times New Roman" panose="02020603050405020304" charset="0"/>
                <a:ea typeface="宋体" panose="02010600030101010101" pitchFamily="2" charset="-122"/>
              </a:rPr>
              <a:t>Reference encoder:</a:t>
            </a:r>
            <a:endParaRPr lang="en-US">
              <a:highlight>
                <a:srgbClr val="000000">
                  <a:alpha val="0"/>
                </a:srgbClr>
              </a:highlight>
              <a:latin typeface="Times New Roman" panose="02020603050405020304" charset="0"/>
              <a:ea typeface="宋体" panose="02010600030101010101" pitchFamily="2" charset="-122"/>
            </a:endParaRPr>
          </a:p>
          <a:p>
            <a:pPr>
              <a:lnSpc>
                <a:spcPts val="2200"/>
              </a:lnSpc>
            </a:pPr>
            <a:r>
              <a:rPr lang="en-US">
                <a:highlight>
                  <a:srgbClr val="000000">
                    <a:alpha val="0"/>
                  </a:srgbClr>
                </a:highlight>
                <a:latin typeface="Times New Roman" panose="02020603050405020304" charset="0"/>
                <a:ea typeface="宋体" panose="02010600030101010101" pitchFamily="2" charset="-122"/>
              </a:rPr>
              <a:t>The reference encoder</a:t>
            </a:r>
            <a:r>
              <a:rPr lang="en-US">
                <a:highlight>
                  <a:srgbClr val="000000">
                    <a:alpha val="0"/>
                  </a:srgbClr>
                </a:highligh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</a:t>
            </a:r>
            <a:r>
              <a:rPr lang="en-US">
                <a:highlight>
                  <a:srgbClr val="000000">
                    <a:alpha val="0"/>
                  </a:srgbClr>
                </a:highlight>
                <a:latin typeface="Times New Roman" panose="02020603050405020304" charset="0"/>
                <a:ea typeface="宋体" panose="02010600030101010101" pitchFamily="2" charset="-122"/>
              </a:rPr>
              <a:t>is used in RAN4 discussions at least for simulation alignment/requirement derivation, test decoder derivation and/or test decoder verification. It could be documented (in TR, WF, etc) or captured in the specifications as necessary.</a:t>
            </a:r>
            <a:endParaRPr lang="en-US">
              <a:highlight>
                <a:srgbClr val="000000">
                  <a:alpha val="0"/>
                </a:srgbClr>
              </a:highlight>
              <a:latin typeface="Times New Roman" panose="02020603050405020304" charset="0"/>
              <a:ea typeface="宋体" panose="02010600030101010101" pitchFamily="2" charset="-122"/>
            </a:endParaRPr>
          </a:p>
          <a:p>
            <a:pPr>
              <a:lnSpc>
                <a:spcPts val="2200"/>
              </a:lnSpc>
            </a:pPr>
            <a:r>
              <a:rPr lang="en-US" u="sng">
                <a:highlight>
                  <a:srgbClr val="000000">
                    <a:alpha val="0"/>
                  </a:srgbClr>
                </a:highlight>
                <a:latin typeface="Times New Roman" panose="02020603050405020304" charset="0"/>
                <a:ea typeface="宋体" panose="02010600030101010101" pitchFamily="2" charset="-122"/>
              </a:rPr>
              <a:t>Reference decoder:</a:t>
            </a:r>
            <a:endParaRPr lang="en-US">
              <a:highlight>
                <a:srgbClr val="000000">
                  <a:alpha val="0"/>
                </a:srgbClr>
              </a:highlight>
              <a:latin typeface="Times New Roman" panose="02020603050405020304" charset="0"/>
              <a:ea typeface="宋体" panose="02010600030101010101" pitchFamily="2" charset="-122"/>
            </a:endParaRPr>
          </a:p>
          <a:p>
            <a:pPr>
              <a:lnSpc>
                <a:spcPts val="2200"/>
              </a:lnSpc>
            </a:pPr>
            <a:r>
              <a:rPr lang="en-US">
                <a:highlight>
                  <a:srgbClr val="000000">
                    <a:alpha val="0"/>
                  </a:srgbClr>
                </a:highlight>
                <a:latin typeface="Times New Roman" panose="02020603050405020304" charset="0"/>
                <a:ea typeface="宋体" panose="02010600030101010101" pitchFamily="2" charset="-122"/>
              </a:rPr>
              <a:t>The reference decoder is used in RAN4 discussions at least for simulation alignment/requirement derivation and/or verification</a:t>
            </a:r>
            <a:r>
              <a:rPr lang="en-US">
                <a:highlight>
                  <a:srgbClr val="000000">
                    <a:alpha val="0"/>
                  </a:srgbClr>
                </a:highligh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</a:t>
            </a:r>
            <a:r>
              <a:rPr lang="en-US">
                <a:highlight>
                  <a:srgbClr val="000000">
                    <a:alpha val="0"/>
                  </a:srgbClr>
                </a:highlight>
                <a:latin typeface="Times New Roman" panose="02020603050405020304" charset="0"/>
                <a:ea typeface="宋体" panose="02010600030101010101" pitchFamily="2" charset="-122"/>
              </a:rPr>
              <a:t>of the decoder implemented by the TE. It could be documented (in TR, WF, etc) or captured in the specifications as necessary.</a:t>
            </a:r>
            <a:endParaRPr lang="en-US">
              <a:highlight>
                <a:srgbClr val="000000">
                  <a:alpha val="0"/>
                </a:srgbClr>
              </a:highlight>
              <a:latin typeface="Times New Roman" panose="02020603050405020304" charset="0"/>
              <a:ea typeface="宋体" panose="02010600030101010101" pitchFamily="2" charset="-122"/>
            </a:endParaRPr>
          </a:p>
          <a:p>
            <a:pPr>
              <a:lnSpc>
                <a:spcPts val="2200"/>
              </a:lnSpc>
            </a:pPr>
            <a:r>
              <a:rPr lang="en-US">
                <a:highlight>
                  <a:srgbClr val="000000">
                    <a:alpha val="0"/>
                  </a:srgbClr>
                </a:highlight>
                <a:latin typeface="Times New Roman" panose="02020603050405020304" charset="0"/>
                <a:ea typeface="宋体" panose="02010600030101010101" pitchFamily="2" charset="-122"/>
              </a:rPr>
              <a:t>For Option 3, for each test, a test decoder needs to be captured in the specs, a reference encoder might be needed to derive the test decoder and/or requirements and/or to validate the test decoder implementation in the TE. The same decoder might be used in multiple tests or each test could have a difference decoder.</a:t>
            </a:r>
            <a:endParaRPr lang="en-US">
              <a:highlight>
                <a:srgbClr val="000000">
                  <a:alpha val="0"/>
                </a:srgbClr>
              </a:highlight>
              <a:latin typeface="Times New Roman" panose="02020603050405020304" charset="0"/>
              <a:cs typeface="游明朝" charset="0"/>
            </a:endParaRPr>
          </a:p>
          <a:p>
            <a:pPr>
              <a:lnSpc>
                <a:spcPts val="2200"/>
              </a:lnSpc>
            </a:pPr>
            <a:r>
              <a:rPr lang="en-US">
                <a:highlight>
                  <a:srgbClr val="000000">
                    <a:alpha val="0"/>
                  </a:srgbClr>
                </a:highlight>
                <a:latin typeface="Times New Roman" panose="02020603050405020304" charset="0"/>
                <a:ea typeface="宋体" panose="02010600030101010101" pitchFamily="2" charset="-122"/>
              </a:rPr>
              <a:t>In Option 3 the Reference decoder is the test decoder.</a:t>
            </a:r>
            <a:endParaRPr lang="en-US">
              <a:highlight>
                <a:srgbClr val="000000">
                  <a:alpha val="0"/>
                </a:srgbClr>
              </a:highlight>
              <a:latin typeface="Times New Roman" panose="02020603050405020304" charset="0"/>
              <a:ea typeface="宋体" panose="02010600030101010101" pitchFamily="2" charset="-122"/>
            </a:endParaRPr>
          </a:p>
          <a:p>
            <a:pPr>
              <a:lnSpc>
                <a:spcPts val="2200"/>
              </a:lnSpc>
            </a:pPr>
            <a:r>
              <a:rPr lang="en-US">
                <a:highlight>
                  <a:srgbClr val="000000">
                    <a:alpha val="0"/>
                  </a:srgbClr>
                </a:highlight>
                <a:latin typeface="Times New Roman" panose="02020603050405020304" charset="0"/>
                <a:ea typeface="宋体" panose="02010600030101010101" pitchFamily="2" charset="-122"/>
              </a:rPr>
              <a:t>For </a:t>
            </a:r>
            <a:r>
              <a:rPr lang="en-US">
                <a:highlight>
                  <a:srgbClr val="000000">
                    <a:alpha val="0"/>
                  </a:srgbClr>
                </a:highlight>
                <a:latin typeface="Times New Roman" panose="02020603050405020304" charset="0"/>
                <a:cs typeface="游明朝" charset="0"/>
              </a:rPr>
              <a:t>Option</a:t>
            </a:r>
            <a:r>
              <a:rPr lang="en-US">
                <a:highlight>
                  <a:srgbClr val="000000">
                    <a:alpha val="0"/>
                  </a:srgbClr>
                </a:highlight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</a:t>
            </a:r>
            <a:r>
              <a:rPr lang="en-US">
                <a:highlight>
                  <a:srgbClr val="000000">
                    <a:alpha val="0"/>
                  </a:srgbClr>
                </a:highlight>
                <a:latin typeface="Times New Roman" panose="02020603050405020304" charset="0"/>
                <a:ea typeface="宋体" panose="02010600030101010101" pitchFamily="2" charset="-122"/>
              </a:rPr>
              <a:t>4, there might be a need to have reference encoder and/or reference decoder.</a:t>
            </a:r>
            <a:endParaRPr lang="en-US" altLang="en-US">
              <a:highlight>
                <a:srgbClr val="000000">
                  <a:alpha val="0"/>
                </a:srgbClr>
              </a:highlight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 rot="1740000">
            <a:off x="10080625" y="1975485"/>
            <a:ext cx="1670685" cy="368300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b="1">
                <a:solidFill>
                  <a:srgbClr val="C00000"/>
                </a:solidFill>
                <a:highlight>
                  <a:srgbClr val="000000">
                    <a:alpha val="0"/>
                  </a:srgbClr>
                </a:highlight>
              </a:rPr>
              <a:t>R4-2410570</a:t>
            </a:r>
            <a:endParaRPr lang="en-US" altLang="zh-CN" b="1">
              <a:solidFill>
                <a:srgbClr val="C00000"/>
              </a:solidFill>
              <a:highlight>
                <a:srgbClr val="000000">
                  <a:alpha val="0"/>
                </a:srgbClr>
              </a:highlight>
            </a:endParaRPr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p="http://schemas.openxmlformats.org/presentationml/2006/main">
  <p:tag name="RS_CLASSIFICATIONID" val="0"/>
  <p:tag name="RS_CLASSIFICATION" val="UNRESTRICTED"/>
</p:tagLst>
</file>

<file path=ppt/tags/tag10.xml><?xml version="1.0" encoding="utf-8"?>
<p:tagLst xmlns:p="http://schemas.openxmlformats.org/presentationml/2006/main">
  <p:tag name="RS_CLASSIFICATIONID" val="0"/>
  <p:tag name="RS_CLASSIFICATION" val="UNRESTRICTED"/>
</p:tagLst>
</file>

<file path=ppt/tags/tag11.xml><?xml version="1.0" encoding="utf-8"?>
<p:tagLst xmlns:p="http://schemas.openxmlformats.org/presentationml/2006/main">
  <p:tag name="RS_CLASSIFICATIONID" val="0"/>
  <p:tag name="RS_CLASSIFICATION" val="UNRESTRICTED"/>
</p:tagLst>
</file>

<file path=ppt/tags/tag12.xml><?xml version="1.0" encoding="utf-8"?>
<p:tagLst xmlns:p="http://schemas.openxmlformats.org/presentationml/2006/main">
  <p:tag name="RS_CLASSIFICATIONID" val="0"/>
  <p:tag name="RS_CLASSIFICATION" val="UNRESTRICTED"/>
</p:tagLst>
</file>

<file path=ppt/tags/tag13.xml><?xml version="1.0" encoding="utf-8"?>
<p:tagLst xmlns:p="http://schemas.openxmlformats.org/presentationml/2006/main">
  <p:tag name="RS_CLASSIFICATIONID" val="0"/>
  <p:tag name="RS_CLASSIFICATION" val="UNRESTRICTED"/>
</p:tagLst>
</file>

<file path=ppt/tags/tag2.xml><?xml version="1.0" encoding="utf-8"?>
<p:tagLst xmlns:p="http://schemas.openxmlformats.org/presentationml/2006/main">
  <p:tag name="RS_CLASSIFICATIONID" val="0"/>
  <p:tag name="RS_CLASSIFICATION" val="UNRESTRICTED"/>
</p:tagLst>
</file>

<file path=ppt/tags/tag3.xml><?xml version="1.0" encoding="utf-8"?>
<p:tagLst xmlns:p="http://schemas.openxmlformats.org/presentationml/2006/main">
  <p:tag name="RS_CLASSIFICATIONID" val="0"/>
  <p:tag name="RS_CLASSIFICATION" val="UNRESTRICTED"/>
</p:tagLst>
</file>

<file path=ppt/tags/tag4.xml><?xml version="1.0" encoding="utf-8"?>
<p:tagLst xmlns:p="http://schemas.openxmlformats.org/presentationml/2006/main">
  <p:tag name="RS_CLASSIFICATIONID" val="0"/>
  <p:tag name="RS_CLASSIFICATION" val="UNRESTRICTED"/>
</p:tagLst>
</file>

<file path=ppt/tags/tag5.xml><?xml version="1.0" encoding="utf-8"?>
<p:tagLst xmlns:p="http://schemas.openxmlformats.org/presentationml/2006/main">
  <p:tag name="RS_CLASSIFICATIONID" val="0"/>
  <p:tag name="RS_CLASSIFICATION" val="UNRESTRICTED"/>
</p:tagLst>
</file>

<file path=ppt/tags/tag6.xml><?xml version="1.0" encoding="utf-8"?>
<p:tagLst xmlns:p="http://schemas.openxmlformats.org/presentationml/2006/main">
  <p:tag name="RS_CLASSIFICATIONID" val="0"/>
  <p:tag name="RS_CLASSIFICATION" val="UNRESTRICTED"/>
</p:tagLst>
</file>

<file path=ppt/tags/tag7.xml><?xml version="1.0" encoding="utf-8"?>
<p:tagLst xmlns:p="http://schemas.openxmlformats.org/presentationml/2006/main">
  <p:tag name="RS_CLASSIFICATIONID" val="0"/>
  <p:tag name="RS_CLASSIFICATION" val="UNRESTRICTED"/>
</p:tagLst>
</file>

<file path=ppt/tags/tag8.xml><?xml version="1.0" encoding="utf-8"?>
<p:tagLst xmlns:p="http://schemas.openxmlformats.org/presentationml/2006/main">
  <p:tag name="RS_CLASSIFICATIONID" val="0"/>
  <p:tag name="RS_CLASSIFICATION" val="UNRESTRICTED"/>
</p:tagLst>
</file>

<file path=ppt/tags/tag9.xml><?xml version="1.0" encoding="utf-8"?>
<p:tagLst xmlns:p="http://schemas.openxmlformats.org/presentationml/2006/main">
  <p:tag name="RS_CLASSIFICATIONID" val="0"/>
  <p:tag name="RS_CLASSIFICATION" val="UNRESTRICTED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10519</Words>
  <Application>WPS 演示</Application>
  <PresentationFormat>Custom</PresentationFormat>
  <Paragraphs>185</Paragraphs>
  <Slides>13</Slides>
  <Notes>12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8" baseType="lpstr">
      <vt:lpstr>Arial</vt:lpstr>
      <vt:lpstr>宋体</vt:lpstr>
      <vt:lpstr>Wingdings</vt:lpstr>
      <vt:lpstr>Calibri</vt:lpstr>
      <vt:lpstr>Calibri Light</vt:lpstr>
      <vt:lpstr>Ericsson Capital TT</vt:lpstr>
      <vt:lpstr>DejaVu Math TeX Gyre</vt:lpstr>
      <vt:lpstr>Times New Roman</vt:lpstr>
      <vt:lpstr>Wingdings</vt:lpstr>
      <vt:lpstr>游明朝</vt:lpstr>
      <vt:lpstr>Segoe Print</vt:lpstr>
      <vt:lpstr>Symbol</vt:lpstr>
      <vt:lpstr>微软雅黑</vt:lpstr>
      <vt:lpstr>Arial Unicode MS</vt:lpstr>
      <vt:lpstr>Office 主题</vt:lpstr>
      <vt:lpstr>Discussion on handling of RAN5 AI</vt:lpstr>
      <vt:lpstr>Background Information</vt:lpstr>
      <vt:lpstr>“General Issues” for RAN4 AIML topics that may impact RAN5 (1/2)</vt:lpstr>
      <vt:lpstr>“General Issues” for RAN4 AIML topics that may impact RAN5 (2/2)</vt:lpstr>
      <vt:lpstr>“Testability and interoperability issues for beam management” for RAN4 AIML topics that might impact RAN5 (1/2)</vt:lpstr>
      <vt:lpstr>“Testability and interoperability issues for beam management” for RAN4 AIML topics that might impact RAN5 (2/2)</vt:lpstr>
      <vt:lpstr>“Testability and interoperability issues for positioning accuracy enhancement” for RAN4 AIML topics that may impact RAN5 (1/2)</vt:lpstr>
      <vt:lpstr>“Testability and interoperability issues for positioning accuracy enhancement” for RAN4 AIML topics that may impact RAN5 (2/2)</vt:lpstr>
      <vt:lpstr>“Testability and interoperability issues for CSI compression and CSI prediction” for RAN4 AIML topics that may impact RAN5 (1/2)</vt:lpstr>
      <vt:lpstr>“Testability and interoperability issues for CSI compression and CSI prediction” for RAN4 AIML topics that may impact RAN5 (2/2)</vt:lpstr>
      <vt:lpstr>“Testability and interoperability issues for CSI compression and CSI prediction” for RAN4 AIML topics that may impact RAN5</vt:lpstr>
      <vt:lpstr>Reference</vt:lpstr>
      <vt:lpstr>Thank you!</vt:lpstr>
    </vt:vector>
  </TitlesOfParts>
  <Company>Huawei Technologies Co.,Ltd.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Guchunying</dc:creator>
  <cp:lastModifiedBy>Luyang Zhao-CMCC</cp:lastModifiedBy>
  <cp:revision>1506</cp:revision>
  <dcterms:created xsi:type="dcterms:W3CDTF">2018-09-20T03:53:00Z</dcterms:created>
  <dcterms:modified xsi:type="dcterms:W3CDTF">2024-08-09T01:38:29Z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1537859212</vt:lpwstr>
  </property>
  <property fmtid="{D5CDD505-2E9C-101B-9397-08002B2CF9AE}" pid="6" name="RS_Classification">
    <vt:lpwstr>UNRESTRICTED</vt:lpwstr>
  </property>
  <property fmtid="{D5CDD505-2E9C-101B-9397-08002B2CF9AE}" pid="7" name="RS_ClassificationID">
    <vt:r8>0</vt:r8>
  </property>
  <property fmtid="{D5CDD505-2E9C-101B-9397-08002B2CF9AE}" pid="8" name="ContentTypeId">
    <vt:lpwstr>0x010100EB28163D68FE8E4D9361964FDD814FC4</vt:lpwstr>
  </property>
  <property fmtid="{D5CDD505-2E9C-101B-9397-08002B2CF9AE}" pid="9" name="KSOProductBuildVer">
    <vt:lpwstr>2052-11.8.2.12085</vt:lpwstr>
  </property>
  <property fmtid="{D5CDD505-2E9C-101B-9397-08002B2CF9AE}" pid="10" name="ICV">
    <vt:lpwstr>E2FD650FBCB44B74B57D9A17194D2690</vt:lpwstr>
  </property>
  <property fmtid="{D5CDD505-2E9C-101B-9397-08002B2CF9AE}" pid="11" name="MSIP_Label_83bcef13-7cac-433f-ba1d-47a323951816_Enabled">
    <vt:lpwstr>true</vt:lpwstr>
  </property>
  <property fmtid="{D5CDD505-2E9C-101B-9397-08002B2CF9AE}" pid="12" name="MSIP_Label_83bcef13-7cac-433f-ba1d-47a323951816_SetDate">
    <vt:lpwstr>2023-05-06T06:35:48Z</vt:lpwstr>
  </property>
  <property fmtid="{D5CDD505-2E9C-101B-9397-08002B2CF9AE}" pid="13" name="MSIP_Label_83bcef13-7cac-433f-ba1d-47a323951816_Method">
    <vt:lpwstr>Privileged</vt:lpwstr>
  </property>
  <property fmtid="{D5CDD505-2E9C-101B-9397-08002B2CF9AE}" pid="14" name="MSIP_Label_83bcef13-7cac-433f-ba1d-47a323951816_Name">
    <vt:lpwstr>MTK_Unclassified</vt:lpwstr>
  </property>
  <property fmtid="{D5CDD505-2E9C-101B-9397-08002B2CF9AE}" pid="15" name="MSIP_Label_83bcef13-7cac-433f-ba1d-47a323951816_SiteId">
    <vt:lpwstr>a7687ede-7a6b-4ef6-bace-642f677fbe31</vt:lpwstr>
  </property>
  <property fmtid="{D5CDD505-2E9C-101B-9397-08002B2CF9AE}" pid="16" name="MSIP_Label_83bcef13-7cac-433f-ba1d-47a323951816_ActionId">
    <vt:lpwstr>582b2f29-c3fc-47aa-8cbd-2919930cb004</vt:lpwstr>
  </property>
  <property fmtid="{D5CDD505-2E9C-101B-9397-08002B2CF9AE}" pid="17" name="MSIP_Label_83bcef13-7cac-433f-ba1d-47a323951816_ContentBits">
    <vt:lpwstr>0</vt:lpwstr>
  </property>
</Properties>
</file>