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2" r:id="rId2"/>
    <p:sldId id="261" r:id="rId3"/>
    <p:sldId id="258" r:id="rId4"/>
    <p:sldId id="263" r:id="rId5"/>
    <p:sldId id="266" r:id="rId6"/>
    <p:sldId id="265" r:id="rId7"/>
    <p:sldId id="267" r:id="rId8"/>
    <p:sldId id="270" r:id="rId9"/>
    <p:sldId id="269" r:id="rId10"/>
    <p:sldId id="293"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665" autoAdjust="0"/>
  </p:normalViewPr>
  <p:slideViewPr>
    <p:cSldViewPr snapToGrid="0">
      <p:cViewPr varScale="1">
        <p:scale>
          <a:sx n="108" d="100"/>
          <a:sy n="108" d="100"/>
        </p:scale>
        <p:origin x="678" y="126"/>
      </p:cViewPr>
      <p:guideLst/>
    </p:cSldViewPr>
  </p:slideViewPr>
  <p:outlineViewPr>
    <p:cViewPr>
      <p:scale>
        <a:sx n="33" d="100"/>
        <a:sy n="33" d="100"/>
      </p:scale>
      <p:origin x="0" y="-208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D0030-BCB1-4E5C-AB4E-102486BEAFA7}" type="datetimeFigureOut">
              <a:rPr lang="zh-CN" altLang="en-US" smtClean="0"/>
              <a:t>2024/8/16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F97-9D28-4DB4-92C8-E772AEAC3A7D}" type="slidenum">
              <a:rPr lang="zh-CN" altLang="en-US" smtClean="0"/>
              <a:t>‹#›</a:t>
            </a:fld>
            <a:endParaRPr lang="zh-CN" altLang="en-US"/>
          </a:p>
        </p:txBody>
      </p:sp>
    </p:spTree>
    <p:extLst>
      <p:ext uri="{BB962C8B-B14F-4D97-AF65-F5344CB8AC3E}">
        <p14:creationId xmlns:p14="http://schemas.microsoft.com/office/powerpoint/2010/main" val="129125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8F6D0F97-9D28-4DB4-92C8-E772AEAC3A7D}" type="slidenum">
              <a:rPr lang="zh-CN" altLang="en-US" smtClean="0"/>
              <a:t>4</a:t>
            </a:fld>
            <a:endParaRPr lang="zh-CN" altLang="en-US"/>
          </a:p>
        </p:txBody>
      </p:sp>
    </p:spTree>
    <p:extLst>
      <p:ext uri="{BB962C8B-B14F-4D97-AF65-F5344CB8AC3E}">
        <p14:creationId xmlns:p14="http://schemas.microsoft.com/office/powerpoint/2010/main" val="132374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392FF-F4D8-45BC-A17A-CAFADFB1A849}"/>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B0AA1545-0802-428F-A7AF-50D103920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CA3B8DFB-3ABD-44EA-966F-E0DBBD81F3EF}"/>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414FEA5B-B87C-494D-932A-8B9229C10A4E}"/>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5D83363-080E-4C3E-A99C-7F2CDDC1A8C8}"/>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1979962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60390-4995-475A-8ADA-6C3452AE1BD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08DA0932-FD0B-4DA6-891E-4DBB434A32B9}"/>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FCFBB447-0E64-4CBD-A7A5-72C69F37EE4D}"/>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55312C30-850E-4F6A-B3D2-7074DD656E1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68C6313-604E-4B68-AE36-B3CB5AE9B8A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70143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9ECDC4-96E5-42F6-9501-2E364655CC9F}"/>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125ABD9C-0798-4E0E-B8B8-D9778A644CDF}"/>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05B6E2C-8579-4A55-897B-1F2CBADB73AD}"/>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99A8B03F-D0EC-4D26-97CA-0F7C1C0BB296}"/>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3D9BF11-169D-4856-A72B-B3DF264E040B}"/>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931261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845-23C9-4F7C-9CBB-B22388A94E0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8662C151-BCBC-4DAF-8C30-0B29429B6C44}"/>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5749981-5EC3-4EB2-8F46-E3E2AAE113B0}"/>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135E2B25-CA55-410F-AC48-01A0455B5D1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49EC69D4-B279-43D2-B502-2205CF4174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3091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EBFB-A3F6-417A-9ADF-5B18A1075519}"/>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62ED7FE-3B97-47E2-937A-F0371AF96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16121075-7D39-4FF0-BD87-18C6A770ED43}"/>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3A1DBC74-8EF5-4097-810F-6A899E85E93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5537D11-84CA-411D-A8A9-EF47BAD8875D}"/>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52866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49763-60CC-423F-B06D-49083F75AC2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526262F-5D7D-4498-B38F-A86BC957B7F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CBEC9B09-672A-4C07-AF24-1BEB6E4F8559}"/>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3C90BF47-6D49-4D7D-A5F8-0868F0C70A96}"/>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6" name="Footer Placeholder 5">
            <a:extLst>
              <a:ext uri="{FF2B5EF4-FFF2-40B4-BE49-F238E27FC236}">
                <a16:creationId xmlns:a16="http://schemas.microsoft.com/office/drawing/2014/main" id="{E6F9E60A-D852-4BEE-8B20-DA7F4176CC64}"/>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44EBA17-840D-4ACD-A80E-DA7159A6021A}"/>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0542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0FC4-F998-4F08-998A-73F51C15DF7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0E8EAD-759B-4E8C-90E9-E720D6349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AEC4E46D-191A-4A1A-8193-C44F43BA3292}"/>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A73B3C9B-AEF3-481C-BAFF-7D4EDCA1B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6CBB1ED2-A503-477F-99AF-B92E33D6BB3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BE0F9B5-E2D3-4183-8E21-9FDAACE0C2DA}"/>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8" name="Footer Placeholder 7">
            <a:extLst>
              <a:ext uri="{FF2B5EF4-FFF2-40B4-BE49-F238E27FC236}">
                <a16:creationId xmlns:a16="http://schemas.microsoft.com/office/drawing/2014/main" id="{65149B2F-08C8-455B-967D-79772AD129F6}"/>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5C64A374-2B2F-400D-AAC8-55421E23AF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77560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60A1-F6F7-4436-A8BC-D8E52BF43266}"/>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44A3A63-02C7-4333-ADE7-DDB20032FEC4}"/>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4" name="Footer Placeholder 3">
            <a:extLst>
              <a:ext uri="{FF2B5EF4-FFF2-40B4-BE49-F238E27FC236}">
                <a16:creationId xmlns:a16="http://schemas.microsoft.com/office/drawing/2014/main" id="{4A106DC7-3F38-4595-B8FE-BFB50C8AD94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44024C11-242D-4319-BB3E-4D0E9F77F29C}"/>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7088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09BF37-392E-41C8-9FAE-0BDAC21A769B}"/>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3" name="Footer Placeholder 2">
            <a:extLst>
              <a:ext uri="{FF2B5EF4-FFF2-40B4-BE49-F238E27FC236}">
                <a16:creationId xmlns:a16="http://schemas.microsoft.com/office/drawing/2014/main" id="{C981B7CB-1E88-4796-84E0-12E92C5A5891}"/>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38A549-987F-4401-924C-D790B90AD966}"/>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4423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88879-DCD2-4651-9544-FD0E5610E07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5261A36D-96C5-436F-AD39-EF9AF1BE79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304BB8FE-1AB2-4EB9-864B-94754F6F36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9B8F481D-F6F3-4B26-BD4E-22CDBCA09401}"/>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6" name="Footer Placeholder 5">
            <a:extLst>
              <a:ext uri="{FF2B5EF4-FFF2-40B4-BE49-F238E27FC236}">
                <a16:creationId xmlns:a16="http://schemas.microsoft.com/office/drawing/2014/main" id="{CCCBDB41-66A9-4E25-B6AF-829D1700C0E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DE9FDE5-CB51-462D-B625-A4262E62F0F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1074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80BDC-D8FD-40D5-99F0-B8C2135EED0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1FF73495-CB0A-4365-B9A4-B34AB0C3B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39A56A55-6FA9-47A7-B04B-625608387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A082ADC-11EF-47AC-AB6C-F3B915D35034}"/>
              </a:ext>
            </a:extLst>
          </p:cNvPr>
          <p:cNvSpPr>
            <a:spLocks noGrp="1"/>
          </p:cNvSpPr>
          <p:nvPr>
            <p:ph type="dt" sz="half" idx="10"/>
          </p:nvPr>
        </p:nvSpPr>
        <p:spPr/>
        <p:txBody>
          <a:bodyPr/>
          <a:lstStyle/>
          <a:p>
            <a:fld id="{5B5A321C-D107-40D8-B5AD-64C0C871019A}" type="datetimeFigureOut">
              <a:rPr lang="zh-CN" altLang="en-US" smtClean="0"/>
              <a:t>2024/8/16</a:t>
            </a:fld>
            <a:endParaRPr lang="zh-CN" altLang="en-US"/>
          </a:p>
        </p:txBody>
      </p:sp>
      <p:sp>
        <p:nvSpPr>
          <p:cNvPr id="6" name="Footer Placeholder 5">
            <a:extLst>
              <a:ext uri="{FF2B5EF4-FFF2-40B4-BE49-F238E27FC236}">
                <a16:creationId xmlns:a16="http://schemas.microsoft.com/office/drawing/2014/main" id="{F79EDCD7-F71E-40EE-9CF7-3010EA8565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42691CD9-A880-44C7-93DB-60DF67993E63}"/>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3253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251764-E204-4D8C-A44B-06755AC3A8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DB1038F7-E39C-45F2-990F-9D9D392A7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1B8BDC0-C27E-44D7-A233-20E014ECA2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A321C-D107-40D8-B5AD-64C0C871019A}" type="datetimeFigureOut">
              <a:rPr lang="zh-CN" altLang="en-US" smtClean="0"/>
              <a:t>2024/8/16</a:t>
            </a:fld>
            <a:endParaRPr lang="zh-CN" altLang="en-US"/>
          </a:p>
        </p:txBody>
      </p:sp>
      <p:sp>
        <p:nvSpPr>
          <p:cNvPr id="5" name="Footer Placeholder 4">
            <a:extLst>
              <a:ext uri="{FF2B5EF4-FFF2-40B4-BE49-F238E27FC236}">
                <a16:creationId xmlns:a16="http://schemas.microsoft.com/office/drawing/2014/main" id="{39AFCD89-2A79-4DA8-BA23-1012ACE30A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61D7653B-5C0C-4AA3-99B9-3743AA606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615905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simplifying RF testing among different features</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12252"/>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R5-244881</a:t>
            </a:r>
            <a:r>
              <a:rPr lang="en-US" altLang="zh-CN" sz="2400" b="1" dirty="0">
                <a:highlight>
                  <a:srgbClr val="FFFF00"/>
                </a:highlight>
              </a:rPr>
              <a:t>r1</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5851" y="2872116"/>
            <a:ext cx="9140297" cy="1113767"/>
          </a:xfrm>
        </p:spPr>
        <p:txBody>
          <a:bodyPr/>
          <a:lstStyle/>
          <a:p>
            <a:pPr eaLnBrk="1" hangingPunct="1"/>
            <a:r>
              <a:rPr lang="en-US" altLang="zh-CN" sz="5999" dirty="0">
                <a:latin typeface="Arial" panose="020B0604020202020204" pitchFamily="34" charset="0"/>
                <a:cs typeface="Arial" panose="020B0604020202020204" pitchFamily="34" charset="0"/>
              </a:rPr>
              <a:t>Thank you!</a:t>
            </a:r>
          </a:p>
        </p:txBody>
      </p:sp>
      <p:sp>
        <p:nvSpPr>
          <p:cNvPr id="20482"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0A22-95AA-47E3-B667-C62E4A9F5B91}"/>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252853-0750-44D2-B978-99429EA06621}"/>
              </a:ext>
            </a:extLst>
          </p:cNvPr>
          <p:cNvSpPr>
            <a:spLocks noGrp="1"/>
          </p:cNvSpPr>
          <p:nvPr>
            <p:ph idx="1"/>
          </p:nvPr>
        </p:nvSpPr>
        <p:spPr>
          <a:xfrm>
            <a:off x="0" y="621437"/>
            <a:ext cx="12192000" cy="6236563"/>
          </a:xfrm>
        </p:spPr>
        <p:txBody>
          <a:bodyPr>
            <a:normAutofit lnSpcReduction="10000"/>
          </a:bodyPr>
          <a:lstStyle/>
          <a:p>
            <a:pPr>
              <a:lnSpc>
                <a:spcPct val="150000"/>
              </a:lnSpc>
            </a:pPr>
            <a:r>
              <a:rPr lang="en-US" altLang="zh-CN" sz="1700" b="1" dirty="0">
                <a:latin typeface="Arial" panose="020B0604020202020204" pitchFamily="34" charset="0"/>
                <a:cs typeface="Arial" panose="020B0604020202020204" pitchFamily="34" charset="0"/>
              </a:rPr>
              <a:t>RAN4 SI:   </a:t>
            </a:r>
            <a:r>
              <a:rPr lang="en-US" altLang="zh-CN" sz="1700" dirty="0">
                <a:latin typeface="Arial" panose="020B0604020202020204" pitchFamily="34" charset="0"/>
                <a:cs typeface="Arial" panose="020B0604020202020204" pitchFamily="34" charset="0"/>
              </a:rPr>
              <a:t>Study on simplification of band combination specification for NR and LTE </a:t>
            </a:r>
            <a:r>
              <a:rPr lang="en-US" altLang="zh-CN" sz="1500" dirty="0">
                <a:solidFill>
                  <a:schemeClr val="bg1">
                    <a:lumMod val="50000"/>
                  </a:schemeClr>
                </a:solidFill>
                <a:latin typeface="Arial" panose="020B0604020202020204" pitchFamily="34" charset="0"/>
                <a:cs typeface="Arial" panose="020B0604020202020204" pitchFamily="34" charset="0"/>
              </a:rPr>
              <a:t>(</a:t>
            </a:r>
            <a:r>
              <a:rPr lang="en-US" altLang="zh-CN" sz="1500" dirty="0" err="1">
                <a:solidFill>
                  <a:schemeClr val="bg1">
                    <a:lumMod val="50000"/>
                  </a:schemeClr>
                </a:solidFill>
                <a:latin typeface="Arial" panose="020B0604020202020204" pitchFamily="34" charset="0"/>
                <a:cs typeface="Arial" panose="020B0604020202020204" pitchFamily="34" charset="0"/>
              </a:rPr>
              <a:t>FS_SimBC</a:t>
            </a:r>
            <a:r>
              <a:rPr lang="en-US" altLang="zh-CN" sz="1500" dirty="0">
                <a:solidFill>
                  <a:schemeClr val="bg1">
                    <a:lumMod val="50000"/>
                  </a:schemeClr>
                </a:solidFill>
                <a:latin typeface="Arial" panose="020B0604020202020204" pitchFamily="34" charset="0"/>
                <a:cs typeface="Arial" panose="020B0604020202020204" pitchFamily="34" charset="0"/>
              </a:rPr>
              <a:t>, UID 950067,</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closed</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in RAN4#109)</a:t>
            </a:r>
          </a:p>
          <a:p>
            <a:pPr>
              <a:lnSpc>
                <a:spcPct val="150000"/>
              </a:lnSpc>
            </a:pPr>
            <a:r>
              <a:rPr lang="en-US" altLang="zh-CN" sz="1700" b="1" dirty="0">
                <a:solidFill>
                  <a:srgbClr val="0000FF"/>
                </a:solidFill>
                <a:latin typeface="Arial" panose="020B0604020202020204" pitchFamily="34" charset="0"/>
                <a:cs typeface="Arial" panose="020B0604020202020204" pitchFamily="34" charset="0"/>
              </a:rPr>
              <a:t>TR 38.846 </a:t>
            </a:r>
            <a:r>
              <a:rPr lang="en-US" altLang="zh-CN" sz="1700" dirty="0">
                <a:latin typeface="Arial" panose="020B0604020202020204" pitchFamily="34" charset="0"/>
                <a:cs typeface="Arial" panose="020B0604020202020204" pitchFamily="34" charset="0"/>
              </a:rPr>
              <a:t>captured the RAN4 agreements on Test burden reduction for band combinations in clause 7. The general guidelines could be summarized as below:</a:t>
            </a: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1700" b="1" dirty="0">
                <a:latin typeface="Arial" panose="020B0604020202020204" pitchFamily="34" charset="0"/>
                <a:cs typeface="Arial" panose="020B0604020202020204" pitchFamily="34" charset="0"/>
              </a:rPr>
              <a:t>RAN5#103:  </a:t>
            </a:r>
            <a:r>
              <a:rPr lang="en-US" altLang="zh-CN" sz="1700" dirty="0">
                <a:latin typeface="Arial" panose="020B0604020202020204" pitchFamily="34" charset="0"/>
                <a:cs typeface="Arial" panose="020B0604020202020204" pitchFamily="34" charset="0"/>
              </a:rPr>
              <a:t>discussion paper </a:t>
            </a:r>
            <a:r>
              <a:rPr lang="en-US" altLang="zh-CN" sz="1700" b="1" dirty="0">
                <a:solidFill>
                  <a:srgbClr val="0000FF"/>
                </a:solidFill>
                <a:latin typeface="Arial" panose="020B0604020202020204" pitchFamily="34" charset="0"/>
                <a:ea typeface="等线" panose="02010600030101010101" pitchFamily="2" charset="-122"/>
                <a:cs typeface="Arial" panose="020B0604020202020204" pitchFamily="34" charset="0"/>
              </a:rPr>
              <a:t>R5-243305</a:t>
            </a:r>
            <a:r>
              <a:rPr lang="en-US" altLang="zh-CN" sz="1700" dirty="0">
                <a:latin typeface="Arial" panose="020B0604020202020204" pitchFamily="34" charset="0"/>
                <a:cs typeface="Arial" panose="020B0604020202020204" pitchFamily="34" charset="0"/>
              </a:rPr>
              <a:t>, prop1 is noted with comments below:</a:t>
            </a: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marL="228600" lvl="1">
              <a:lnSpc>
                <a:spcPct val="150000"/>
              </a:lnSpc>
              <a:spcBef>
                <a:spcPts val="0"/>
              </a:spcBef>
            </a:pPr>
            <a:r>
              <a:rPr lang="en-US" altLang="zh-CN" sz="1700" dirty="0">
                <a:solidFill>
                  <a:srgbClr val="FF0000"/>
                </a:solidFill>
                <a:latin typeface="Arial" panose="020B0604020202020204" pitchFamily="34" charset="0"/>
                <a:cs typeface="Arial" panose="020B0604020202020204" pitchFamily="34" charset="0"/>
              </a:rPr>
              <a:t>This discussion paper is to:</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Provide more background and details for discussing test burden reductions</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Discuss the specific approach to implement test burden reduction in RAN5</a:t>
            </a:r>
          </a:p>
        </p:txBody>
      </p:sp>
      <p:graphicFrame>
        <p:nvGraphicFramePr>
          <p:cNvPr id="5" name="Table 4">
            <a:extLst>
              <a:ext uri="{FF2B5EF4-FFF2-40B4-BE49-F238E27FC236}">
                <a16:creationId xmlns:a16="http://schemas.microsoft.com/office/drawing/2014/main" id="{629D7832-9CA0-4089-92F8-01B4CC0BDDF3}"/>
              </a:ext>
            </a:extLst>
          </p:cNvPr>
          <p:cNvGraphicFramePr>
            <a:graphicFrameLocks noGrp="1"/>
          </p:cNvGraphicFramePr>
          <p:nvPr>
            <p:extLst>
              <p:ext uri="{D42A27DB-BD31-4B8C-83A1-F6EECF244321}">
                <p14:modId xmlns:p14="http://schemas.microsoft.com/office/powerpoint/2010/main" val="1119230778"/>
              </p:ext>
            </p:extLst>
          </p:nvPr>
        </p:nvGraphicFramePr>
        <p:xfrm>
          <a:off x="249561" y="4309881"/>
          <a:ext cx="11692878" cy="1158240"/>
        </p:xfrm>
        <a:graphic>
          <a:graphicData uri="http://schemas.openxmlformats.org/drawingml/2006/table">
            <a:tbl>
              <a:tblPr firstRow="1" bandRow="1">
                <a:tableStyleId>{5940675A-B579-460E-94D1-54222C63F5DA}</a:tableStyleId>
              </a:tblPr>
              <a:tblGrid>
                <a:gridCol w="5846439">
                  <a:extLst>
                    <a:ext uri="{9D8B030D-6E8A-4147-A177-3AD203B41FA5}">
                      <a16:colId xmlns:a16="http://schemas.microsoft.com/office/drawing/2014/main" val="2951863383"/>
                    </a:ext>
                  </a:extLst>
                </a:gridCol>
                <a:gridCol w="5846439">
                  <a:extLst>
                    <a:ext uri="{9D8B030D-6E8A-4147-A177-3AD203B41FA5}">
                      <a16:colId xmlns:a16="http://schemas.microsoft.com/office/drawing/2014/main" val="1146240765"/>
                    </a:ext>
                  </a:extLst>
                </a:gridCol>
              </a:tblGrid>
              <a:tr h="0">
                <a:tc>
                  <a:txBody>
                    <a:bodyPr/>
                    <a:lstStyle/>
                    <a:p>
                      <a:pPr algn="ctr"/>
                      <a:r>
                        <a:rPr lang="en-US" altLang="zh-CN" sz="1600" dirty="0">
                          <a:latin typeface="Calibri" panose="020F0502020204030204" pitchFamily="34" charset="0"/>
                          <a:cs typeface="Calibri" panose="020F0502020204030204" pitchFamily="34" charset="0"/>
                        </a:rPr>
                        <a:t>Proposal 1</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tc>
                  <a:txBody>
                    <a:bodyPr/>
                    <a:lstStyle/>
                    <a:p>
                      <a:pPr algn="ctr"/>
                      <a:r>
                        <a:rPr lang="en-US" altLang="zh-CN" sz="1600" dirty="0" err="1">
                          <a:latin typeface="Calibri" panose="020F0502020204030204" pitchFamily="34" charset="0"/>
                          <a:cs typeface="Calibri" panose="020F0502020204030204" pitchFamily="34" charset="0"/>
                        </a:rPr>
                        <a:t>Conlcusion</a:t>
                      </a:r>
                      <a:r>
                        <a:rPr lang="en-US" altLang="zh-CN" sz="1600" dirty="0">
                          <a:latin typeface="Calibri" panose="020F0502020204030204" pitchFamily="34" charset="0"/>
                          <a:cs typeface="Calibri" panose="020F0502020204030204" pitchFamily="34" charset="0"/>
                        </a:rPr>
                        <a:t>/comments</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extLst>
                  <a:ext uri="{0D108BD9-81ED-4DB2-BD59-A6C34878D82A}">
                    <a16:rowId xmlns:a16="http://schemas.microsoft.com/office/drawing/2014/main" val="2358448311"/>
                  </a:ext>
                </a:extLst>
              </a:tr>
              <a:tr h="279844">
                <a:tc>
                  <a:txBody>
                    <a:bodyPr/>
                    <a:lstStyle/>
                    <a:p>
                      <a:r>
                        <a:rPr lang="en-US" altLang="zh-CN" sz="1600" dirty="0">
                          <a:latin typeface="Calibri" panose="020F0502020204030204" pitchFamily="34" charset="0"/>
                          <a:cs typeface="Calibri" panose="020F0502020204030204" pitchFamily="34" charset="0"/>
                        </a:rPr>
                        <a:t>RAN5 to consider if there is a need to develop a common test method for different features with the same frequency band combination.</a:t>
                      </a:r>
                    </a:p>
                  </a:txBody>
                  <a:tcPr/>
                </a:tc>
                <a:tc>
                  <a:txBody>
                    <a:bodyPr/>
                    <a:lstStyle/>
                    <a:p>
                      <a:r>
                        <a:rPr lang="en-US" altLang="zh-CN" sz="1600" dirty="0">
                          <a:latin typeface="Calibri" panose="020F0502020204030204" pitchFamily="34" charset="0"/>
                          <a:cs typeface="Calibri" panose="020F0502020204030204" pitchFamily="34" charset="0"/>
                        </a:rPr>
                        <a:t>prop1 needs more specific examples from ran5 spec and background for change</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86432222"/>
                  </a:ext>
                </a:extLst>
              </a:tr>
            </a:tbl>
          </a:graphicData>
        </a:graphic>
      </p:graphicFrame>
      <p:sp>
        <p:nvSpPr>
          <p:cNvPr id="4" name="Rectangle 3">
            <a:extLst>
              <a:ext uri="{FF2B5EF4-FFF2-40B4-BE49-F238E27FC236}">
                <a16:creationId xmlns:a16="http://schemas.microsoft.com/office/drawing/2014/main" id="{4C74BCDB-C1A1-485B-B648-962310385449}"/>
              </a:ext>
            </a:extLst>
          </p:cNvPr>
          <p:cNvSpPr/>
          <p:nvPr/>
        </p:nvSpPr>
        <p:spPr>
          <a:xfrm>
            <a:off x="249561" y="2234491"/>
            <a:ext cx="11692878" cy="15917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Band combo specific RF requirements mainly include: </a:t>
            </a:r>
            <a:r>
              <a:rPr lang="en-US" altLang="zh-CN" sz="1500" b="1" dirty="0">
                <a:solidFill>
                  <a:schemeClr val="tx1"/>
                </a:solidFill>
                <a:latin typeface="Times New Roman" panose="02020603050405020304" pitchFamily="18" charset="0"/>
                <a:cs typeface="Times New Roman" panose="02020603050405020304" pitchFamily="18" charset="0"/>
              </a:rPr>
              <a:t>MOP, Spurious emission for UE co-ex, general REFSENS and MSD</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RF implementations are similar and RF architectures can be reused for different features on the same band combination.   i.e. </a:t>
            </a:r>
            <a:r>
              <a:rPr lang="en-US" altLang="zh-CN" sz="1500" dirty="0" err="1">
                <a:solidFill>
                  <a:schemeClr val="tx1"/>
                </a:solidFill>
                <a:latin typeface="Times New Roman" panose="02020603050405020304" pitchFamily="18" charset="0"/>
                <a:cs typeface="Times New Roman" panose="02020603050405020304" pitchFamily="18" charset="0"/>
              </a:rPr>
              <a:t>CA_nA-nB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 CA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DC_A_nB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DC_B_nA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DC_nB_A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DC_nA_B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(different features on same band combination) can use same RF implementation</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The final decision whether to reduce testing burden should be taken by RAN5 based on the industry certification testing needs</a:t>
            </a:r>
            <a:endParaRPr lang="zh-CN" altLang="en-US" sz="1500" dirty="0">
              <a:solidFill>
                <a:schemeClr val="tx1"/>
              </a:solidFill>
            </a:endParaRPr>
          </a:p>
        </p:txBody>
      </p:sp>
    </p:spTree>
    <p:extLst>
      <p:ext uri="{BB962C8B-B14F-4D97-AF65-F5344CB8AC3E}">
        <p14:creationId xmlns:p14="http://schemas.microsoft.com/office/powerpoint/2010/main" val="28244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MOP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Part of table 7.2.1-1 in TR 38.346 :</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2477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50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cl.7.2.1:    </a:t>
            </a:r>
            <a:r>
              <a:rPr lang="en-US" altLang="zh-CN" sz="1600" dirty="0">
                <a:solidFill>
                  <a:schemeClr val="tx1"/>
                </a:solidFill>
                <a:latin typeface="Times New Roman" panose="02020603050405020304" pitchFamily="18" charset="0"/>
                <a:cs typeface="Times New Roman" panose="02020603050405020304" pitchFamily="18" charset="0"/>
              </a:rPr>
              <a:t>Taking PC3 MOP requirements for all the UL NR CA, UL NR DC, EN-DC and NE-DC band combinations in table 7.2.1-1 based on the TS 38.101-1-h60 and TS 38.101-3-h60 as an example. One band combination may be chosen to verify MOP testing for some band combinations in same row.</a:t>
            </a:r>
          </a:p>
        </p:txBody>
      </p:sp>
      <p:graphicFrame>
        <p:nvGraphicFramePr>
          <p:cNvPr id="8" name="Table 7">
            <a:extLst>
              <a:ext uri="{FF2B5EF4-FFF2-40B4-BE49-F238E27FC236}">
                <a16:creationId xmlns:a16="http://schemas.microsoft.com/office/drawing/2014/main" id="{7D2D6AA7-299E-43CA-97EA-FD85AC18B748}"/>
              </a:ext>
            </a:extLst>
          </p:cNvPr>
          <p:cNvGraphicFramePr>
            <a:graphicFrameLocks noGrp="1"/>
          </p:cNvGraphicFramePr>
          <p:nvPr>
            <p:extLst>
              <p:ext uri="{D42A27DB-BD31-4B8C-83A1-F6EECF244321}">
                <p14:modId xmlns:p14="http://schemas.microsoft.com/office/powerpoint/2010/main" val="1033249937"/>
              </p:ext>
            </p:extLst>
          </p:nvPr>
        </p:nvGraphicFramePr>
        <p:xfrm>
          <a:off x="937163" y="3030616"/>
          <a:ext cx="10317673" cy="3668239"/>
        </p:xfrm>
        <a:graphic>
          <a:graphicData uri="http://schemas.openxmlformats.org/drawingml/2006/table">
            <a:tbl>
              <a:tblPr>
                <a:tableStyleId>{5C22544A-7EE6-4342-B048-85BDC9FD1C3A}</a:tableStyleId>
              </a:tblPr>
              <a:tblGrid>
                <a:gridCol w="1758483">
                  <a:extLst>
                    <a:ext uri="{9D8B030D-6E8A-4147-A177-3AD203B41FA5}">
                      <a16:colId xmlns:a16="http://schemas.microsoft.com/office/drawing/2014/main" val="2849079545"/>
                    </a:ext>
                  </a:extLst>
                </a:gridCol>
                <a:gridCol w="1758483">
                  <a:extLst>
                    <a:ext uri="{9D8B030D-6E8A-4147-A177-3AD203B41FA5}">
                      <a16:colId xmlns:a16="http://schemas.microsoft.com/office/drawing/2014/main" val="601607470"/>
                    </a:ext>
                  </a:extLst>
                </a:gridCol>
                <a:gridCol w="2745050">
                  <a:extLst>
                    <a:ext uri="{9D8B030D-6E8A-4147-A177-3AD203B41FA5}">
                      <a16:colId xmlns:a16="http://schemas.microsoft.com/office/drawing/2014/main" val="338784516"/>
                    </a:ext>
                  </a:extLst>
                </a:gridCol>
                <a:gridCol w="1785315">
                  <a:extLst>
                    <a:ext uri="{9D8B030D-6E8A-4147-A177-3AD203B41FA5}">
                      <a16:colId xmlns:a16="http://schemas.microsoft.com/office/drawing/2014/main" val="1731514776"/>
                    </a:ext>
                  </a:extLst>
                </a:gridCol>
                <a:gridCol w="926712">
                  <a:extLst>
                    <a:ext uri="{9D8B030D-6E8A-4147-A177-3AD203B41FA5}">
                      <a16:colId xmlns:a16="http://schemas.microsoft.com/office/drawing/2014/main" val="3642323811"/>
                    </a:ext>
                  </a:extLst>
                </a:gridCol>
                <a:gridCol w="1343630">
                  <a:extLst>
                    <a:ext uri="{9D8B030D-6E8A-4147-A177-3AD203B41FA5}">
                      <a16:colId xmlns:a16="http://schemas.microsoft.com/office/drawing/2014/main" val="45624933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NR 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EN-DC Configuration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NE-DC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Class 3 (dBm)</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Tolerance (dB)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26444746"/>
                  </a:ext>
                </a:extLst>
              </a:tr>
              <a:tr h="917059">
                <a:tc>
                  <a:txBody>
                    <a:bodyPr/>
                    <a:lstStyle/>
                    <a:p>
                      <a:pPr algn="ctr" hangingPunct="0"/>
                      <a:r>
                        <a:rPr lang="en-US" sz="1400" dirty="0">
                          <a:effectLst/>
                          <a:latin typeface="Arial" panose="020B0604020202020204" pitchFamily="34" charset="0"/>
                          <a:cs typeface="Arial" panose="020B0604020202020204" pitchFamily="34" charset="0"/>
                        </a:rPr>
                        <a:t>CA_n1A-n3A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DC_1A_n3A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DC_3A_n1A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DC_1A_n80A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DC_3A_n84A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DC_n3A_1A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229265">
                <a:tc>
                  <a:txBody>
                    <a:bodyPr/>
                    <a:lstStyle/>
                    <a:p>
                      <a:pPr algn="ctr" hangingPunct="0"/>
                      <a:r>
                        <a:rPr lang="en-US" sz="1400">
                          <a:effectLst/>
                          <a:latin typeface="Arial" panose="020B0604020202020204" pitchFamily="34" charset="0"/>
                          <a:cs typeface="Arial" panose="020B0604020202020204" pitchFamily="34" charset="0"/>
                        </a:rPr>
                        <a:t>CA_n1A-n5A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DC_1A_n5A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045866921"/>
                  </a:ext>
                </a:extLst>
              </a:tr>
              <a:tr h="458530">
                <a:tc>
                  <a:txBody>
                    <a:bodyPr/>
                    <a:lstStyle/>
                    <a:p>
                      <a:pPr algn="ctr" hangingPunct="0"/>
                      <a:r>
                        <a:rPr lang="en-US" sz="1400">
                          <a:effectLst/>
                          <a:latin typeface="Arial" panose="020B0604020202020204" pitchFamily="34" charset="0"/>
                          <a:cs typeface="Arial" panose="020B0604020202020204" pitchFamily="34" charset="0"/>
                        </a:rPr>
                        <a:t>CA_n1A-n7A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DC_n1A-n7A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DC_1A_n7A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DC_7A_n1A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78731689"/>
                  </a:ext>
                </a:extLst>
              </a:tr>
              <a:tr h="458530">
                <a:tc>
                  <a:txBody>
                    <a:bodyPr/>
                    <a:lstStyle/>
                    <a:p>
                      <a:pPr algn="ctr" hangingPunct="0"/>
                      <a:r>
                        <a:rPr lang="en-US" sz="1400">
                          <a:effectLst/>
                          <a:latin typeface="Arial" panose="020B0604020202020204" pitchFamily="34" charset="0"/>
                          <a:cs typeface="Arial" panose="020B0604020202020204" pitchFamily="34" charset="0"/>
                        </a:rPr>
                        <a:t>CA_n1A-n8A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fi-FI" sz="1400">
                          <a:effectLst/>
                          <a:latin typeface="Arial" panose="020B0604020202020204" pitchFamily="34" charset="0"/>
                          <a:cs typeface="Arial" panose="020B0604020202020204" pitchFamily="34" charset="0"/>
                        </a:rPr>
                        <a:t>DC_n8A_1A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34498709"/>
                  </a:ext>
                </a:extLst>
              </a:tr>
              <a:tr h="229265">
                <a:tc>
                  <a:txBody>
                    <a:bodyPr/>
                    <a:lstStyle/>
                    <a:p>
                      <a:pPr algn="ctr" hangingPunct="0"/>
                      <a:r>
                        <a:rPr lang="en-US" sz="1400">
                          <a:effectLst/>
                          <a:latin typeface="Arial" panose="020B0604020202020204" pitchFamily="34" charset="0"/>
                          <a:cs typeface="Arial" panose="020B0604020202020204" pitchFamily="34" charset="0"/>
                        </a:rPr>
                        <a:t>CA_n1A-n18A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0300750"/>
                  </a:ext>
                </a:extLst>
              </a:tr>
              <a:tr h="458530">
                <a:tc>
                  <a:txBody>
                    <a:bodyPr/>
                    <a:lstStyle/>
                    <a:p>
                      <a:pPr algn="ctr" hangingPunct="0"/>
                      <a:r>
                        <a:rPr lang="en-US" sz="1400">
                          <a:effectLst/>
                          <a:latin typeface="Arial" panose="020B0604020202020204" pitchFamily="34" charset="0"/>
                          <a:cs typeface="Arial" panose="020B0604020202020204" pitchFamily="34" charset="0"/>
                        </a:rPr>
                        <a:t>CA_n1</a:t>
                      </a:r>
                      <a:r>
                        <a:rPr lang="zh-CN" sz="1400">
                          <a:effectLst/>
                          <a:latin typeface="Arial" panose="020B0604020202020204" pitchFamily="34" charset="0"/>
                          <a:cs typeface="Arial" panose="020B0604020202020204" pitchFamily="34" charset="0"/>
                        </a:rPr>
                        <a:t>A-</a:t>
                      </a:r>
                      <a:r>
                        <a:rPr lang="en-US" sz="1400">
                          <a:effectLst/>
                          <a:latin typeface="Arial" panose="020B0604020202020204" pitchFamily="34" charset="0"/>
                          <a:cs typeface="Arial" panose="020B0604020202020204" pitchFamily="34" charset="0"/>
                        </a:rPr>
                        <a:t>n20A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DC_20A_n1A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5989308"/>
                  </a:ext>
                </a:extLst>
              </a:tr>
              <a:tr h="458530">
                <a:tc>
                  <a:txBody>
                    <a:bodyPr/>
                    <a:lstStyle/>
                    <a:p>
                      <a:pPr algn="ctr" hangingPunct="0"/>
                      <a:r>
                        <a:rPr lang="en-US" sz="1400">
                          <a:effectLst/>
                          <a:latin typeface="Arial" panose="020B0604020202020204" pitchFamily="34" charset="0"/>
                          <a:cs typeface="Arial" panose="020B0604020202020204" pitchFamily="34" charset="0"/>
                        </a:rPr>
                        <a:t>CA_n1A-n28A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DC_n1A_28A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80473896"/>
                  </a:ext>
                </a:extLst>
              </a:tr>
            </a:tbl>
          </a:graphicData>
        </a:graphic>
      </p:graphicFrame>
      <p:sp>
        <p:nvSpPr>
          <p:cNvPr id="9" name="Rectangle 8">
            <a:extLst>
              <a:ext uri="{FF2B5EF4-FFF2-40B4-BE49-F238E27FC236}">
                <a16:creationId xmlns:a16="http://schemas.microsoft.com/office/drawing/2014/main" id="{C5792019-4A39-49E7-8B33-C8AA922AA859}"/>
              </a:ext>
            </a:extLst>
          </p:cNvPr>
          <p:cNvSpPr/>
          <p:nvPr/>
        </p:nvSpPr>
        <p:spPr>
          <a:xfrm>
            <a:off x="704850" y="3429000"/>
            <a:ext cx="10991850" cy="952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Connector: Curved 10">
            <a:extLst>
              <a:ext uri="{FF2B5EF4-FFF2-40B4-BE49-F238E27FC236}">
                <a16:creationId xmlns:a16="http://schemas.microsoft.com/office/drawing/2014/main" id="{E59877A4-6A40-48C8-A3E2-99E14BA2288E}"/>
              </a:ext>
            </a:extLst>
          </p:cNvPr>
          <p:cNvCxnSpPr>
            <a:cxnSpLocks/>
          </p:cNvCxnSpPr>
          <p:nvPr/>
        </p:nvCxnSpPr>
        <p:spPr>
          <a:xfrm rot="16200000" flipH="1">
            <a:off x="7815263" y="2281237"/>
            <a:ext cx="1457328" cy="838202"/>
          </a:xfrm>
          <a:prstGeom prst="curvedConnector3">
            <a:avLst>
              <a:gd name="adj1" fmla="val 50000"/>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F5474C8-8FD0-4772-BD53-BF4C7DE6C40E}"/>
              </a:ext>
            </a:extLst>
          </p:cNvPr>
          <p:cNvCxnSpPr>
            <a:cxnSpLocks/>
          </p:cNvCxnSpPr>
          <p:nvPr/>
        </p:nvCxnSpPr>
        <p:spPr>
          <a:xfrm>
            <a:off x="7429500" y="1915356"/>
            <a:ext cx="43529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A6751F-3918-4C2C-A668-A7554E999CD7}"/>
              </a:ext>
            </a:extLst>
          </p:cNvPr>
          <p:cNvCxnSpPr>
            <a:cxnSpLocks/>
          </p:cNvCxnSpPr>
          <p:nvPr/>
        </p:nvCxnSpPr>
        <p:spPr>
          <a:xfrm>
            <a:off x="809625" y="2277306"/>
            <a:ext cx="39338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777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474C20-0843-4661-AFA2-16522698B73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MU/TT for the E-UTRA carrier and NR carrier are the same when the F</a:t>
            </a:r>
            <a:r>
              <a:rPr lang="en-US" altLang="zh-CN" sz="1400" baseline="-25000" dirty="0">
                <a:latin typeface="Arial" panose="020B0604020202020204" pitchFamily="34" charset="0"/>
                <a:cs typeface="Arial" panose="020B0604020202020204" pitchFamily="34" charset="0"/>
              </a:rPr>
              <a:t>C</a:t>
            </a:r>
            <a:r>
              <a:rPr lang="en-US" altLang="zh-CN" sz="1400" dirty="0">
                <a:latin typeface="Arial" panose="020B0604020202020204" pitchFamily="34" charset="0"/>
                <a:cs typeface="Arial" panose="020B0604020202020204" pitchFamily="34" charset="0"/>
              </a:rPr>
              <a:t> and CBW for E-UTRA carrier and NR carrier are same.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1:</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a:t>
            </a:r>
            <a:r>
              <a:rPr lang="en-US" altLang="zh-CN" sz="1400" b="1" dirty="0" err="1">
                <a:latin typeface="Arial" panose="020B0604020202020204" pitchFamily="34" charset="0"/>
                <a:cs typeface="Arial" panose="020B0604020202020204" pitchFamily="34" charset="0"/>
              </a:rPr>
              <a:t>guildline</a:t>
            </a:r>
            <a:r>
              <a:rPr lang="en-US" altLang="zh-CN" sz="1400" b="1" dirty="0">
                <a:latin typeface="Arial" panose="020B0604020202020204" pitchFamily="34" charset="0"/>
                <a:cs typeface="Arial" panose="020B0604020202020204" pitchFamily="34" charset="0"/>
              </a:rPr>
              <a:t>:</a:t>
            </a:r>
            <a:r>
              <a:rPr lang="en-US" altLang="zh-CN" sz="1400" dirty="0">
                <a:latin typeface="Arial" panose="020B0604020202020204" pitchFamily="34" charset="0"/>
                <a:cs typeface="Arial" panose="020B0604020202020204" pitchFamily="34" charset="0"/>
              </a:rPr>
              <a:t>	different features on the same band combination have same MOP minimum requirements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a:t>
            </a:r>
            <a:r>
              <a:rPr lang="en-US" altLang="zh-CN" sz="1400" dirty="0">
                <a:latin typeface="Arial" panose="020B0604020202020204" pitchFamily="34" charset="0"/>
                <a:cs typeface="Arial" panose="020B0604020202020204" pitchFamily="34" charset="0"/>
              </a:rPr>
              <a:t>	except for the EN(NE)-DC configurations requiring </a:t>
            </a:r>
            <a:r>
              <a:rPr lang="en-US" altLang="zh-CN" sz="1400" i="1" dirty="0" err="1">
                <a:latin typeface="Arial" panose="020B0604020202020204" pitchFamily="34" charset="0"/>
                <a:cs typeface="Arial" panose="020B0604020202020204" pitchFamily="34" charset="0"/>
              </a:rPr>
              <a:t>singleUL</a:t>
            </a:r>
            <a:r>
              <a:rPr lang="en-US" altLang="zh-CN" sz="1400" i="1" dirty="0">
                <a:latin typeface="Arial" panose="020B0604020202020204" pitchFamily="34" charset="0"/>
                <a:cs typeface="Arial" panose="020B0604020202020204" pitchFamily="34" charset="0"/>
              </a:rPr>
              <a:t>-Transmission</a:t>
            </a:r>
            <a:r>
              <a:rPr lang="en-US" altLang="zh-CN" sz="1400" dirty="0">
                <a:latin typeface="Arial" panose="020B0604020202020204" pitchFamily="34" charset="0"/>
                <a:cs typeface="Arial" panose="020B0604020202020204" pitchFamily="34" charset="0"/>
              </a:rPr>
              <a:t>, MOP testing for same band combination among different features have same measurement procedure, requirements and MU/TT value.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1:	</a:t>
            </a:r>
            <a:r>
              <a:rPr lang="en-US" altLang="zh-CN" sz="1600" dirty="0">
                <a:latin typeface="Arial" panose="020B0604020202020204" pitchFamily="34" charset="0"/>
                <a:cs typeface="Arial" panose="020B0604020202020204" pitchFamily="34" charset="0"/>
              </a:rPr>
              <a:t> 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2" name="Table 4">
            <a:extLst>
              <a:ext uri="{FF2B5EF4-FFF2-40B4-BE49-F238E27FC236}">
                <a16:creationId xmlns:a16="http://schemas.microsoft.com/office/drawing/2014/main" id="{2F436042-0976-430C-8D0C-B50DA77F81C1}"/>
              </a:ext>
            </a:extLst>
          </p:cNvPr>
          <p:cNvGraphicFramePr>
            <a:graphicFrameLocks noGrp="1"/>
          </p:cNvGraphicFramePr>
          <p:nvPr>
            <p:extLst>
              <p:ext uri="{D42A27DB-BD31-4B8C-83A1-F6EECF244321}">
                <p14:modId xmlns:p14="http://schemas.microsoft.com/office/powerpoint/2010/main" val="3893177731"/>
              </p:ext>
            </p:extLst>
          </p:nvPr>
        </p:nvGraphicFramePr>
        <p:xfrm>
          <a:off x="1272728" y="1012992"/>
          <a:ext cx="9727824" cy="3231580"/>
        </p:xfrm>
        <a:graphic>
          <a:graphicData uri="http://schemas.openxmlformats.org/drawingml/2006/table">
            <a:tbl>
              <a:tblPr firstRow="1" bandRow="1">
                <a:tableStyleId>{5940675A-B579-460E-94D1-54222C63F5DA}</a:tableStyleId>
              </a:tblPr>
              <a:tblGrid>
                <a:gridCol w="2062480">
                  <a:extLst>
                    <a:ext uri="{9D8B030D-6E8A-4147-A177-3AD203B41FA5}">
                      <a16:colId xmlns:a16="http://schemas.microsoft.com/office/drawing/2014/main" val="2616417233"/>
                    </a:ext>
                  </a:extLst>
                </a:gridCol>
                <a:gridCol w="1916336">
                  <a:extLst>
                    <a:ext uri="{9D8B030D-6E8A-4147-A177-3AD203B41FA5}">
                      <a16:colId xmlns:a16="http://schemas.microsoft.com/office/drawing/2014/main" val="3399337056"/>
                    </a:ext>
                  </a:extLst>
                </a:gridCol>
                <a:gridCol w="1916336">
                  <a:extLst>
                    <a:ext uri="{9D8B030D-6E8A-4147-A177-3AD203B41FA5}">
                      <a16:colId xmlns:a16="http://schemas.microsoft.com/office/drawing/2014/main" val="3837187478"/>
                    </a:ext>
                  </a:extLst>
                </a:gridCol>
                <a:gridCol w="1916336">
                  <a:extLst>
                    <a:ext uri="{9D8B030D-6E8A-4147-A177-3AD203B41FA5}">
                      <a16:colId xmlns:a16="http://schemas.microsoft.com/office/drawing/2014/main" val="3883461743"/>
                    </a:ext>
                  </a:extLst>
                </a:gridCol>
                <a:gridCol w="1916336">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38.521-1 6.2A.1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38.521-1 6.2B.1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370840">
                <a:tc>
                  <a:txBody>
                    <a:bodyPr/>
                    <a:lstStyle/>
                    <a:p>
                      <a:pPr algn="ct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p>
                  </a:txBody>
                  <a:tcPr anchor="ctr">
                    <a:solidFill>
                      <a:schemeClr val="bg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endParaRPr lang="zh-CN" altLang="en-US" sz="1400" dirty="0">
                        <a:latin typeface="Arial" panose="020B0604020202020204" pitchFamily="34" charset="0"/>
                        <a:cs typeface="Arial" panose="020B0604020202020204" pitchFamily="34" charset="0"/>
                      </a:endParaRPr>
                    </a:p>
                  </a:txBody>
                  <a:tcPr/>
                </a:tc>
                <a:tc gridSpan="2">
                  <a:txBody>
                    <a:bodyPr/>
                    <a:lstStyle/>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not 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sum of mean transmitted power over all EN-DC component carriers</a:t>
                      </a:r>
                    </a:p>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mean transmitted power over E-UTRA carrier or NR carrier</a:t>
                      </a:r>
                      <a:endParaRPr lang="zh-CN" altLang="en-US" sz="1400" dirty="0">
                        <a:latin typeface="Arial" panose="020B0604020202020204" pitchFamily="34" charset="0"/>
                        <a:cs typeface="Arial" panose="020B0604020202020204" pitchFamily="34" charset="0"/>
                      </a:endParaRPr>
                    </a:p>
                  </a:txBody>
                  <a:tcPr>
                    <a:solidFill>
                      <a:schemeClr val="bg2"/>
                    </a:solidFill>
                  </a:tcPr>
                </a:tc>
                <a:tc hMerge="1">
                  <a:txBody>
                    <a:bodyPr/>
                    <a:lstStyle/>
                    <a:p>
                      <a:pPr algn="l"/>
                      <a:endParaRPr lang="zh-CN"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799335"/>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baseline="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16475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fontScale="92500"/>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Spurious emission UE co-existence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0" indent="0">
              <a:lnSpc>
                <a:spcPct val="150000"/>
              </a:lnSpc>
              <a:spcBef>
                <a:spcPts val="0"/>
              </a:spcBef>
              <a:buNone/>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Analysis of minimum requirements: The requirements are consist of…</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For a specific configuration, the protected frequency range (known as “additional requirements”) requirement is same across different releases</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Spurious UE co-ex requirements are same for the band combination among difference features , except EN-DC testing for R15 UE and NE-DC configurations without </a:t>
            </a:r>
            <a:r>
              <a:rPr lang="en-US" altLang="zh-CN" sz="1500" dirty="0">
                <a:effectLst/>
                <a:latin typeface="Arial" panose="020B0604020202020204" pitchFamily="34" charset="0"/>
                <a:ea typeface="Times New Roman" panose="02020603050405020304" pitchFamily="18" charset="0"/>
                <a:cs typeface="Arial" panose="020B0604020202020204" pitchFamily="34" charset="0"/>
              </a:rPr>
              <a:t>corresponding defined EN-DC.</a:t>
            </a:r>
          </a:p>
          <a:p>
            <a:pPr lvl="1">
              <a:lnSpc>
                <a:spcPct val="150000"/>
              </a:lnSpc>
              <a:spcBef>
                <a:spcPts val="0"/>
              </a:spcBef>
              <a:buFont typeface="Wingdings" panose="05000000000000000000" pitchFamily="2" charset="2"/>
              <a:buChar char="Ø"/>
            </a:pPr>
            <a:r>
              <a:rPr lang="en-US" altLang="zh-CN" sz="1500" dirty="0">
                <a:highlight>
                  <a:srgbClr val="FFFF00"/>
                </a:highlight>
                <a:latin typeface="Arial" panose="020B0604020202020204" pitchFamily="34" charset="0"/>
                <a:cs typeface="Arial" panose="020B0604020202020204" pitchFamily="34" charset="0"/>
              </a:rPr>
              <a:t>It’s better to ask RAN4 group to confirm that the spurious UE co-existence requirements in the future will keep in alignment across different features and releases.</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3262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cl.7.2.2:    </a:t>
            </a:r>
            <a:r>
              <a:rPr lang="en-US" altLang="zh-CN" sz="1600" dirty="0">
                <a:solidFill>
                  <a:schemeClr val="tx1"/>
                </a:solidFill>
                <a:latin typeface="Times New Roman" panose="02020603050405020304" pitchFamily="18" charset="0"/>
                <a:cs typeface="Times New Roman" panose="02020603050405020304" pitchFamily="18" charset="0"/>
              </a:rPr>
              <a:t>Generally, if </a:t>
            </a:r>
            <a:r>
              <a:rPr lang="en-US" altLang="zh-CN" sz="1600" dirty="0" err="1">
                <a:solidFill>
                  <a:schemeClr val="tx1"/>
                </a:solidFill>
                <a:latin typeface="Times New Roman" panose="02020603050405020304" pitchFamily="18" charset="0"/>
                <a:cs typeface="Times New Roman" panose="02020603050405020304" pitchFamily="18" charset="0"/>
              </a:rPr>
              <a:t>CA_nA-nB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DC_A_nB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DC_B_nA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DC_nB_A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DC_nA_B</a:t>
            </a:r>
            <a:r>
              <a:rPr lang="en-US" altLang="zh-CN" sz="1600" dirty="0">
                <a:solidFill>
                  <a:schemeClr val="tx1"/>
                </a:solidFill>
                <a:latin typeface="Times New Roman" panose="02020603050405020304" pitchFamily="18" charset="0"/>
                <a:cs typeface="Times New Roman" panose="02020603050405020304" pitchFamily="18" charset="0"/>
              </a:rPr>
              <a:t> have same spurious emission requirements for UE to UE coexistence, it may not be needed to test the spurious emission requirements for UE to UE coexistence for each UL configuration again and again. Once one of these UL configurations is verified, the other UL configurations for different feature in same band combination can be considered as being capable of meeting these requirements.</a:t>
            </a:r>
          </a:p>
        </p:txBody>
      </p:sp>
      <p:graphicFrame>
        <p:nvGraphicFramePr>
          <p:cNvPr id="10" name="Table 9">
            <a:extLst>
              <a:ext uri="{FF2B5EF4-FFF2-40B4-BE49-F238E27FC236}">
                <a16:creationId xmlns:a16="http://schemas.microsoft.com/office/drawing/2014/main" id="{5FBAE117-8F79-4D0C-924B-4A4CD3F41574}"/>
              </a:ext>
            </a:extLst>
          </p:cNvPr>
          <p:cNvGraphicFramePr>
            <a:graphicFrameLocks noGrp="1"/>
          </p:cNvGraphicFramePr>
          <p:nvPr>
            <p:extLst>
              <p:ext uri="{D42A27DB-BD31-4B8C-83A1-F6EECF244321}">
                <p14:modId xmlns:p14="http://schemas.microsoft.com/office/powerpoint/2010/main" val="3121847061"/>
              </p:ext>
            </p:extLst>
          </p:nvPr>
        </p:nvGraphicFramePr>
        <p:xfrm>
          <a:off x="407620" y="2883618"/>
          <a:ext cx="11376758" cy="1770500"/>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458530">
                <a:tc rowSpan="2" gridSpan="2">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Intersection of requirements for the individual bands + additional 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rowSpan="2"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R15:</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defined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 corresponding defined EN-DC:  same as EN-DC</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458530">
                <a:tc gridSpan="2"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R16-R18: Intersection of requirements for the individual bands + additional protected frequency range</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WITHOUT corresponding defined EN-DC:  defined 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5866921"/>
                  </a:ext>
                </a:extLst>
              </a:tr>
            </a:tbl>
          </a:graphicData>
        </a:graphic>
      </p:graphicFrame>
    </p:spTree>
    <p:extLst>
      <p:ext uri="{BB962C8B-B14F-4D97-AF65-F5344CB8AC3E}">
        <p14:creationId xmlns:p14="http://schemas.microsoft.com/office/powerpoint/2010/main" val="2021066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5FB4B4-B629-4297-A4E0-28DCF40B3E90}"/>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endParaRPr lang="en-US" altLang="zh-CN" sz="14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NSA only capable UE is not involved in this discussion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2b:</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 </a:t>
            </a:r>
            <a:r>
              <a:rPr lang="en-US" altLang="zh-CN" sz="1400" dirty="0">
                <a:latin typeface="Arial" panose="020B0604020202020204" pitchFamily="34" charset="0"/>
                <a:cs typeface="Arial" panose="020B0604020202020204" pitchFamily="34" charset="0"/>
              </a:rPr>
              <a:t>NE-DC spurious UE co-ex testing hasn’t been defined in RAN5. The testing results for NR CA testing applies for the same band combination of NR-DC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	</a:t>
            </a:r>
            <a:r>
              <a:rPr lang="en-US" altLang="zh-CN" sz="1400" dirty="0">
                <a:latin typeface="Arial" panose="020B0604020202020204" pitchFamily="34" charset="0"/>
                <a:cs typeface="Arial" panose="020B0604020202020204" pitchFamily="34" charset="0"/>
              </a:rPr>
              <a:t> When UE supports different features on the same band combination</a:t>
            </a:r>
            <a:r>
              <a:rPr lang="en-US" altLang="zh-CN" sz="1400" dirty="0">
                <a:highlight>
                  <a:srgbClr val="FFFF00"/>
                </a:highlight>
                <a:latin typeface="Arial" panose="020B0604020202020204" pitchFamily="34" charset="0"/>
                <a:cs typeface="Arial" panose="020B0604020202020204" pitchFamily="34" charset="0"/>
              </a:rPr>
              <a:t>, the measured Spurious UE co-existence for one configuration is applicable to other remaining configurations in the group</a:t>
            </a:r>
            <a:r>
              <a:rPr lang="en-US" altLang="zh-CN" sz="14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08B332D0-CD90-4BC8-AEB7-1CA59FA325D9}"/>
              </a:ext>
            </a:extLst>
          </p:cNvPr>
          <p:cNvGraphicFramePr>
            <a:graphicFrameLocks noGrp="1"/>
          </p:cNvGraphicFramePr>
          <p:nvPr>
            <p:extLst>
              <p:ext uri="{D42A27DB-BD31-4B8C-83A1-F6EECF244321}">
                <p14:modId xmlns:p14="http://schemas.microsoft.com/office/powerpoint/2010/main" val="4023756963"/>
              </p:ext>
            </p:extLst>
          </p:nvPr>
        </p:nvGraphicFramePr>
        <p:xfrm>
          <a:off x="494189" y="1110646"/>
          <a:ext cx="11203621" cy="304870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198677">
                  <a:extLst>
                    <a:ext uri="{9D8B030D-6E8A-4147-A177-3AD203B41FA5}">
                      <a16:colId xmlns:a16="http://schemas.microsoft.com/office/drawing/2014/main" val="3883461743"/>
                    </a:ext>
                  </a:extLst>
                </a:gridCol>
                <a:gridCol w="1790574">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6.5A.3.2.1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6.5B.3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6.5B.3.3a.2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PCC and SCC;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p>
                      <a:pPr algn="ct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E-UTRA CC and NR 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inter-band CA: same as 6.5.3.2 for each CC</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Same as 6.5.3.2 in TS 38.521-1</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35495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Generally speaking, REFSENS requirement for a combination includes: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general REFSENS without exceptions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REFSENS exceptions due to 1) harmonic/harmonic mixing; 2) inter-modulation distortion; 3) cross band isolation interference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REFSENS without exception requirement for different features (inter-band):</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However, the single-band REFSENS requirements are not exactly the same for E-UTRA and NR. For example:</a:t>
            </a:r>
          </a:p>
        </p:txBody>
      </p:sp>
      <p:sp>
        <p:nvSpPr>
          <p:cNvPr id="9" name="Rectangle 8">
            <a:extLst>
              <a:ext uri="{FF2B5EF4-FFF2-40B4-BE49-F238E27FC236}">
                <a16:creationId xmlns:a16="http://schemas.microsoft.com/office/drawing/2014/main" id="{527C7CFB-A1FE-4FE9-9ACC-BDE14FE74A9C}"/>
              </a:ext>
            </a:extLst>
          </p:cNvPr>
          <p:cNvSpPr/>
          <p:nvPr/>
        </p:nvSpPr>
        <p:spPr>
          <a:xfrm>
            <a:off x="249561" y="1674366"/>
            <a:ext cx="11692878" cy="130853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cl.7.3.4:    </a:t>
            </a:r>
            <a:r>
              <a:rPr lang="en-US" altLang="zh-CN" sz="1600" dirty="0">
                <a:solidFill>
                  <a:schemeClr val="tx1"/>
                </a:solidFill>
                <a:latin typeface="Times New Roman" panose="02020603050405020304" pitchFamily="18" charset="0"/>
                <a:cs typeface="Times New Roman" panose="02020603050405020304" pitchFamily="18" charset="0"/>
              </a:rPr>
              <a:t>For band combinations DL_nA-nB_UL_nA-nB / DL_B_nA_UL_B_nA / DL_A_nB_UL_A_nB / </a:t>
            </a:r>
            <a:r>
              <a:rPr lang="en-US" altLang="zh-CN" sz="1600" dirty="0" err="1">
                <a:solidFill>
                  <a:schemeClr val="tx1"/>
                </a:solidFill>
                <a:latin typeface="Times New Roman" panose="02020603050405020304" pitchFamily="18" charset="0"/>
                <a:cs typeface="Times New Roman" panose="02020603050405020304" pitchFamily="18" charset="0"/>
              </a:rPr>
              <a:t>DL_nB_A_UL_nB_A</a:t>
            </a:r>
            <a:r>
              <a:rPr lang="en-US" altLang="zh-CN" sz="1600" dirty="0">
                <a:solidFill>
                  <a:schemeClr val="tx1"/>
                </a:solidFill>
                <a:latin typeface="Times New Roman" panose="02020603050405020304" pitchFamily="18" charset="0"/>
                <a:cs typeface="Times New Roman" panose="02020603050405020304" pitchFamily="18" charset="0"/>
              </a:rPr>
              <a:t> / </a:t>
            </a:r>
            <a:r>
              <a:rPr lang="en-US" altLang="zh-CN" sz="1600" dirty="0" err="1">
                <a:solidFill>
                  <a:schemeClr val="tx1"/>
                </a:solidFill>
                <a:latin typeface="Times New Roman" panose="02020603050405020304" pitchFamily="18" charset="0"/>
                <a:cs typeface="Times New Roman" panose="02020603050405020304" pitchFamily="18" charset="0"/>
              </a:rPr>
              <a:t>DL_nA_B_UL_nA_B</a:t>
            </a:r>
            <a:r>
              <a:rPr lang="en-US" altLang="zh-CN" sz="1600" dirty="0">
                <a:solidFill>
                  <a:schemeClr val="tx1"/>
                </a:solidFill>
                <a:latin typeface="Times New Roman" panose="02020603050405020304" pitchFamily="18" charset="0"/>
                <a:cs typeface="Times New Roman" panose="02020603050405020304" pitchFamily="18" charset="0"/>
              </a:rPr>
              <a:t> which doesn’t have any MSD requirements, it’s suggested to test one of them in order to reduce the test burden for REFSENS requirements and final decision is up to RAN5. The reason is that the same Rx RF implementation is used to achieve these band combinations.</a:t>
            </a:r>
          </a:p>
        </p:txBody>
      </p:sp>
      <p:graphicFrame>
        <p:nvGraphicFramePr>
          <p:cNvPr id="10" name="Table 9">
            <a:extLst>
              <a:ext uri="{FF2B5EF4-FFF2-40B4-BE49-F238E27FC236}">
                <a16:creationId xmlns:a16="http://schemas.microsoft.com/office/drawing/2014/main" id="{EB5CC952-5F8C-4B0D-BC03-AA32E53A9EAE}"/>
              </a:ext>
            </a:extLst>
          </p:cNvPr>
          <p:cNvGraphicFramePr>
            <a:graphicFrameLocks noGrp="1"/>
          </p:cNvGraphicFramePr>
          <p:nvPr>
            <p:extLst>
              <p:ext uri="{D42A27DB-BD31-4B8C-83A1-F6EECF244321}">
                <p14:modId xmlns:p14="http://schemas.microsoft.com/office/powerpoint/2010/main" val="1737875778"/>
              </p:ext>
            </p:extLst>
          </p:nvPr>
        </p:nvGraphicFramePr>
        <p:xfrm>
          <a:off x="407621" y="3613212"/>
          <a:ext cx="11376758" cy="1162974"/>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387658">
                <a:tc>
                  <a:txBody>
                    <a:bodyPr/>
                    <a:lstStyle/>
                    <a:p>
                      <a:pPr algn="ctr" hangingPunct="0"/>
                      <a:r>
                        <a:rPr lang="en-GB" sz="1400" b="1" dirty="0">
                          <a:effectLst/>
                          <a:latin typeface="Arial" panose="020B0604020202020204" pitchFamily="34" charset="0"/>
                          <a:cs typeface="Arial" panose="020B0604020202020204" pitchFamily="34" charset="0"/>
                        </a:rPr>
                        <a:t>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775316">
                <a:tc gridSpan="2">
                  <a:txBody>
                    <a:bodyPr/>
                    <a:lstStyle/>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component carrier</a:t>
                      </a:r>
                    </a:p>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uplink is assigned to one NR</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E-UTRA carrier and NR carrier</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NA: only REFSENS exception requirements defined</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bl>
          </a:graphicData>
        </a:graphic>
      </p:graphicFrame>
      <p:cxnSp>
        <p:nvCxnSpPr>
          <p:cNvPr id="11" name="Straight Connector 10">
            <a:extLst>
              <a:ext uri="{FF2B5EF4-FFF2-40B4-BE49-F238E27FC236}">
                <a16:creationId xmlns:a16="http://schemas.microsoft.com/office/drawing/2014/main" id="{CAE63FC8-2762-4D87-9592-0695303010E5}"/>
              </a:ext>
            </a:extLst>
          </p:cNvPr>
          <p:cNvCxnSpPr>
            <a:cxnSpLocks/>
          </p:cNvCxnSpPr>
          <p:nvPr/>
        </p:nvCxnSpPr>
        <p:spPr>
          <a:xfrm>
            <a:off x="4606401" y="2332607"/>
            <a:ext cx="356105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C7489A8E-E4D9-44F3-BF79-5FFCE7769BDB}"/>
              </a:ext>
            </a:extLst>
          </p:cNvPr>
          <p:cNvGraphicFramePr>
            <a:graphicFrameLocks noGrp="1"/>
          </p:cNvGraphicFramePr>
          <p:nvPr>
            <p:extLst>
              <p:ext uri="{D42A27DB-BD31-4B8C-83A1-F6EECF244321}">
                <p14:modId xmlns:p14="http://schemas.microsoft.com/office/powerpoint/2010/main" val="3312656274"/>
              </p:ext>
            </p:extLst>
          </p:nvPr>
        </p:nvGraphicFramePr>
        <p:xfrm>
          <a:off x="407621" y="5183634"/>
          <a:ext cx="11376760" cy="1409366"/>
        </p:xfrm>
        <a:graphic>
          <a:graphicData uri="http://schemas.openxmlformats.org/drawingml/2006/table">
            <a:tbl>
              <a:tblPr>
                <a:tableStyleId>{5C22544A-7EE6-4342-B048-85BDC9FD1C3A}</a:tableStyleId>
              </a:tblPr>
              <a:tblGrid>
                <a:gridCol w="2844190">
                  <a:extLst>
                    <a:ext uri="{9D8B030D-6E8A-4147-A177-3AD203B41FA5}">
                      <a16:colId xmlns:a16="http://schemas.microsoft.com/office/drawing/2014/main" val="507919527"/>
                    </a:ext>
                  </a:extLst>
                </a:gridCol>
                <a:gridCol w="2844190">
                  <a:extLst>
                    <a:ext uri="{9D8B030D-6E8A-4147-A177-3AD203B41FA5}">
                      <a16:colId xmlns:a16="http://schemas.microsoft.com/office/drawing/2014/main" val="2574961362"/>
                    </a:ext>
                  </a:extLst>
                </a:gridCol>
                <a:gridCol w="2844190">
                  <a:extLst>
                    <a:ext uri="{9D8B030D-6E8A-4147-A177-3AD203B41FA5}">
                      <a16:colId xmlns:a16="http://schemas.microsoft.com/office/drawing/2014/main" val="2384224526"/>
                    </a:ext>
                  </a:extLst>
                </a:gridCol>
                <a:gridCol w="2844190">
                  <a:extLst>
                    <a:ext uri="{9D8B030D-6E8A-4147-A177-3AD203B41FA5}">
                      <a16:colId xmlns:a16="http://schemas.microsoft.com/office/drawing/2014/main" val="3684920560"/>
                    </a:ext>
                  </a:extLst>
                </a:gridCol>
              </a:tblGrid>
              <a:tr h="458530">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755018162"/>
                  </a:ext>
                </a:extLst>
              </a:tr>
              <a:tr h="492306">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 20MHz@15kHz: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-90.8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-92</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452003044"/>
                  </a:ext>
                </a:extLst>
              </a:tr>
              <a:tr h="458530">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-96.5</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-96.3</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15080861"/>
                  </a:ext>
                </a:extLst>
              </a:tr>
            </a:tbl>
          </a:graphicData>
        </a:graphic>
      </p:graphicFrame>
    </p:spTree>
    <p:extLst>
      <p:ext uri="{BB962C8B-B14F-4D97-AF65-F5344CB8AC3E}">
        <p14:creationId xmlns:p14="http://schemas.microsoft.com/office/powerpoint/2010/main" val="131134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As for the REFSEN exception requirements, there’s some slight difference for NR-CA and EN-DC for the same band combination. For example: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600" b="1" i="1" dirty="0">
              <a:solidFill>
                <a:srgbClr val="0000FF"/>
              </a:solidFill>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3:</a:t>
            </a:r>
            <a:endParaRPr lang="en-US" altLang="zh-CN" sz="16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r>
              <a:rPr lang="en-US" altLang="zh-CN" sz="1300" dirty="0">
                <a:latin typeface="Arial" panose="020B0604020202020204" pitchFamily="34" charset="0"/>
                <a:cs typeface="Arial" panose="020B0604020202020204" pitchFamily="34" charset="0"/>
              </a:rPr>
              <a:t>REFSENS requirements for different features are not exactly the same. The general REFSENS for some same bands in LTE and in NR have a difference at +/- 0.2dB. Some MSD requirements are defined under different condition for NR CA and EN-DC. And some MSD requirements have different values under same condition for NR CA and EN-DC.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3:	</a:t>
            </a:r>
            <a:r>
              <a:rPr lang="en-US" altLang="zh-CN" sz="1500" dirty="0">
                <a:latin typeface="Arial" panose="020B0604020202020204" pitchFamily="34" charset="0"/>
                <a:cs typeface="Arial" panose="020B0604020202020204" pitchFamily="34" charset="0"/>
              </a:rPr>
              <a:t>Ask for RAN4 group to clarify the inconsistency </a:t>
            </a:r>
            <a:r>
              <a:rPr lang="en-US" altLang="zh-CN" sz="1500" dirty="0">
                <a:highlight>
                  <a:srgbClr val="FFFF00"/>
                </a:highlight>
                <a:latin typeface="Arial" panose="020B0604020202020204" pitchFamily="34" charset="0"/>
                <a:cs typeface="Arial" panose="020B0604020202020204" pitchFamily="34" charset="0"/>
              </a:rPr>
              <a:t>of REFSENS requirements </a:t>
            </a:r>
            <a:r>
              <a:rPr lang="en-US" altLang="zh-CN" sz="1500" dirty="0">
                <a:latin typeface="Arial" panose="020B0604020202020204" pitchFamily="34" charset="0"/>
                <a:cs typeface="Arial" panose="020B0604020202020204" pitchFamily="34" charset="0"/>
              </a:rPr>
              <a:t>for the same band combinations in NR CA and EN-DC </a:t>
            </a:r>
            <a:endParaRPr lang="en-US" altLang="zh-CN" sz="17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6AADAF63-B3C0-4EBB-A04E-D1B6A4E0C647}"/>
              </a:ext>
            </a:extLst>
          </p:cNvPr>
          <p:cNvPicPr>
            <a:picLocks noChangeAspect="1"/>
          </p:cNvPicPr>
          <p:nvPr/>
        </p:nvPicPr>
        <p:blipFill>
          <a:blip r:embed="rId2"/>
          <a:stretch>
            <a:fillRect/>
          </a:stretch>
        </p:blipFill>
        <p:spPr>
          <a:xfrm>
            <a:off x="-27174" y="1536808"/>
            <a:ext cx="6892910" cy="3180694"/>
          </a:xfrm>
          <a:prstGeom prst="rect">
            <a:avLst/>
          </a:prstGeom>
        </p:spPr>
      </p:pic>
      <p:pic>
        <p:nvPicPr>
          <p:cNvPr id="12" name="Picture 11">
            <a:extLst>
              <a:ext uri="{FF2B5EF4-FFF2-40B4-BE49-F238E27FC236}">
                <a16:creationId xmlns:a16="http://schemas.microsoft.com/office/drawing/2014/main" id="{98A0AE4F-48E5-4926-8FEB-399DA7CD0D1B}"/>
              </a:ext>
            </a:extLst>
          </p:cNvPr>
          <p:cNvPicPr>
            <a:picLocks noChangeAspect="1"/>
          </p:cNvPicPr>
          <p:nvPr/>
        </p:nvPicPr>
        <p:blipFill>
          <a:blip r:embed="rId3"/>
          <a:stretch>
            <a:fillRect/>
          </a:stretch>
        </p:blipFill>
        <p:spPr>
          <a:xfrm>
            <a:off x="6879988" y="1251752"/>
            <a:ext cx="5312012" cy="4014969"/>
          </a:xfrm>
          <a:prstGeom prst="rect">
            <a:avLst/>
          </a:prstGeom>
        </p:spPr>
      </p:pic>
      <p:sp>
        <p:nvSpPr>
          <p:cNvPr id="2" name="Oval 1">
            <a:extLst>
              <a:ext uri="{FF2B5EF4-FFF2-40B4-BE49-F238E27FC236}">
                <a16:creationId xmlns:a16="http://schemas.microsoft.com/office/drawing/2014/main" id="{B5ADE483-34F6-449A-89E6-586269FC6173}"/>
              </a:ext>
            </a:extLst>
          </p:cNvPr>
          <p:cNvSpPr/>
          <p:nvPr/>
        </p:nvSpPr>
        <p:spPr>
          <a:xfrm>
            <a:off x="4092606" y="3888419"/>
            <a:ext cx="1349406" cy="3817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B754B7FC-C0F6-4D33-814A-B66EB152957A}"/>
              </a:ext>
            </a:extLst>
          </p:cNvPr>
          <p:cNvSpPr/>
          <p:nvPr/>
        </p:nvSpPr>
        <p:spPr>
          <a:xfrm>
            <a:off x="8859914" y="3833673"/>
            <a:ext cx="1899821" cy="4364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E1C47D93-8E44-4F8D-85E8-444321E3A4ED}"/>
              </a:ext>
            </a:extLst>
          </p:cNvPr>
          <p:cNvSpPr/>
          <p:nvPr/>
        </p:nvSpPr>
        <p:spPr>
          <a:xfrm>
            <a:off x="4900474" y="4437151"/>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15FA470F-800C-4FA2-AC97-4AD37EFBDE1F}"/>
              </a:ext>
            </a:extLst>
          </p:cNvPr>
          <p:cNvSpPr/>
          <p:nvPr/>
        </p:nvSpPr>
        <p:spPr>
          <a:xfrm>
            <a:off x="10268920" y="4810024"/>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peech Bubble: Oval 2">
            <a:extLst>
              <a:ext uri="{FF2B5EF4-FFF2-40B4-BE49-F238E27FC236}">
                <a16:creationId xmlns:a16="http://schemas.microsoft.com/office/drawing/2014/main" id="{EBC71FF4-F755-4ECF-9847-87A8BCA80271}"/>
              </a:ext>
            </a:extLst>
          </p:cNvPr>
          <p:cNvSpPr/>
          <p:nvPr/>
        </p:nvSpPr>
        <p:spPr>
          <a:xfrm>
            <a:off x="4092606" y="1195860"/>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NR CA</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
        <p:nvSpPr>
          <p:cNvPr id="17" name="Speech Bubble: Oval 16">
            <a:extLst>
              <a:ext uri="{FF2B5EF4-FFF2-40B4-BE49-F238E27FC236}">
                <a16:creationId xmlns:a16="http://schemas.microsoft.com/office/drawing/2014/main" id="{7843751C-9607-4BA6-A9D1-F8A07F71DD40}"/>
              </a:ext>
            </a:extLst>
          </p:cNvPr>
          <p:cNvSpPr/>
          <p:nvPr/>
        </p:nvSpPr>
        <p:spPr>
          <a:xfrm>
            <a:off x="11045302" y="973561"/>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EN-DC</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76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FE4E-2539-457D-89E3-43735263FDF9}"/>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Summary of Proposals </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5F4BD391-DFC0-407E-86A7-0D204D1C0F14}"/>
              </a:ext>
            </a:extLst>
          </p:cNvPr>
          <p:cNvSpPr>
            <a:spLocks noGrp="1"/>
          </p:cNvSpPr>
          <p:nvPr>
            <p:ph idx="1"/>
          </p:nvPr>
        </p:nvSpPr>
        <p:spPr>
          <a:xfrm>
            <a:off x="0" y="621437"/>
            <a:ext cx="12192000" cy="6236563"/>
          </a:xfrm>
        </p:spPr>
        <p:txBody>
          <a:bodyPr>
            <a:normAutofit/>
          </a:bodyPr>
          <a:lstStyle/>
          <a:p>
            <a:pPr marL="0" indent="0">
              <a:lnSpc>
                <a:spcPct val="150000"/>
              </a:lnSpc>
              <a:spcBef>
                <a:spcPts val="0"/>
              </a:spcBef>
              <a:buNone/>
            </a:pPr>
            <a:r>
              <a:rPr lang="en-US" altLang="zh-CN" sz="1700" dirty="0">
                <a:solidFill>
                  <a:schemeClr val="accent2">
                    <a:lumMod val="50000"/>
                  </a:schemeClr>
                </a:solidFill>
                <a:latin typeface="Arial" panose="020B0604020202020204" pitchFamily="34" charset="0"/>
                <a:cs typeface="Arial" panose="020B0604020202020204" pitchFamily="34" charset="0"/>
              </a:rPr>
              <a:t>Based on above analyses, proposals for simplification on RF testing among different features can be summarized as below:</a:t>
            </a:r>
          </a:p>
          <a:p>
            <a:pPr>
              <a:lnSpc>
                <a:spcPct val="150000"/>
              </a:lnSpc>
              <a:spcBef>
                <a:spcPts val="0"/>
              </a:spcBef>
            </a:pPr>
            <a:r>
              <a:rPr lang="en-US" altLang="zh-CN" sz="1700" dirty="0">
                <a:solidFill>
                  <a:srgbClr val="0000FF"/>
                </a:solidFill>
                <a:latin typeface="Arial" panose="020B0604020202020204" pitchFamily="34" charset="0"/>
                <a:cs typeface="Arial" panose="020B0604020202020204" pitchFamily="34" charset="0"/>
              </a:rPr>
              <a:t> </a:t>
            </a:r>
            <a:r>
              <a:rPr lang="en-US" altLang="zh-CN" sz="1600" b="1" i="1" dirty="0">
                <a:solidFill>
                  <a:srgbClr val="0000FF"/>
                </a:solidFill>
                <a:latin typeface="Arial" panose="020B0604020202020204" pitchFamily="34" charset="0"/>
                <a:cs typeface="Arial" panose="020B0604020202020204" pitchFamily="34" charset="0"/>
              </a:rPr>
              <a:t>Proposal 1: 	</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Spurious UE co-existence for </a:t>
            </a:r>
            <a:r>
              <a:rPr lang="en-US" altLang="zh-CN" sz="1600" dirty="0" err="1">
                <a:highlight>
                  <a:srgbClr val="FFFF00"/>
                </a:highlight>
                <a:latin typeface="Arial" panose="020B0604020202020204" pitchFamily="34" charset="0"/>
                <a:cs typeface="Arial" panose="020B0604020202020204" pitchFamily="34" charset="0"/>
              </a:rPr>
              <a:t>for</a:t>
            </a:r>
            <a:r>
              <a:rPr lang="en-US" altLang="zh-CN" sz="1600" dirty="0">
                <a:highlight>
                  <a:srgbClr val="FFFF00"/>
                </a:highlight>
                <a:latin typeface="Arial" panose="020B0604020202020204" pitchFamily="34" charset="0"/>
                <a:cs typeface="Arial" panose="020B0604020202020204" pitchFamily="34" charset="0"/>
              </a:rPr>
              <a:t> one configuration is applicable to other remaining configurations in the group</a:t>
            </a:r>
            <a:r>
              <a:rPr lang="en-US" altLang="zh-CN" sz="16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Ask for RAN4 group to:</a:t>
            </a:r>
          </a:p>
          <a:p>
            <a:pPr marL="1257300" lvl="2" indent="-342900">
              <a:lnSpc>
                <a:spcPct val="150000"/>
              </a:lnSpc>
              <a:spcBef>
                <a:spcPts val="0"/>
              </a:spcBef>
              <a:buFont typeface="+mj-lt"/>
              <a:buAutoNum type="alphaLcParenR"/>
            </a:pPr>
            <a:r>
              <a:rPr lang="en-US" altLang="zh-CN" sz="1600" dirty="0">
                <a:latin typeface="Arial" panose="020B0604020202020204" pitchFamily="34" charset="0"/>
                <a:cs typeface="Arial" panose="020B0604020202020204" pitchFamily="34" charset="0"/>
              </a:rPr>
              <a:t>Confirm the spurious UE co-existence requirements are aligned across different features and releases </a:t>
            </a:r>
          </a:p>
          <a:p>
            <a:pPr marL="1257300" lvl="2" indent="-342900">
              <a:lnSpc>
                <a:spcPct val="150000"/>
              </a:lnSpc>
              <a:spcBef>
                <a:spcPts val="0"/>
              </a:spcBef>
              <a:buFont typeface="+mj-lt"/>
              <a:buAutoNum type="alphaLcParenR"/>
            </a:pPr>
            <a:r>
              <a:rPr lang="en-US" altLang="zh-CN" sz="1600" dirty="0">
                <a:latin typeface="Arial" panose="020B0604020202020204" pitchFamily="34" charset="0"/>
                <a:cs typeface="Arial" panose="020B0604020202020204" pitchFamily="34" charset="0"/>
              </a:rPr>
              <a:t>Clarify the inconsistency for the same band combinations in NR CA and EN-DC</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4826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TotalTime>
  <Words>1979</Words>
  <Application>Microsoft Office PowerPoint</Application>
  <PresentationFormat>Widescreen</PresentationFormat>
  <Paragraphs>282</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等线</vt:lpstr>
      <vt:lpstr>等线 Light</vt:lpstr>
      <vt:lpstr>Arial</vt:lpstr>
      <vt:lpstr>Calibri</vt:lpstr>
      <vt:lpstr>Times New Roman</vt:lpstr>
      <vt:lpstr>Wingdings</vt:lpstr>
      <vt:lpstr>Office Theme</vt:lpstr>
      <vt:lpstr>Discussion on simplifying RF testing among different features</vt:lpstr>
      <vt:lpstr>Background</vt:lpstr>
      <vt:lpstr>Test burden reduction for MOP – RAN4 guideline</vt:lpstr>
      <vt:lpstr>Test burden reduction for MOP – RAN5 testing</vt:lpstr>
      <vt:lpstr>Test burden reduction for Spurious UE co-ex – RAN4 guideline</vt:lpstr>
      <vt:lpstr>Test burden reduction for Spurious UE co-ex – RAN5 testing</vt:lpstr>
      <vt:lpstr>Test burden reduction for REFSENS – RAN4 guideline</vt:lpstr>
      <vt:lpstr>Test burden reduction for REFSENS – RAN4 guideline</vt:lpstr>
      <vt:lpstr>Summary of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113</cp:revision>
  <dcterms:created xsi:type="dcterms:W3CDTF">2024-07-29T08:06:59Z</dcterms:created>
  <dcterms:modified xsi:type="dcterms:W3CDTF">2024-08-16T10:48:37Z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(3)0QoJyWi4BEXbQrIzvBM4+OSiNm/wJwN4VVGP0LGof0xxPWzyQh6n+4NuAh35kDEerpsOccEE
mVJ5OYYeftBn+Poi0C+4RT3DFCCvdrtmAlxAAQtXV4kyw791AtEkW4sgG8ALxhMkrl+kMdUr
s61Sb9Sdfpmrc6U2+1Ht82qBAqB5SWrWWVdoMVQMvkL6f/XtgMQY48sC8BQS73NW91OCji5P
I4CoBBE49JP+dCXULb</vt:lpwstr>
  </property>
  <property fmtid="{D5CDD505-2E9C-101B-9397-08002B2CF9AE}" pid="3" name="_2015_ms_pID_7253431">
    <vt:lpwstr>2yPbQq+bX/LHstftL4Xt6Q8m1a75ES7f1lZI+o2IrlzlKZjJWByoke
O6gtLReC8OJq38YIDhsRa6e8Wg4fvuvC1oqxHHOhzej8vL1sVs1XABvxBiYBc3ldRgxfO4gk
ttXPJCw5WBD2r3D+07hxwJ/1WPJwp6m9pp8GuW1E5Z4kK9t0P8qMZFPrM5UbAO1hPtFWHiit
2hhtCNXc9vBDZBRB3qYF9MgeKqQ2xwHxx0aR</vt:lpwstr>
  </property>
  <property fmtid="{D5CDD505-2E9C-101B-9397-08002B2CF9AE}" pid="4" name="_2015_ms_pID_7253432">
    <vt:lpwstr>s9DHIlj/3XkxNek1q/LnEtI=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1723805220</vt:lpwstr>
  </property>
</Properties>
</file>