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
  </p:handoutMasterIdLst>
  <p:sldIdLst>
    <p:sldId id="290" r:id="rId3"/>
    <p:sldId id="355" r:id="rId5"/>
    <p:sldId id="421" r:id="rId6"/>
    <p:sldId id="422" r:id="rId7"/>
    <p:sldId id="293" r:id="rId8"/>
  </p:sldIdLst>
  <p:sldSz cx="12190095" cy="685927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p:restoredTop sz="93447"/>
  </p:normalViewPr>
  <p:slideViewPr>
    <p:cSldViewPr snapToGrid="0" showGuides="1">
      <p:cViewPr varScale="1">
        <p:scale>
          <a:sx n="64" d="100"/>
          <a:sy n="64" d="100"/>
        </p:scale>
        <p:origin x="1004" y="32"/>
      </p:cViewPr>
      <p:guideLst>
        <p:guide orient="horz" pos="2180"/>
        <p:guide pos="388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lstStyle/>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zh-CN" dirty="0" smtClean="0">
                <a:highlight>
                  <a:srgbClr val="000000">
                    <a:alpha val="0"/>
                  </a:srgbClr>
                </a:highlight>
                <a:sym typeface="+mn-ea"/>
              </a:rPr>
              <a:t>RAN2 introduced a NR IDC solution in R16 to inform network that UE is experiencing IDC problems that cannot be solved by itself. Basing on the IDC assistance information provided by the UE, the network may take some actions to help UE to fix the IDC problem.</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lvl="0" eaLnBrk="1" hangingPunct="1">
              <a:lnSpc>
                <a:spcPts val="6280"/>
              </a:lnSpc>
              <a:defRPr/>
            </a:pPr>
            <a:r>
              <a:rPr kumimoji="0" lang="en-US" altLang="zh-CN" sz="2800" b="0" i="0" u="none" strike="noStrike" kern="1200" cap="none" spc="0" normalizeH="0" baseline="0" noProof="0" smtClean="0">
                <a:ln>
                  <a:noFill/>
                </a:ln>
                <a:solidFill>
                  <a:schemeClr val="tx1"/>
                </a:solidFill>
                <a:effectLst/>
                <a:uLnTx/>
                <a:uFillTx/>
                <a:latin typeface="+mn-lt"/>
                <a:ea typeface="+mj-ea"/>
                <a:cs typeface="+mj-cs"/>
              </a:rPr>
              <a:t>Introduction</a:t>
            </a:r>
            <a:r>
              <a:rPr kumimoji="0" lang="en-US" altLang="zh-CN" sz="2800" b="0" i="0" u="none" strike="noStrike" kern="1200" cap="none" spc="0" normalizeH="0" noProof="0" smtClean="0">
                <a:ln>
                  <a:noFill/>
                </a:ln>
                <a:solidFill>
                  <a:schemeClr val="tx1"/>
                </a:solidFill>
                <a:effectLst/>
                <a:uLnTx/>
                <a:uFillTx/>
                <a:latin typeface="+mn-lt"/>
                <a:ea typeface="+mj-ea"/>
                <a:cs typeface="+mj-cs"/>
              </a:rPr>
              <a:t> of</a:t>
            </a:r>
            <a:r>
              <a:rPr kumimoji="0" lang="en-US" altLang="zh-CN" sz="2800" b="0" i="0" u="none" strike="noStrike" kern="1200" cap="none" spc="0" normalizeH="0" baseline="0" noProof="0" smtClean="0">
                <a:ln>
                  <a:noFill/>
                </a:ln>
                <a:solidFill>
                  <a:schemeClr val="tx1"/>
                </a:solidFill>
                <a:effectLst/>
                <a:uLnTx/>
                <a:uFillTx/>
                <a:latin typeface="+mn-lt"/>
                <a:ea typeface="+mj-ea"/>
                <a:cs typeface="+mj-cs"/>
              </a:rPr>
              <a:t> </a:t>
            </a:r>
            <a:r>
              <a:rPr kumimoji="0" lang="en-US" altLang="zh-CN" sz="2800" b="0" i="0" u="none" strike="noStrike" kern="1200" cap="none" spc="0" normalizeH="0" baseline="0" noProof="0" dirty="0" smtClean="0">
                <a:ln>
                  <a:noFill/>
                </a:ln>
                <a:solidFill>
                  <a:schemeClr val="tx1"/>
                </a:solidFill>
                <a:effectLst/>
                <a:uLnTx/>
                <a:uFillTx/>
                <a:latin typeface="+mn-lt"/>
                <a:ea typeface="+mj-ea"/>
                <a:cs typeface="+mj-cs"/>
              </a:rPr>
              <a:t>New R16 IDC Test Case</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lstStyle/>
          <a:p>
            <a:pPr eaLnBrk="1" hangingPunct="1">
              <a:lnSpc>
                <a:spcPct val="150000"/>
              </a:lnSpc>
              <a:buClrTx/>
              <a:buSzTx/>
            </a:pPr>
            <a:r>
              <a:rPr lang="en-US" altLang="zh-CN" sz="2800" kern="1200" dirty="0">
                <a:latin typeface="+mn-lt"/>
                <a:ea typeface="宋体" panose="02010600030101010101" pitchFamily="2" charset="-122"/>
                <a:cs typeface="+mn-cs"/>
              </a:rPr>
              <a:t>China Mobile</a:t>
            </a:r>
            <a:endParaRPr lang="en-US" altLang="zh-CN" sz="2800" kern="1200" dirty="0">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smtClean="0">
                <a:ln>
                  <a:noFill/>
                </a:ln>
                <a:solidFill>
                  <a:schemeClr val="tx1"/>
                </a:solidFill>
                <a:effectLst/>
                <a:uLnTx/>
                <a:uFillTx/>
                <a:latin typeface="+mn-lt"/>
                <a:ea typeface="+mn-ea"/>
                <a:cs typeface="+mn-cs"/>
              </a:rPr>
              <a:t>104</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solidFill>
                  <a:schemeClr val="tx1"/>
                </a:solidFill>
                <a:effectLst/>
                <a:uLnTx/>
                <a:uFillTx/>
                <a:latin typeface="+mn-lt"/>
                <a:ea typeface="+mn-ea"/>
                <a:cs typeface="+mn-cs"/>
              </a:rPr>
              <a:t>R5-245466</a:t>
            </a:r>
            <a:endParaRPr kumimoji="0" lang="en-US" altLang="zh-CN" sz="2400" b="1" i="0" u="none" strike="noStrike" kern="1200" cap="none" spc="0" normalizeH="0" baseline="0" noProof="0" dirty="0">
              <a:ln>
                <a:noFill/>
              </a:ln>
              <a:solidFill>
                <a:srgbClr val="0000FF"/>
              </a:solidFill>
              <a:effectLst/>
              <a:uLnTx/>
              <a:uFillTx/>
              <a:latin typeface="+mn-lt"/>
              <a:ea typeface="+mn-ea"/>
              <a:cs typeface="+mn-cs"/>
            </a:endParaRPr>
          </a:p>
          <a:p>
            <a:pPr lvl="0">
              <a:lnSpc>
                <a:spcPct val="100000"/>
              </a:lnSpc>
              <a:defRPr/>
            </a:pPr>
            <a:r>
              <a:rPr lang="en-US" sz="2400" b="1" dirty="0"/>
              <a:t>Maastricht, NL, Aug 19th - Aug 23th,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0005" y="30480"/>
            <a:ext cx="12112625" cy="727075"/>
          </a:xfrm>
        </p:spPr>
        <p:txBody>
          <a:bodyPr vert="horz" wrap="square" lIns="121917" tIns="60958" rIns="121917" bIns="60958" anchor="ctr" anchorCtr="0"/>
          <a:lstStyle/>
          <a:p>
            <a:pPr eaLnBrk="1" hangingPunct="1"/>
            <a:r>
              <a:rPr lang="en-US" altLang="zh-CN" sz="3200" b="1" dirty="0" smtClean="0">
                <a:highlight>
                  <a:srgbClr val="000000">
                    <a:alpha val="0"/>
                  </a:srgbClr>
                </a:highlight>
                <a:ea typeface="宋体" panose="02010600030101010101" pitchFamily="2" charset="-122"/>
                <a:sym typeface="+mn-ea"/>
              </a:rPr>
              <a:t>Background of R16 IDC new test case</a:t>
            </a:r>
            <a:endParaRPr lang="en-US" altLang="zh-CN" sz="32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6945630" y="955040"/>
            <a:ext cx="5055870" cy="5701030"/>
          </a:xfrm>
          <a:prstGeom prst="rect">
            <a:avLst/>
          </a:prstGeom>
          <a:noFill/>
        </p:spPr>
        <p:txBody>
          <a:bodyPr wrap="square">
            <a:noAutofit/>
          </a:bodyPr>
          <a:lstStyle/>
          <a:p>
            <a:pPr algn="l" eaLnBrk="1" hangingPunct="1">
              <a:lnSpc>
                <a:spcPts val="2400"/>
              </a:lnSpc>
              <a:spcBef>
                <a:spcPts val="300"/>
              </a:spcBef>
              <a:buClrTx/>
              <a:buSzTx/>
              <a:buFontTx/>
              <a:defRPr/>
            </a:pPr>
            <a:r>
              <a:rPr kumimoji="0" lang="en-US" altLang="zh-CN" sz="2000" b="1" kern="1200" cap="none" spc="0" normalizeH="0" baseline="0" noProof="0" dirty="0" smtClean="0">
                <a:highlight>
                  <a:srgbClr val="000000">
                    <a:alpha val="0"/>
                  </a:srgbClr>
                </a:highlight>
                <a:latin typeface="+mn-lt"/>
                <a:sym typeface="+mn-ea"/>
              </a:rPr>
              <a:t>Observation 1.1</a:t>
            </a:r>
            <a:r>
              <a:rPr kumimoji="0" lang="en-US" altLang="zh-CN" sz="2000" kern="1200" cap="none" spc="0" normalizeH="0" baseline="0" noProof="0" dirty="0" smtClean="0">
                <a:highlight>
                  <a:srgbClr val="000000">
                    <a:alpha val="0"/>
                  </a:srgbClr>
                </a:highlight>
                <a:latin typeface="+mn-lt"/>
                <a:sym typeface="+mn-ea"/>
              </a:rPr>
              <a:t>: </a:t>
            </a:r>
            <a:r>
              <a:rPr lang="en-US" altLang="zh-CN" sz="2000" dirty="0" smtClean="0">
                <a:highlight>
                  <a:srgbClr val="000000">
                    <a:alpha val="0"/>
                  </a:srgbClr>
                </a:highlight>
                <a:latin typeface="+mn-lt"/>
                <a:sym typeface="+mn-ea"/>
              </a:rPr>
              <a:t>RAN2 introduced a NR IDC solution in R16 to inform network that UE is experiencing IDC problems that cannot be solved by itself. Basing on the IDC assistance information provided by the UE, the network may take some actions to help UE to fix the IDC problem</a:t>
            </a:r>
            <a:r>
              <a:rPr lang="en-US" altLang="zh-CN" sz="2000" dirty="0" smtClean="0">
                <a:highlight>
                  <a:srgbClr val="000000">
                    <a:alpha val="0"/>
                  </a:srgbClr>
                </a:highlight>
                <a:latin typeface="+mn-lt"/>
                <a:sym typeface="+mn-ea"/>
              </a:rPr>
              <a:t>.</a:t>
            </a:r>
            <a:endParaRPr lang="en-US" altLang="zh-CN" sz="2000" dirty="0" smtClean="0">
              <a:highlight>
                <a:srgbClr val="000000">
                  <a:alpha val="0"/>
                </a:srgbClr>
              </a:highlight>
              <a:latin typeface="+mn-lt"/>
            </a:endParaRPr>
          </a:p>
          <a:p>
            <a:pPr eaLnBrk="1" hangingPunct="1">
              <a:lnSpc>
                <a:spcPts val="2400"/>
              </a:lnSpc>
              <a:spcBef>
                <a:spcPts val="300"/>
              </a:spcBef>
              <a:defRPr/>
            </a:pPr>
            <a:r>
              <a:rPr lang="en-US" altLang="zh-CN" sz="2000" b="1" dirty="0">
                <a:highlight>
                  <a:srgbClr val="000000">
                    <a:alpha val="0"/>
                  </a:srgbClr>
                </a:highlight>
                <a:latin typeface="+mn-lt"/>
              </a:rPr>
              <a:t>Observation </a:t>
            </a:r>
            <a:r>
              <a:rPr lang="en-US" altLang="zh-CN" sz="2000" b="1" dirty="0" smtClean="0">
                <a:highlight>
                  <a:srgbClr val="000000">
                    <a:alpha val="0"/>
                  </a:srgbClr>
                </a:highlight>
                <a:latin typeface="+mn-lt"/>
              </a:rPr>
              <a:t>1.2: </a:t>
            </a:r>
            <a:r>
              <a:rPr lang="en-US" altLang="zh-CN" sz="2000" dirty="0" smtClean="0">
                <a:highlight>
                  <a:srgbClr val="000000">
                    <a:alpha val="0"/>
                  </a:srgbClr>
                </a:highlight>
                <a:latin typeface="+mn-lt"/>
              </a:rPr>
              <a:t>If UE is configured to provide IDC assistance information, and </a:t>
            </a:r>
            <a:r>
              <a:rPr lang="en-US" altLang="zh-CN" sz="2000" dirty="0">
                <a:highlight>
                  <a:srgbClr val="000000">
                    <a:alpha val="0"/>
                  </a:srgbClr>
                </a:highlight>
                <a:latin typeface="+mn-lt"/>
              </a:rPr>
              <a:t>UE did not transmit a </a:t>
            </a:r>
            <a:r>
              <a:rPr lang="en-US" altLang="zh-CN" sz="2000" dirty="0" err="1">
                <a:highlight>
                  <a:srgbClr val="000000">
                    <a:alpha val="0"/>
                  </a:srgbClr>
                </a:highlight>
                <a:latin typeface="+mn-lt"/>
              </a:rPr>
              <a:t>UEAssistanceInformation</a:t>
            </a:r>
            <a:r>
              <a:rPr lang="en-US" altLang="zh-CN" sz="2000" dirty="0">
                <a:highlight>
                  <a:srgbClr val="000000">
                    <a:alpha val="0"/>
                  </a:srgbClr>
                </a:highlight>
                <a:latin typeface="+mn-lt"/>
              </a:rPr>
              <a:t> message, UE transmits </a:t>
            </a:r>
            <a:r>
              <a:rPr lang="en-US" altLang="zh-CN" sz="2000" dirty="0" err="1">
                <a:highlight>
                  <a:srgbClr val="000000">
                    <a:alpha val="0"/>
                  </a:srgbClr>
                </a:highlight>
                <a:latin typeface="+mn-lt"/>
              </a:rPr>
              <a:t>UEAssistanceInformation</a:t>
            </a:r>
            <a:r>
              <a:rPr lang="en-US" altLang="zh-CN" sz="2000" dirty="0">
                <a:highlight>
                  <a:srgbClr val="000000">
                    <a:alpha val="0"/>
                  </a:srgbClr>
                </a:highlight>
                <a:latin typeface="+mn-lt"/>
              </a:rPr>
              <a:t> </a:t>
            </a:r>
            <a:r>
              <a:rPr lang="en-US" altLang="zh-CN" sz="2000" dirty="0" smtClean="0">
                <a:highlight>
                  <a:srgbClr val="000000">
                    <a:alpha val="0"/>
                  </a:srgbClr>
                </a:highlight>
                <a:latin typeface="+mn-lt"/>
              </a:rPr>
              <a:t>message.</a:t>
            </a:r>
            <a:endParaRPr lang="en-US" altLang="zh-CN" sz="2000" dirty="0" smtClean="0">
              <a:highlight>
                <a:srgbClr val="000000">
                  <a:alpha val="0"/>
                </a:srgbClr>
              </a:highlight>
              <a:latin typeface="+mn-lt"/>
            </a:endParaRPr>
          </a:p>
          <a:p>
            <a:pPr eaLnBrk="1" hangingPunct="1">
              <a:lnSpc>
                <a:spcPts val="2400"/>
              </a:lnSpc>
              <a:spcBef>
                <a:spcPts val="300"/>
              </a:spcBef>
              <a:defRPr/>
            </a:pPr>
            <a:r>
              <a:rPr lang="en-US" altLang="zh-CN" sz="2000" b="1" dirty="0">
                <a:highlight>
                  <a:srgbClr val="000000">
                    <a:alpha val="0"/>
                  </a:srgbClr>
                </a:highlight>
                <a:latin typeface="+mn-lt"/>
              </a:rPr>
              <a:t>Observation </a:t>
            </a:r>
            <a:r>
              <a:rPr lang="en-US" altLang="zh-CN" sz="2000" b="1" dirty="0" smtClean="0">
                <a:highlight>
                  <a:srgbClr val="000000">
                    <a:alpha val="0"/>
                  </a:srgbClr>
                </a:highlight>
                <a:latin typeface="+mn-lt"/>
              </a:rPr>
              <a:t>1.3</a:t>
            </a:r>
            <a:r>
              <a:rPr lang="en-US" altLang="zh-CN" sz="2000" b="1" dirty="0">
                <a:highlight>
                  <a:srgbClr val="000000">
                    <a:alpha val="0"/>
                  </a:srgbClr>
                </a:highlight>
                <a:latin typeface="+mn-lt"/>
              </a:rPr>
              <a:t>: </a:t>
            </a:r>
            <a:r>
              <a:rPr lang="en-US" altLang="zh-CN" sz="2000" dirty="0">
                <a:highlight>
                  <a:srgbClr val="000000">
                    <a:alpha val="0"/>
                  </a:srgbClr>
                </a:highlight>
                <a:latin typeface="+mn-lt"/>
              </a:rPr>
              <a:t>If UE is configured to provide IDC assistance information, the UE transmits a </a:t>
            </a:r>
            <a:r>
              <a:rPr lang="en-US" altLang="zh-CN" sz="2000" dirty="0" err="1">
                <a:highlight>
                  <a:srgbClr val="000000">
                    <a:alpha val="0"/>
                  </a:srgbClr>
                </a:highlight>
                <a:latin typeface="+mn-lt"/>
              </a:rPr>
              <a:t>UEAssistanceInformation</a:t>
            </a:r>
            <a:r>
              <a:rPr lang="en-US" altLang="zh-CN" sz="2000" dirty="0">
                <a:highlight>
                  <a:srgbClr val="000000">
                    <a:alpha val="0"/>
                  </a:srgbClr>
                </a:highlight>
                <a:latin typeface="+mn-lt"/>
              </a:rPr>
              <a:t> message before, but the </a:t>
            </a:r>
            <a:r>
              <a:rPr lang="en-US" altLang="zh-CN" sz="2000" dirty="0" smtClean="0">
                <a:highlight>
                  <a:srgbClr val="000000">
                    <a:alpha val="0"/>
                  </a:srgbClr>
                </a:highlight>
                <a:latin typeface="+mn-lt"/>
              </a:rPr>
              <a:t>current </a:t>
            </a:r>
            <a:r>
              <a:rPr lang="en-US" altLang="zh-CN" sz="2000" dirty="0">
                <a:highlight>
                  <a:srgbClr val="000000">
                    <a:alpha val="0"/>
                  </a:srgbClr>
                </a:highlight>
                <a:latin typeface="+mn-lt"/>
              </a:rPr>
              <a:t>IDC information is different from the one reported previously, UE transmits </a:t>
            </a:r>
            <a:r>
              <a:rPr lang="en-US" altLang="zh-CN" sz="2000" dirty="0" err="1">
                <a:highlight>
                  <a:srgbClr val="000000">
                    <a:alpha val="0"/>
                  </a:srgbClr>
                </a:highlight>
                <a:latin typeface="+mn-lt"/>
              </a:rPr>
              <a:t>UEAssistanceInformation</a:t>
            </a:r>
            <a:r>
              <a:rPr lang="en-US" altLang="zh-CN" sz="2000" dirty="0">
                <a:highlight>
                  <a:srgbClr val="000000">
                    <a:alpha val="0"/>
                  </a:srgbClr>
                </a:highlight>
                <a:latin typeface="+mn-lt"/>
              </a:rPr>
              <a:t> message</a:t>
            </a:r>
            <a:endParaRPr lang="en-US" altLang="zh-CN" sz="2000" dirty="0">
              <a:highlight>
                <a:srgbClr val="000000">
                  <a:alpha val="0"/>
                </a:srgbClr>
              </a:highlight>
              <a:latin typeface="+mn-lt"/>
            </a:endParaRPr>
          </a:p>
        </p:txBody>
      </p:sp>
      <p:sp>
        <p:nvSpPr>
          <p:cNvPr id="11" name="文本框 10"/>
          <p:cNvSpPr txBox="1"/>
          <p:nvPr/>
        </p:nvSpPr>
        <p:spPr>
          <a:xfrm>
            <a:off x="361122" y="1009484"/>
            <a:ext cx="5751443" cy="404406"/>
          </a:xfrm>
          <a:prstGeom prst="rect">
            <a:avLst/>
          </a:prstGeom>
          <a:noFill/>
        </p:spPr>
        <p:txBody>
          <a:bodyPr wrap="square">
            <a:spAutoFit/>
          </a:bodyPr>
          <a:lstStyle/>
          <a:p>
            <a:pPr eaLnBrk="1" hangingPunct="1">
              <a:lnSpc>
                <a:spcPts val="2400"/>
              </a:lnSpc>
              <a:spcBef>
                <a:spcPts val="300"/>
              </a:spcBef>
              <a:defRPr/>
            </a:pPr>
            <a:r>
              <a:rPr lang="en-US" altLang="zh-CN" sz="2400" dirty="0" smtClean="0">
                <a:highlight>
                  <a:srgbClr val="000000">
                    <a:alpha val="0"/>
                  </a:srgbClr>
                </a:highlight>
                <a:latin typeface="+mn-lt"/>
                <a:sym typeface="+mn-ea"/>
              </a:rPr>
              <a:t>R16 IDC solution</a:t>
            </a:r>
            <a:endParaRPr kumimoji="0" lang="en-US" altLang="zh-CN" sz="2400" kern="1200" cap="none" spc="0" normalizeH="0" baseline="0" noProof="0" dirty="0">
              <a:latin typeface="+mn-lt"/>
              <a:sym typeface="+mn-ea"/>
            </a:endParaRPr>
          </a:p>
        </p:txBody>
      </p:sp>
      <p:pic>
        <p:nvPicPr>
          <p:cNvPr id="2" name="图片 1"/>
          <p:cNvPicPr>
            <a:picLocks noChangeAspect="1"/>
          </p:cNvPicPr>
          <p:nvPr/>
        </p:nvPicPr>
        <p:blipFill>
          <a:blip r:embed="rId1"/>
          <a:stretch>
            <a:fillRect/>
          </a:stretch>
        </p:blipFill>
        <p:spPr>
          <a:xfrm>
            <a:off x="40669" y="1919046"/>
            <a:ext cx="6905625" cy="1828800"/>
          </a:xfrm>
          <a:prstGeom prst="rect">
            <a:avLst/>
          </a:prstGeom>
        </p:spPr>
      </p:pic>
      <p:pic>
        <p:nvPicPr>
          <p:cNvPr id="3" name="图片 2"/>
          <p:cNvPicPr>
            <a:picLocks noChangeAspect="1"/>
          </p:cNvPicPr>
          <p:nvPr/>
        </p:nvPicPr>
        <p:blipFill>
          <a:blip r:embed="rId2"/>
          <a:stretch>
            <a:fillRect/>
          </a:stretch>
        </p:blipFill>
        <p:spPr>
          <a:xfrm>
            <a:off x="40669" y="3678273"/>
            <a:ext cx="6772275" cy="142875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0005" y="30480"/>
            <a:ext cx="12112625" cy="727075"/>
          </a:xfrm>
        </p:spPr>
        <p:txBody>
          <a:bodyPr vert="horz" wrap="square" lIns="121917" tIns="60958" rIns="121917" bIns="60958" anchor="ctr" anchorCtr="0"/>
          <a:lstStyle/>
          <a:p>
            <a:pPr eaLnBrk="1" hangingPunct="1"/>
            <a:r>
              <a:rPr lang="en-US" altLang="zh-CN" sz="3200" b="1" dirty="0" smtClean="0">
                <a:highlight>
                  <a:srgbClr val="000000">
                    <a:alpha val="0"/>
                  </a:srgbClr>
                </a:highlight>
                <a:ea typeface="宋体" panose="02010600030101010101" pitchFamily="2" charset="-122"/>
                <a:sym typeface="+mn-ea"/>
              </a:rPr>
              <a:t>Why do we need to introduce R16 IDC new test case now?</a:t>
            </a:r>
            <a:endParaRPr lang="en-US" altLang="zh-CN" sz="32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6723380" y="852170"/>
            <a:ext cx="5290185" cy="5042535"/>
          </a:xfrm>
          <a:prstGeom prst="rect">
            <a:avLst/>
          </a:prstGeom>
          <a:noFill/>
        </p:spPr>
        <p:txBody>
          <a:bodyPr wrap="square">
            <a:noAutofit/>
          </a:bodyPr>
          <a:lstStyle/>
          <a:p>
            <a:pPr eaLnBrk="1" hangingPunct="1">
              <a:lnSpc>
                <a:spcPts val="2400"/>
              </a:lnSpc>
              <a:spcBef>
                <a:spcPts val="300"/>
              </a:spcBef>
              <a:defRPr/>
            </a:pPr>
            <a:r>
              <a:rPr kumimoji="0" lang="en-US" altLang="zh-CN" sz="2000" b="1" kern="1200" cap="none" spc="0" normalizeH="0" baseline="0" noProof="0" dirty="0" smtClean="0">
                <a:highlight>
                  <a:srgbClr val="000000">
                    <a:alpha val="0"/>
                  </a:srgbClr>
                </a:highlight>
                <a:latin typeface="+mn-lt"/>
                <a:sym typeface="+mn-ea"/>
              </a:rPr>
              <a:t>Observation 2.1</a:t>
            </a:r>
            <a:r>
              <a:rPr kumimoji="0" lang="en-US" altLang="zh-CN" sz="2000" kern="1200" cap="none" spc="0" normalizeH="0" baseline="0" noProof="0" dirty="0" smtClean="0">
                <a:highlight>
                  <a:srgbClr val="000000">
                    <a:alpha val="0"/>
                  </a:srgbClr>
                </a:highlight>
                <a:latin typeface="+mn-lt"/>
                <a:sym typeface="+mn-ea"/>
              </a:rPr>
              <a:t>: </a:t>
            </a:r>
            <a:r>
              <a:rPr lang="en-US" altLang="zh-CN" sz="2000" dirty="0" smtClean="0">
                <a:highlight>
                  <a:srgbClr val="000000">
                    <a:alpha val="0"/>
                  </a:srgbClr>
                </a:highlight>
                <a:latin typeface="+mn-lt"/>
                <a:sym typeface="+mn-ea"/>
              </a:rPr>
              <a:t>The earliest NR IDC solutions were introduced by a TEI16 CR into TS 38.331 in R16, and it only focus on NR FDM solution.</a:t>
            </a:r>
            <a:endParaRPr lang="en-US" altLang="zh-CN" sz="2000" dirty="0" smtClean="0">
              <a:highlight>
                <a:srgbClr val="000000">
                  <a:alpha val="0"/>
                </a:srgbClr>
              </a:highlight>
              <a:latin typeface="+mn-lt"/>
              <a:sym typeface="+mn-ea"/>
            </a:endParaRPr>
          </a:p>
          <a:p>
            <a:pPr eaLnBrk="1" hangingPunct="1">
              <a:lnSpc>
                <a:spcPts val="2400"/>
              </a:lnSpc>
              <a:spcBef>
                <a:spcPts val="300"/>
              </a:spcBef>
              <a:defRPr/>
            </a:pPr>
            <a:r>
              <a:rPr lang="en-US" altLang="zh-CN" sz="2000" b="1" dirty="0" smtClean="0">
                <a:highlight>
                  <a:srgbClr val="000000">
                    <a:alpha val="0"/>
                  </a:srgbClr>
                </a:highlight>
                <a:latin typeface="+mn-lt"/>
                <a:sym typeface="+mn-ea"/>
              </a:rPr>
              <a:t>Observation 2.2: </a:t>
            </a:r>
            <a:r>
              <a:rPr lang="en-US" altLang="zh-CN" sz="2000" dirty="0" smtClean="0">
                <a:highlight>
                  <a:srgbClr val="000000">
                    <a:alpha val="0"/>
                  </a:srgbClr>
                </a:highlight>
                <a:latin typeface="+mn-lt"/>
                <a:sym typeface="+mn-ea"/>
              </a:rPr>
              <a:t>T</a:t>
            </a:r>
            <a:r>
              <a:rPr lang="en-US" altLang="zh-CN" sz="2000" dirty="0" smtClean="0">
                <a:highlight>
                  <a:srgbClr val="000000">
                    <a:alpha val="0"/>
                  </a:srgbClr>
                </a:highlight>
                <a:latin typeface="+mn-lt"/>
                <a:sym typeface="+mn-ea"/>
              </a:rPr>
              <a:t>here was no R17 IDC WI</a:t>
            </a:r>
            <a:r>
              <a:rPr lang="en-US" altLang="zh-CN" sz="2000" dirty="0" smtClean="0">
                <a:highlight>
                  <a:srgbClr val="000000">
                    <a:alpha val="0"/>
                  </a:srgbClr>
                </a:highlight>
                <a:latin typeface="+mn-lt"/>
                <a:sym typeface="+mn-ea"/>
              </a:rPr>
              <a:t>.</a:t>
            </a:r>
            <a:endParaRPr lang="en-US" altLang="zh-CN" sz="2000" dirty="0">
              <a:highlight>
                <a:srgbClr val="000000">
                  <a:alpha val="0"/>
                </a:srgbClr>
              </a:highlight>
              <a:latin typeface="+mn-lt"/>
            </a:endParaRPr>
          </a:p>
          <a:p>
            <a:pPr eaLnBrk="1" hangingPunct="1">
              <a:lnSpc>
                <a:spcPts val="2400"/>
              </a:lnSpc>
              <a:spcBef>
                <a:spcPts val="300"/>
              </a:spcBef>
              <a:defRPr/>
            </a:pPr>
            <a:r>
              <a:rPr lang="en-US" altLang="zh-CN" sz="2000" b="1" dirty="0" smtClean="0">
                <a:highlight>
                  <a:srgbClr val="000000">
                    <a:alpha val="0"/>
                  </a:srgbClr>
                </a:highlight>
                <a:latin typeface="+mn-lt"/>
                <a:sym typeface="+mn-ea"/>
              </a:rPr>
              <a:t>Observation 2.3: </a:t>
            </a:r>
            <a:r>
              <a:rPr lang="en-US" altLang="zh-CN" sz="2000" dirty="0" smtClean="0">
                <a:highlight>
                  <a:srgbClr val="000000">
                    <a:alpha val="0"/>
                  </a:srgbClr>
                </a:highlight>
                <a:latin typeface="+mn-lt"/>
                <a:sym typeface="+mn-ea"/>
              </a:rPr>
              <a:t>In R18 IDC WI, enhanced FDM solution was introduced to provide more information of affected frequencies, and also to support NR-DC scenarios. Besides, TDM solution was also introduced to handle which alternative non-interfered frequencies are not available.</a:t>
            </a:r>
            <a:endParaRPr lang="en-US" altLang="zh-CN" sz="2000" dirty="0" smtClean="0">
              <a:highlight>
                <a:srgbClr val="000000">
                  <a:alpha val="0"/>
                </a:srgbClr>
              </a:highlight>
              <a:latin typeface="+mn-lt"/>
              <a:sym typeface="+mn-ea"/>
            </a:endParaRPr>
          </a:p>
          <a:p>
            <a:pPr eaLnBrk="1" hangingPunct="1">
              <a:lnSpc>
                <a:spcPts val="2400"/>
              </a:lnSpc>
              <a:spcBef>
                <a:spcPts val="300"/>
              </a:spcBef>
              <a:defRPr/>
            </a:pPr>
            <a:r>
              <a:rPr lang="en-US" altLang="zh-CN" sz="2000" b="1" dirty="0">
                <a:highlight>
                  <a:srgbClr val="000000">
                    <a:alpha val="0"/>
                  </a:srgbClr>
                </a:highlight>
                <a:latin typeface="+mn-lt"/>
              </a:rPr>
              <a:t>Observation </a:t>
            </a:r>
            <a:r>
              <a:rPr lang="en-US" altLang="zh-CN" sz="2000" b="1" dirty="0" smtClean="0">
                <a:highlight>
                  <a:srgbClr val="000000">
                    <a:alpha val="0"/>
                  </a:srgbClr>
                </a:highlight>
                <a:latin typeface="+mn-lt"/>
              </a:rPr>
              <a:t>2.4</a:t>
            </a:r>
            <a:r>
              <a:rPr lang="en-US" altLang="zh-CN" sz="2000" dirty="0" smtClean="0">
                <a:highlight>
                  <a:srgbClr val="000000">
                    <a:alpha val="0"/>
                  </a:srgbClr>
                </a:highlight>
                <a:latin typeface="+mn-lt"/>
              </a:rPr>
              <a:t>: R18 </a:t>
            </a:r>
            <a:r>
              <a:rPr lang="en-US" altLang="zh-CN" sz="2000" dirty="0" smtClean="0">
                <a:highlight>
                  <a:srgbClr val="000000">
                    <a:alpha val="0"/>
                  </a:srgbClr>
                </a:highlight>
                <a:latin typeface="+mn-lt"/>
                <a:sym typeface="+mn-ea"/>
              </a:rPr>
              <a:t>“NR_IDC_enh-UEConTest” is the first IDC WI in </a:t>
            </a:r>
            <a:r>
              <a:rPr lang="en-US" altLang="zh-CN" sz="2000" dirty="0" smtClean="0">
                <a:highlight>
                  <a:srgbClr val="000000">
                    <a:alpha val="0"/>
                  </a:srgbClr>
                </a:highlight>
                <a:latin typeface="+mn-lt"/>
                <a:sym typeface="+mn-ea"/>
              </a:rPr>
              <a:t>RAN5. </a:t>
            </a:r>
            <a:r>
              <a:rPr lang="en-US" altLang="zh-CN" sz="2000" dirty="0">
                <a:highlight>
                  <a:srgbClr val="000000">
                    <a:alpha val="0"/>
                  </a:srgbClr>
                </a:highlight>
                <a:latin typeface="+mn-lt"/>
              </a:rPr>
              <a:t>To ensure the integrity of the IDC related tests and further support R18 IDC solutions, it is necessary to introduce R16 IDC test case based on the IDC features introduced in R16 core spec</a:t>
            </a:r>
            <a:r>
              <a:rPr lang="en-US" altLang="zh-CN" sz="2000" dirty="0" smtClean="0">
                <a:highlight>
                  <a:srgbClr val="000000">
                    <a:alpha val="0"/>
                  </a:srgbClr>
                </a:highlight>
                <a:latin typeface="+mn-lt"/>
              </a:rPr>
              <a:t>.</a:t>
            </a:r>
            <a:endParaRPr lang="en-US" altLang="zh-CN" sz="2000" dirty="0">
              <a:highlight>
                <a:srgbClr val="000000">
                  <a:alpha val="0"/>
                </a:srgbClr>
              </a:highlight>
              <a:latin typeface="+mn-lt"/>
            </a:endParaRPr>
          </a:p>
        </p:txBody>
      </p:sp>
      <p:sp>
        <p:nvSpPr>
          <p:cNvPr id="11" name="文本框 10"/>
          <p:cNvSpPr txBox="1"/>
          <p:nvPr/>
        </p:nvSpPr>
        <p:spPr>
          <a:xfrm>
            <a:off x="727075" y="892810"/>
            <a:ext cx="5234940" cy="398780"/>
          </a:xfrm>
          <a:prstGeom prst="rect">
            <a:avLst/>
          </a:prstGeom>
          <a:noFill/>
        </p:spPr>
        <p:txBody>
          <a:bodyPr wrap="square">
            <a:spAutoFit/>
          </a:bodyPr>
          <a:lstStyle/>
          <a:p>
            <a:pPr algn="ctr" eaLnBrk="1" hangingPunct="1">
              <a:lnSpc>
                <a:spcPts val="2400"/>
              </a:lnSpc>
              <a:spcBef>
                <a:spcPts val="300"/>
              </a:spcBef>
              <a:defRPr/>
            </a:pPr>
            <a:r>
              <a:rPr lang="en-US" altLang="zh-CN" sz="2400" dirty="0" smtClean="0">
                <a:highlight>
                  <a:srgbClr val="000000">
                    <a:alpha val="0"/>
                  </a:srgbClr>
                </a:highlight>
                <a:latin typeface="+mn-lt"/>
                <a:sym typeface="+mn-ea"/>
              </a:rPr>
              <a:t>RAN5 NR_IDC_enh-UEConTest</a:t>
            </a:r>
            <a:endParaRPr lang="en-US" altLang="zh-CN" sz="2400" dirty="0" smtClean="0">
              <a:highlight>
                <a:srgbClr val="000000">
                  <a:alpha val="0"/>
                </a:srgbClr>
              </a:highlight>
              <a:latin typeface="+mn-lt"/>
              <a:sym typeface="+mn-ea"/>
            </a:endParaRPr>
          </a:p>
        </p:txBody>
      </p:sp>
      <p:pic>
        <p:nvPicPr>
          <p:cNvPr id="3" name="图片 2"/>
          <p:cNvPicPr>
            <a:picLocks noChangeAspect="1"/>
          </p:cNvPicPr>
          <p:nvPr/>
        </p:nvPicPr>
        <p:blipFill>
          <a:blip r:embed="rId1"/>
          <a:stretch>
            <a:fillRect/>
          </a:stretch>
        </p:blipFill>
        <p:spPr>
          <a:xfrm>
            <a:off x="278295" y="1385237"/>
            <a:ext cx="6445315" cy="4432853"/>
          </a:xfrm>
          <a:prstGeom prst="rect">
            <a:avLst/>
          </a:prstGeom>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0005" y="30480"/>
            <a:ext cx="12112625" cy="727075"/>
          </a:xfrm>
        </p:spPr>
        <p:txBody>
          <a:bodyPr vert="horz" wrap="square" lIns="121917" tIns="60958" rIns="121917" bIns="60958" anchor="ctr" anchorCtr="0"/>
          <a:lstStyle/>
          <a:p>
            <a:pPr eaLnBrk="1" hangingPunct="1"/>
            <a:r>
              <a:rPr lang="en-US" altLang="zh-CN" sz="3200" b="1" dirty="0" smtClean="0">
                <a:highlight>
                  <a:srgbClr val="000000">
                    <a:alpha val="0"/>
                  </a:srgbClr>
                </a:highlight>
                <a:ea typeface="宋体" panose="02010600030101010101" pitchFamily="2" charset="-122"/>
                <a:sym typeface="+mn-ea"/>
              </a:rPr>
              <a:t>Introduction of R16 IDC new test case</a:t>
            </a:r>
            <a:endParaRPr lang="en-US" altLang="zh-CN" sz="32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8068723" y="1283650"/>
            <a:ext cx="3899066" cy="5092700"/>
          </a:xfrm>
          <a:prstGeom prst="rect">
            <a:avLst/>
          </a:prstGeom>
          <a:noFill/>
        </p:spPr>
        <p:txBody>
          <a:bodyPr wrap="square">
            <a:spAutoFit/>
          </a:bodyPr>
          <a:lstStyle/>
          <a:p>
            <a:pPr eaLnBrk="1" hangingPunct="1">
              <a:lnSpc>
                <a:spcPts val="2400"/>
              </a:lnSpc>
              <a:spcBef>
                <a:spcPts val="300"/>
              </a:spcBef>
              <a:defRPr/>
            </a:pPr>
            <a:r>
              <a:rPr kumimoji="0" lang="en-US" altLang="zh-CN" sz="2000" b="1" kern="1200" cap="none" spc="0" normalizeH="0" baseline="0" noProof="0" dirty="0" smtClean="0">
                <a:highlight>
                  <a:srgbClr val="000000">
                    <a:alpha val="0"/>
                  </a:srgbClr>
                </a:highlight>
                <a:latin typeface="+mn-lt"/>
                <a:sym typeface="+mn-ea"/>
              </a:rPr>
              <a:t>Observation 3.1</a:t>
            </a:r>
            <a:r>
              <a:rPr kumimoji="0" lang="en-US" altLang="zh-CN" sz="2000" kern="1200" cap="none" spc="0" normalizeH="0" baseline="0" noProof="0" dirty="0" smtClean="0">
                <a:highlight>
                  <a:srgbClr val="000000">
                    <a:alpha val="0"/>
                  </a:srgbClr>
                </a:highlight>
                <a:latin typeface="+mn-lt"/>
                <a:sym typeface="+mn-ea"/>
              </a:rPr>
              <a:t>: </a:t>
            </a:r>
            <a:r>
              <a:rPr lang="en-US" altLang="zh-CN" sz="2000" dirty="0" smtClean="0">
                <a:highlight>
                  <a:srgbClr val="000000">
                    <a:alpha val="0"/>
                  </a:srgbClr>
                </a:highlight>
                <a:latin typeface="+mn-lt"/>
                <a:sym typeface="+mn-ea"/>
              </a:rPr>
              <a:t>R16 IDC test case is introduced by R5-244515 with two TPs. </a:t>
            </a:r>
            <a:endParaRPr lang="en-US" altLang="zh-CN" sz="2000" dirty="0" smtClean="0">
              <a:highlight>
                <a:srgbClr val="000000">
                  <a:alpha val="0"/>
                </a:srgbClr>
              </a:highlight>
              <a:latin typeface="+mn-lt"/>
              <a:sym typeface="+mn-ea"/>
            </a:endParaRPr>
          </a:p>
          <a:p>
            <a:pPr marL="342900" indent="-342900" eaLnBrk="1" hangingPunct="1">
              <a:lnSpc>
                <a:spcPts val="2400"/>
              </a:lnSpc>
              <a:spcBef>
                <a:spcPts val="300"/>
              </a:spcBef>
              <a:buFont typeface="Arial" panose="020B0604020202020204" pitchFamily="34" charset="0"/>
              <a:buChar char="•"/>
              <a:defRPr/>
            </a:pPr>
            <a:r>
              <a:rPr lang="en-US" altLang="zh-CN" sz="2000" dirty="0" smtClean="0">
                <a:highlight>
                  <a:srgbClr val="000000">
                    <a:alpha val="0"/>
                  </a:srgbClr>
                </a:highlight>
                <a:latin typeface="+mn-lt"/>
                <a:sym typeface="+mn-ea"/>
              </a:rPr>
              <a:t>TP1 is for </a:t>
            </a:r>
            <a:r>
              <a:rPr lang="en-US" altLang="zh-CN" sz="2000" dirty="0">
                <a:highlight>
                  <a:srgbClr val="000000">
                    <a:alpha val="0"/>
                  </a:srgbClr>
                </a:highlight>
                <a:latin typeface="+mn-lt"/>
                <a:sym typeface="+mn-ea"/>
              </a:rPr>
              <a:t>the </a:t>
            </a:r>
            <a:r>
              <a:rPr lang="en-US" altLang="zh-CN" sz="2000" dirty="0" smtClean="0">
                <a:highlight>
                  <a:srgbClr val="000000">
                    <a:alpha val="0"/>
                  </a:srgbClr>
                </a:highlight>
                <a:latin typeface="+mn-lt"/>
                <a:sym typeface="+mn-ea"/>
              </a:rPr>
              <a:t>scenario that UE did not transmit a </a:t>
            </a:r>
            <a:r>
              <a:rPr lang="en-US" altLang="zh-CN" sz="2000" dirty="0" err="1" smtClean="0">
                <a:highlight>
                  <a:srgbClr val="000000">
                    <a:alpha val="0"/>
                  </a:srgbClr>
                </a:highlight>
                <a:latin typeface="+mn-lt"/>
                <a:sym typeface="+mn-ea"/>
              </a:rPr>
              <a:t>UEAssistanceInformation</a:t>
            </a:r>
            <a:r>
              <a:rPr lang="en-US" altLang="zh-CN" sz="2000" dirty="0" smtClean="0">
                <a:highlight>
                  <a:srgbClr val="000000">
                    <a:alpha val="0"/>
                  </a:srgbClr>
                </a:highlight>
                <a:latin typeface="+mn-lt"/>
                <a:sym typeface="+mn-ea"/>
              </a:rPr>
              <a:t> message before. </a:t>
            </a:r>
            <a:endParaRPr lang="en-US" altLang="zh-CN" sz="2000" dirty="0" smtClean="0">
              <a:highlight>
                <a:srgbClr val="000000">
                  <a:alpha val="0"/>
                </a:srgbClr>
              </a:highlight>
              <a:latin typeface="+mn-lt"/>
              <a:sym typeface="+mn-ea"/>
            </a:endParaRPr>
          </a:p>
          <a:p>
            <a:pPr marL="342900" indent="-342900" eaLnBrk="1" hangingPunct="1">
              <a:lnSpc>
                <a:spcPts val="2400"/>
              </a:lnSpc>
              <a:spcBef>
                <a:spcPts val="300"/>
              </a:spcBef>
              <a:buFont typeface="Arial" panose="020B0604020202020204" pitchFamily="34" charset="0"/>
              <a:buChar char="•"/>
              <a:defRPr/>
            </a:pPr>
            <a:r>
              <a:rPr lang="en-US" altLang="zh-CN" sz="2000" dirty="0" smtClean="0">
                <a:highlight>
                  <a:srgbClr val="000000">
                    <a:alpha val="0"/>
                  </a:srgbClr>
                </a:highlight>
                <a:latin typeface="+mn-lt"/>
                <a:sym typeface="+mn-ea"/>
              </a:rPr>
              <a:t>TP2 </a:t>
            </a:r>
            <a:r>
              <a:rPr lang="en-US" altLang="zh-CN" sz="2000" dirty="0">
                <a:highlight>
                  <a:srgbClr val="000000">
                    <a:alpha val="0"/>
                  </a:srgbClr>
                </a:highlight>
                <a:latin typeface="+mn-lt"/>
                <a:sym typeface="+mn-ea"/>
              </a:rPr>
              <a:t>is for the scenario that UE already </a:t>
            </a:r>
            <a:r>
              <a:rPr lang="en-US" altLang="zh-CN" sz="2000" dirty="0" smtClean="0">
                <a:highlight>
                  <a:srgbClr val="000000">
                    <a:alpha val="0"/>
                  </a:srgbClr>
                </a:highlight>
                <a:latin typeface="+mn-lt"/>
                <a:sym typeface="+mn-ea"/>
              </a:rPr>
              <a:t>transmitted </a:t>
            </a:r>
            <a:r>
              <a:rPr lang="en-US" altLang="zh-CN" sz="2000" dirty="0">
                <a:highlight>
                  <a:srgbClr val="000000">
                    <a:alpha val="0"/>
                  </a:srgbClr>
                </a:highlight>
                <a:latin typeface="+mn-lt"/>
                <a:sym typeface="+mn-ea"/>
              </a:rPr>
              <a:t>a </a:t>
            </a:r>
            <a:r>
              <a:rPr lang="en-US" altLang="zh-CN" sz="2000" dirty="0" err="1">
                <a:highlight>
                  <a:srgbClr val="000000">
                    <a:alpha val="0"/>
                  </a:srgbClr>
                </a:highlight>
                <a:latin typeface="+mn-lt"/>
                <a:sym typeface="+mn-ea"/>
              </a:rPr>
              <a:t>UEAssistanceInformation</a:t>
            </a:r>
            <a:r>
              <a:rPr lang="en-US" altLang="zh-CN" sz="2000" dirty="0">
                <a:highlight>
                  <a:srgbClr val="000000">
                    <a:alpha val="0"/>
                  </a:srgbClr>
                </a:highlight>
                <a:latin typeface="+mn-lt"/>
                <a:sym typeface="+mn-ea"/>
              </a:rPr>
              <a:t> message before, </a:t>
            </a:r>
            <a:r>
              <a:rPr lang="en-US" altLang="zh-CN" sz="2000" dirty="0" smtClean="0">
                <a:highlight>
                  <a:srgbClr val="000000">
                    <a:alpha val="0"/>
                  </a:srgbClr>
                </a:highlight>
                <a:latin typeface="+mn-lt"/>
                <a:sym typeface="+mn-ea"/>
              </a:rPr>
              <a:t>and UE transmits </a:t>
            </a:r>
            <a:r>
              <a:rPr lang="en-US" altLang="zh-CN" sz="2000" dirty="0">
                <a:highlight>
                  <a:srgbClr val="000000">
                    <a:alpha val="0"/>
                  </a:srgbClr>
                </a:highlight>
                <a:latin typeface="+mn-lt"/>
                <a:sym typeface="+mn-ea"/>
              </a:rPr>
              <a:t>a </a:t>
            </a:r>
            <a:r>
              <a:rPr lang="en-US" altLang="zh-CN" sz="2000" dirty="0" err="1">
                <a:highlight>
                  <a:srgbClr val="000000">
                    <a:alpha val="0"/>
                  </a:srgbClr>
                </a:highlight>
                <a:latin typeface="+mn-lt"/>
                <a:sym typeface="+mn-ea"/>
              </a:rPr>
              <a:t>UEAssistanceInformation</a:t>
            </a:r>
            <a:r>
              <a:rPr lang="en-US" altLang="zh-CN" sz="2000" dirty="0">
                <a:highlight>
                  <a:srgbClr val="000000">
                    <a:alpha val="0"/>
                  </a:srgbClr>
                </a:highlight>
                <a:latin typeface="+mn-lt"/>
                <a:sym typeface="+mn-ea"/>
              </a:rPr>
              <a:t> message </a:t>
            </a:r>
            <a:r>
              <a:rPr lang="en-US" altLang="zh-CN" sz="2000" dirty="0" smtClean="0">
                <a:highlight>
                  <a:srgbClr val="000000">
                    <a:alpha val="0"/>
                  </a:srgbClr>
                </a:highlight>
                <a:latin typeface="+mn-lt"/>
                <a:sym typeface="+mn-ea"/>
              </a:rPr>
              <a:t>again when the current </a:t>
            </a:r>
            <a:r>
              <a:rPr lang="en-US" altLang="zh-CN" sz="2000" dirty="0" err="1" smtClean="0">
                <a:highlight>
                  <a:srgbClr val="000000">
                    <a:alpha val="0"/>
                  </a:srgbClr>
                </a:highlight>
                <a:latin typeface="+mn-lt"/>
                <a:sym typeface="+mn-ea"/>
              </a:rPr>
              <a:t>idc</a:t>
            </a:r>
            <a:r>
              <a:rPr lang="en-US" altLang="zh-CN" sz="2000" dirty="0" smtClean="0">
                <a:highlight>
                  <a:srgbClr val="000000">
                    <a:alpha val="0"/>
                  </a:srgbClr>
                </a:highlight>
                <a:latin typeface="+mn-lt"/>
                <a:sym typeface="+mn-ea"/>
              </a:rPr>
              <a:t>-Assistance information is different from the previous one.</a:t>
            </a:r>
            <a:endParaRPr lang="en-US" altLang="zh-CN" sz="2000" dirty="0">
              <a:highlight>
                <a:srgbClr val="000000">
                  <a:alpha val="0"/>
                </a:srgbClr>
              </a:highlight>
              <a:latin typeface="+mn-lt"/>
            </a:endParaRPr>
          </a:p>
        </p:txBody>
      </p:sp>
      <p:pic>
        <p:nvPicPr>
          <p:cNvPr id="2" name="图片 1"/>
          <p:cNvPicPr>
            <a:picLocks noChangeAspect="1"/>
          </p:cNvPicPr>
          <p:nvPr/>
        </p:nvPicPr>
        <p:blipFill>
          <a:blip r:embed="rId1"/>
          <a:stretch>
            <a:fillRect/>
          </a:stretch>
        </p:blipFill>
        <p:spPr>
          <a:xfrm>
            <a:off x="371302" y="1550426"/>
            <a:ext cx="7697421" cy="3313984"/>
          </a:xfrm>
          <a:prstGeom prst="rect">
            <a:avLst/>
          </a:prstGeom>
        </p:spPr>
      </p:pic>
      <p:sp>
        <p:nvSpPr>
          <p:cNvPr id="8" name="文本框 7"/>
          <p:cNvSpPr txBox="1"/>
          <p:nvPr/>
        </p:nvSpPr>
        <p:spPr>
          <a:xfrm>
            <a:off x="771940" y="1065331"/>
            <a:ext cx="3829878" cy="404406"/>
          </a:xfrm>
          <a:prstGeom prst="rect">
            <a:avLst/>
          </a:prstGeom>
          <a:noFill/>
        </p:spPr>
        <p:txBody>
          <a:bodyPr wrap="square">
            <a:spAutoFit/>
          </a:bodyPr>
          <a:lstStyle/>
          <a:p>
            <a:pPr eaLnBrk="1" hangingPunct="1">
              <a:lnSpc>
                <a:spcPts val="2400"/>
              </a:lnSpc>
              <a:spcBef>
                <a:spcPts val="300"/>
              </a:spcBef>
              <a:defRPr/>
            </a:pPr>
            <a:r>
              <a:rPr lang="en-US" altLang="zh-CN" sz="2400" dirty="0" smtClean="0">
                <a:highlight>
                  <a:srgbClr val="000000">
                    <a:alpha val="0"/>
                  </a:srgbClr>
                </a:highlight>
                <a:latin typeface="+mn-lt"/>
                <a:sym typeface="+mn-ea"/>
              </a:rPr>
              <a:t>TP for R16 IDC solution</a:t>
            </a:r>
            <a:endParaRPr kumimoji="0" lang="en-US" altLang="zh-CN" sz="2400" kern="1200" cap="none" spc="0" normalizeH="0" baseline="0" noProof="0" dirty="0">
              <a:latin typeface="+mn-lt"/>
              <a:sym typeface="+mn-ea"/>
            </a:endParaRPr>
          </a:p>
        </p:txBody>
      </p:sp>
      <p:sp>
        <p:nvSpPr>
          <p:cNvPr id="12" name="文本框 11"/>
          <p:cNvSpPr txBox="1"/>
          <p:nvPr/>
        </p:nvSpPr>
        <p:spPr>
          <a:xfrm>
            <a:off x="371300" y="5675857"/>
            <a:ext cx="7603433" cy="706755"/>
          </a:xfrm>
          <a:prstGeom prst="rect">
            <a:avLst/>
          </a:prstGeom>
          <a:noFill/>
        </p:spPr>
        <p:txBody>
          <a:bodyPr wrap="square">
            <a:spAutoFit/>
          </a:bodyPr>
          <a:lstStyle/>
          <a:p>
            <a:pPr eaLnBrk="1" hangingPunct="1">
              <a:lnSpc>
                <a:spcPts val="2400"/>
              </a:lnSpc>
              <a:spcBef>
                <a:spcPts val="300"/>
              </a:spcBef>
              <a:defRPr/>
            </a:pPr>
            <a:r>
              <a:rPr lang="en-US" altLang="zh-CN" sz="2000" b="1" dirty="0" smtClean="0">
                <a:highlight>
                  <a:srgbClr val="000000">
                    <a:alpha val="0"/>
                  </a:srgbClr>
                </a:highlight>
                <a:latin typeface="+mn-lt"/>
              </a:rPr>
              <a:t>Proposal </a:t>
            </a:r>
            <a:r>
              <a:rPr lang="en-US" altLang="zh-CN" sz="2000" b="1" dirty="0">
                <a:highlight>
                  <a:srgbClr val="000000">
                    <a:alpha val="0"/>
                  </a:srgbClr>
                </a:highlight>
                <a:latin typeface="+mn-lt"/>
              </a:rPr>
              <a:t>1</a:t>
            </a:r>
            <a:r>
              <a:rPr lang="en-US" altLang="zh-CN" sz="2000" b="1" dirty="0" smtClean="0">
                <a:highlight>
                  <a:srgbClr val="000000">
                    <a:alpha val="0"/>
                  </a:srgbClr>
                </a:highlight>
                <a:latin typeface="+mn-lt"/>
              </a:rPr>
              <a:t>: </a:t>
            </a:r>
            <a:r>
              <a:rPr lang="en-US" altLang="zh-CN" sz="2000" dirty="0" smtClean="0">
                <a:highlight>
                  <a:srgbClr val="000000">
                    <a:alpha val="0"/>
                  </a:srgbClr>
                </a:highlight>
                <a:latin typeface="+mn-lt"/>
              </a:rPr>
              <a:t>RAN5 agrees to </a:t>
            </a:r>
            <a:r>
              <a:rPr lang="en-US" altLang="zh-CN" sz="2000" dirty="0" smtClean="0">
                <a:highlight>
                  <a:srgbClr val="000000">
                    <a:alpha val="0"/>
                  </a:srgbClr>
                </a:highlight>
                <a:latin typeface="+mn-lt"/>
                <a:sym typeface="+mn-ea"/>
              </a:rPr>
              <a:t>introduce the R16 IDC related TCs into TS 38.523-1</a:t>
            </a:r>
            <a:r>
              <a:rPr lang="en-US" altLang="zh-CN" sz="2000" dirty="0">
                <a:highlight>
                  <a:srgbClr val="000000">
                    <a:alpha val="0"/>
                  </a:srgbClr>
                </a:highlight>
                <a:latin typeface="+mn-lt"/>
                <a:sym typeface="+mn-ea"/>
              </a:rPr>
              <a:t> with TEI16_Test </a:t>
            </a:r>
            <a:r>
              <a:rPr lang="en-US" altLang="zh-CN" sz="2000" dirty="0" smtClean="0">
                <a:highlight>
                  <a:srgbClr val="000000">
                    <a:alpha val="0"/>
                  </a:srgbClr>
                </a:highlight>
                <a:latin typeface="+mn-lt"/>
                <a:sym typeface="+mn-ea"/>
              </a:rPr>
              <a:t>WIC to align with RAN2 core spec TS 38.331</a:t>
            </a:r>
            <a:r>
              <a:rPr lang="en-US" altLang="zh-CN" sz="2000" dirty="0" smtClean="0">
                <a:highlight>
                  <a:srgbClr val="000000">
                    <a:alpha val="0"/>
                  </a:srgbClr>
                </a:highlight>
                <a:latin typeface="+mn-lt"/>
              </a:rPr>
              <a:t>.</a:t>
            </a:r>
            <a:endParaRPr lang="en-US" altLang="zh-CN" sz="2000" dirty="0" smtClean="0">
              <a:highlight>
                <a:srgbClr val="000000">
                  <a:alpha val="0"/>
                </a:srgbClr>
              </a:highlight>
              <a:latin typeface="+mn-lt"/>
            </a:endParaRPr>
          </a:p>
        </p:txBody>
      </p:sp>
      <p:sp>
        <p:nvSpPr>
          <p:cNvPr id="9" name="文本框 8"/>
          <p:cNvSpPr txBox="1"/>
          <p:nvPr/>
        </p:nvSpPr>
        <p:spPr>
          <a:xfrm>
            <a:off x="371301" y="4905803"/>
            <a:ext cx="7603433" cy="706755"/>
          </a:xfrm>
          <a:prstGeom prst="rect">
            <a:avLst/>
          </a:prstGeom>
          <a:noFill/>
        </p:spPr>
        <p:txBody>
          <a:bodyPr wrap="square">
            <a:spAutoFit/>
          </a:bodyPr>
          <a:lstStyle/>
          <a:p>
            <a:pPr eaLnBrk="1" hangingPunct="1">
              <a:lnSpc>
                <a:spcPts val="2400"/>
              </a:lnSpc>
              <a:spcBef>
                <a:spcPts val="300"/>
              </a:spcBef>
              <a:defRPr/>
            </a:pPr>
            <a:r>
              <a:rPr lang="en-US" altLang="zh-CN" sz="2000" b="1" dirty="0" smtClean="0">
                <a:highlight>
                  <a:srgbClr val="000000">
                    <a:alpha val="0"/>
                  </a:srgbClr>
                </a:highlight>
                <a:latin typeface="+mn-lt"/>
              </a:rPr>
              <a:t>Observation 3.2: </a:t>
            </a:r>
            <a:r>
              <a:rPr lang="en-US" altLang="zh-CN" sz="2000" dirty="0" smtClean="0">
                <a:highlight>
                  <a:srgbClr val="000000">
                    <a:alpha val="0"/>
                  </a:srgbClr>
                </a:highlight>
                <a:latin typeface="+mn-lt"/>
              </a:rPr>
              <a:t>RAN2 introduced the R16 IDC solution into TS 38.331 via a TEI16 CR without any specific R2 WI .</a:t>
            </a:r>
            <a:endParaRPr lang="en-US" altLang="zh-CN" sz="2000" dirty="0" smtClean="0">
              <a:highlight>
                <a:srgbClr val="000000">
                  <a:alpha val="0"/>
                </a:srgbClr>
              </a:highlight>
              <a:latin typeface="+mn-lt"/>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lstStyle/>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2411</Words>
  <Application>WPS 演示</Application>
  <PresentationFormat>自定义</PresentationFormat>
  <Paragraphs>38</Paragraphs>
  <Slides>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Introduction of New R16 IDC Test Case</vt:lpstr>
      <vt:lpstr>Background of R16 IDC new test case</vt:lpstr>
      <vt:lpstr>Why do we need to introduce R16 IDC new test case now?</vt:lpstr>
      <vt:lpstr>Introduction of R16 IDC new test case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1394</cp:revision>
  <dcterms:created xsi:type="dcterms:W3CDTF">2018-09-20T03:53:00Z</dcterms:created>
  <dcterms:modified xsi:type="dcterms:W3CDTF">2024-08-13T14:03:50Z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A12C44B9C08B4C3B9BEB1EB8A81BE586</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