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90" r:id="rId2"/>
    <p:sldId id="327" r:id="rId3"/>
    <p:sldId id="341" r:id="rId4"/>
    <p:sldId id="336" r:id="rId5"/>
    <p:sldId id="293" r:id="rId6"/>
  </p:sldIdLst>
  <p:sldSz cx="12190413" cy="6859588"/>
  <p:notesSz cx="6858000" cy="9144000"/>
  <p:custDataLst>
    <p:tags r:id="rId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6" d="100"/>
          <a:sy n="66" d="100"/>
        </p:scale>
        <p:origin x="924" y="36"/>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2024/8/9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667917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3020223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2218733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8/9/2024</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8/9/2024</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3.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smtClean="0">
                <a:latin typeface="+mn-lt"/>
              </a:rPr>
              <a:t>allowed power relaxation for different features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#104</a:t>
            </a:r>
            <a:r>
              <a:rPr lang="en-US" altLang="en-GB" sz="2400" b="1" dirty="0" smtClean="0"/>
              <a:t>   </a:t>
            </a:r>
            <a:r>
              <a:rPr lang="en-US" sz="2400" kern="0" dirty="0" smtClean="0"/>
              <a:t> 						             </a:t>
            </a:r>
            <a:r>
              <a:rPr lang="en-US" sz="2400" b="1" dirty="0" smtClean="0"/>
              <a:t>R5-244935</a:t>
            </a:r>
            <a:r>
              <a:rPr lang="en-US" altLang="zh-CN" sz="2400" b="1" dirty="0" smtClean="0"/>
              <a:t> </a:t>
            </a:r>
            <a:r>
              <a:rPr lang="en-GB" altLang="zh-CN" sz="2400" b="1" dirty="0" smtClean="0"/>
              <a:t>Maastricht, Netherlands, August</a:t>
            </a:r>
            <a:r>
              <a:rPr lang="en-US" altLang="en-GB" sz="2400" b="1" dirty="0" smtClean="0"/>
              <a:t> 19 </a:t>
            </a:r>
            <a:r>
              <a:rPr lang="en-GB" altLang="zh-CN" sz="2400" b="1" dirty="0" smtClean="0"/>
              <a:t>– 23</a:t>
            </a:r>
            <a:r>
              <a:rPr lang="en-US" altLang="en-GB" sz="2400" b="1" dirty="0" smtClean="0"/>
              <a:t>,</a:t>
            </a:r>
            <a:r>
              <a:rPr lang="en-GB" altLang="zh-CN" sz="2400" b="1" dirty="0" smtClean="0"/>
              <a:t> 2024</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solidFill>
                  <a:schemeClr val="tx1"/>
                </a:solidFill>
              </a:rPr>
              <a:t>Definition for symbol </a:t>
            </a:r>
            <a:r>
              <a:rPr lang="en-GB" altLang="zh-CN" sz="3200" dirty="0" err="1" smtClean="0"/>
              <a:t>ΔT</a:t>
            </a:r>
            <a:r>
              <a:rPr lang="en-GB" altLang="zh-CN" sz="3200" baseline="-25000" dirty="0" err="1" smtClean="0"/>
              <a:t>IB,c</a:t>
            </a:r>
            <a:endParaRPr lang="en-US" altLang="zh-CN" sz="3200" b="1" dirty="0" smtClean="0">
              <a:solidFill>
                <a:schemeClr val="tx1"/>
              </a:solidFill>
            </a:endParaRPr>
          </a:p>
        </p:txBody>
      </p:sp>
      <p:sp>
        <p:nvSpPr>
          <p:cNvPr id="2" name="文本框 1"/>
          <p:cNvSpPr txBox="1"/>
          <p:nvPr/>
        </p:nvSpPr>
        <p:spPr>
          <a:xfrm>
            <a:off x="300673" y="835601"/>
            <a:ext cx="11889740" cy="830997"/>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solidFill>
                  <a:schemeClr val="tx1"/>
                </a:solidFill>
                <a:latin typeface="+mn-lt"/>
                <a:sym typeface="+mn-ea"/>
              </a:rPr>
              <a:t>Symbols in TS 38.521-1</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algn="l" eaLnBrk="1" latinLnBrk="0" hangingPunct="1">
              <a:spcBef>
                <a:spcPts val="0"/>
              </a:spcBef>
              <a:buClrTx/>
              <a:buSzTx/>
            </a:pPr>
            <a:endParaRPr lang="en-US" altLang="zh-CN" sz="1400" dirty="0" smtClean="0">
              <a:latin typeface="+mn-lt"/>
              <a:sym typeface="+mn-ea"/>
            </a:endParaRPr>
          </a:p>
        </p:txBody>
      </p:sp>
      <p:sp>
        <p:nvSpPr>
          <p:cNvPr id="6" name="文本框 2"/>
          <p:cNvSpPr txBox="1">
            <a:spLocks noChangeArrowheads="1"/>
          </p:cNvSpPr>
          <p:nvPr/>
        </p:nvSpPr>
        <p:spPr bwMode="auto">
          <a:xfrm>
            <a:off x="398769" y="2440212"/>
            <a:ext cx="11284719" cy="441937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171450" indent="-171450">
              <a:spcBef>
                <a:spcPts val="1400"/>
              </a:spcBef>
              <a:spcAft>
                <a:spcPts val="180"/>
              </a:spcAft>
              <a:buFont typeface="Wingdings" panose="05000000000000000000" pitchFamily="2" charset="2"/>
              <a:buChar char="Ø"/>
            </a:pPr>
            <a:r>
              <a:rPr lang="en-US" sz="1400" i="1" dirty="0"/>
              <a:t>The </a:t>
            </a:r>
            <a:r>
              <a:rPr lang="en-US" sz="1400" i="1" dirty="0" smtClean="0"/>
              <a:t>symbol </a:t>
            </a:r>
            <a:r>
              <a:rPr lang="en-GB" altLang="zh-CN" sz="1400" dirty="0" err="1" smtClean="0"/>
              <a:t>ΔT</a:t>
            </a:r>
            <a:r>
              <a:rPr lang="en-GB" altLang="zh-CN" sz="1400" baseline="-25000" dirty="0" err="1" smtClean="0"/>
              <a:t>IB,c</a:t>
            </a:r>
            <a:r>
              <a:rPr lang="en-GB" altLang="zh-CN" sz="1400" dirty="0"/>
              <a:t> </a:t>
            </a:r>
            <a:r>
              <a:rPr lang="en-US" sz="1400" i="1" dirty="0" smtClean="0"/>
              <a:t>is used for the additional tolerance for serving cell as specified for NR CA, for SUL, or for EN-DC. The UE is allowed to set its configured maximum output power by using the symbol </a:t>
            </a:r>
            <a:r>
              <a:rPr lang="en-GB" altLang="zh-CN" sz="1400" dirty="0" err="1" smtClean="0"/>
              <a:t>ΔT</a:t>
            </a:r>
            <a:r>
              <a:rPr lang="en-GB" altLang="zh-CN" sz="1400" baseline="-25000" dirty="0" err="1" smtClean="0"/>
              <a:t>IB,c</a:t>
            </a:r>
            <a:r>
              <a:rPr lang="en-GB" altLang="zh-CN" sz="1400" baseline="-25000" dirty="0" smtClean="0"/>
              <a:t>..</a:t>
            </a:r>
          </a:p>
          <a:p>
            <a:pPr marL="171450" indent="-171450">
              <a:spcBef>
                <a:spcPts val="1400"/>
              </a:spcBef>
              <a:spcAft>
                <a:spcPts val="180"/>
              </a:spcAft>
              <a:buFont typeface="Wingdings" panose="05000000000000000000" pitchFamily="2" charset="2"/>
              <a:buChar char="Ø"/>
            </a:pPr>
            <a:r>
              <a:rPr lang="en-US" sz="1400" i="1" dirty="0" smtClean="0"/>
              <a:t>The following texts have been appeared for the test of transmitter power in many sub-clauses in 38.521-1.</a:t>
            </a:r>
          </a:p>
          <a:p>
            <a:pPr marL="779780" lvl="1" indent="-171450">
              <a:spcBef>
                <a:spcPts val="1400"/>
              </a:spcBef>
              <a:spcAft>
                <a:spcPts val="180"/>
              </a:spcAft>
              <a:buFont typeface="Arial" panose="020B0604020202020204" pitchFamily="34" charset="0"/>
              <a:buChar char="•"/>
            </a:pPr>
            <a:r>
              <a:rPr lang="en-GB" altLang="zh-CN" sz="1200" dirty="0"/>
              <a:t>For the UE which supports inter-band NR CA configuration, inter-band NR-DC configuration, SUL configuration or inter-band EN-DC configuration, </a:t>
            </a:r>
            <a:r>
              <a:rPr lang="en-GB" altLang="zh-CN" sz="1200" dirty="0" err="1"/>
              <a:t>ΔT</a:t>
            </a:r>
            <a:r>
              <a:rPr lang="en-GB" altLang="zh-CN" sz="1200" baseline="-25000" dirty="0" err="1"/>
              <a:t>IB,c</a:t>
            </a:r>
            <a:r>
              <a:rPr lang="en-GB" altLang="zh-CN" sz="1200" dirty="0"/>
              <a:t> as specified in 6.2A.4.0.2 for NR CA, 6.2B.4.0.2 for NR-DC, clause 6.2C.2 for SUL, or TS 38.521-3 [14] clause 6.2B.4.2 for EN-DC applies. Unless otherwise stated, </a:t>
            </a:r>
            <a:r>
              <a:rPr lang="en-GB" altLang="zh-CN" sz="1200" dirty="0" err="1"/>
              <a:t>ΔT</a:t>
            </a:r>
            <a:r>
              <a:rPr lang="en-GB" altLang="zh-CN" sz="1200" baseline="-25000" dirty="0" err="1"/>
              <a:t>IB,c</a:t>
            </a:r>
            <a:r>
              <a:rPr lang="en-GB" altLang="zh-CN" sz="1200" dirty="0"/>
              <a:t> is set to zero</a:t>
            </a:r>
            <a:r>
              <a:rPr lang="en-GB" altLang="zh-CN" sz="1200" dirty="0" smtClean="0"/>
              <a:t>.</a:t>
            </a:r>
          </a:p>
          <a:p>
            <a:pPr marL="779780" lvl="1" indent="-171450">
              <a:spcBef>
                <a:spcPts val="1400"/>
              </a:spcBef>
              <a:spcAft>
                <a:spcPts val="180"/>
              </a:spcAft>
              <a:buFont typeface="Arial" panose="020B0604020202020204" pitchFamily="34" charset="0"/>
              <a:buChar char="•"/>
            </a:pPr>
            <a:r>
              <a:rPr lang="en-GB" altLang="zh-CN" sz="1200" dirty="0"/>
              <a:t>In case the UE supports more than one of band combinations for CA, NR-DC, SUL or EN-DC, and an operating band belongs to more than one band combinations </a:t>
            </a:r>
            <a:r>
              <a:rPr lang="en-GB" altLang="zh-CN" sz="1200" dirty="0" smtClean="0"/>
              <a:t>then</a:t>
            </a:r>
          </a:p>
          <a:p>
            <a:pPr marL="1389380" lvl="2" indent="-171450">
              <a:spcBef>
                <a:spcPts val="1400"/>
              </a:spcBef>
              <a:spcAft>
                <a:spcPts val="180"/>
              </a:spcAft>
              <a:buFont typeface="Wingdings" panose="05000000000000000000" pitchFamily="2" charset="2"/>
              <a:buChar char="ü"/>
            </a:pPr>
            <a:r>
              <a:rPr lang="en-GB" altLang="zh-CN" sz="1200" dirty="0" smtClean="0"/>
              <a:t> When </a:t>
            </a:r>
            <a:r>
              <a:rPr lang="en-GB" altLang="zh-CN" sz="1200" dirty="0"/>
              <a:t>the operating band frequency range is ≤ 1 GHz, the applicable additional </a:t>
            </a:r>
            <a:r>
              <a:rPr lang="en-GB" altLang="zh-CN" sz="1200" dirty="0" err="1"/>
              <a:t>ΔT</a:t>
            </a:r>
            <a:r>
              <a:rPr lang="en-GB" altLang="zh-CN" sz="1200" baseline="-25000" dirty="0" err="1"/>
              <a:t>IB,c</a:t>
            </a:r>
            <a:r>
              <a:rPr lang="en-GB" altLang="zh-CN" sz="1200" dirty="0"/>
              <a:t> shall be the average value for all band combinations defined in clause 6.2A.4.0.2, 6.2B.4.0.2, 6.2C.2 in this specification and 6.2B.4.2 in TS 38.521-3 [14], truncated to one decimal place that apply for that operating band among the supported band combinations. In case there is a harmonic relation between low band UL and high band DL, then the maximum </a:t>
            </a:r>
            <a:r>
              <a:rPr lang="en-GB" altLang="zh-CN" sz="1200" dirty="0" err="1"/>
              <a:t>ΔT</a:t>
            </a:r>
            <a:r>
              <a:rPr lang="en-GB" altLang="zh-CN" sz="1200" baseline="-25000" dirty="0" err="1"/>
              <a:t>IB,c</a:t>
            </a:r>
            <a:r>
              <a:rPr lang="en-GB" altLang="zh-CN" sz="1200" dirty="0"/>
              <a:t> among the different supported band combinations involving such band shall be applied</a:t>
            </a:r>
            <a:r>
              <a:rPr lang="en-GB" altLang="zh-CN" sz="1200" dirty="0" smtClean="0"/>
              <a:t>.</a:t>
            </a:r>
          </a:p>
          <a:p>
            <a:pPr marL="1389380" lvl="2" indent="-171450">
              <a:spcBef>
                <a:spcPts val="1400"/>
              </a:spcBef>
              <a:spcAft>
                <a:spcPts val="180"/>
              </a:spcAft>
              <a:buFont typeface="Wingdings" panose="05000000000000000000" pitchFamily="2" charset="2"/>
              <a:buChar char="ü"/>
            </a:pPr>
            <a:r>
              <a:rPr lang="en-GB" altLang="zh-CN" sz="1200" dirty="0"/>
              <a:t>When the operating band frequency range is &gt; 1 GHz, the applicable additional </a:t>
            </a:r>
            <a:r>
              <a:rPr lang="en-GB" altLang="zh-CN" sz="1200" dirty="0" err="1"/>
              <a:t>ΔT</a:t>
            </a:r>
            <a:r>
              <a:rPr lang="en-GB" altLang="zh-CN" sz="1200" baseline="-25000" dirty="0" err="1"/>
              <a:t>IB,c</a:t>
            </a:r>
            <a:r>
              <a:rPr lang="en-GB" altLang="zh-CN" sz="1200" dirty="0"/>
              <a:t> shall be the maximum value for all band combinations defined in clause 6.2A.4.0.2, 6.2B.4.0.2, 6.2C.2 in this specification and 6.2B.4.2 in TS 38.521-3 [14] for the applicable operating bands.</a:t>
            </a:r>
            <a:r>
              <a:rPr lang="en-US" sz="1200" i="1" dirty="0" smtClean="0"/>
              <a:t>.</a:t>
            </a:r>
          </a:p>
          <a:p>
            <a:pPr marL="171450" indent="-171450">
              <a:spcBef>
                <a:spcPts val="1400"/>
              </a:spcBef>
              <a:spcAft>
                <a:spcPts val="180"/>
              </a:spcAft>
              <a:buFont typeface="Wingdings" panose="05000000000000000000" pitchFamily="2" charset="2"/>
              <a:buChar char="Ø"/>
            </a:pPr>
            <a:r>
              <a:rPr lang="en-US" altLang="zh-CN" sz="1200" i="1" dirty="0" smtClean="0"/>
              <a:t>The same texts also appear in TS 38.101-1 for the configured transmitted power for single carrier and CA in clause 6.2.4 and 6.2A.4.</a:t>
            </a:r>
            <a:endParaRPr lang="zh-CN" sz="1200" i="1" dirty="0"/>
          </a:p>
        </p:txBody>
      </p:sp>
      <p:pic>
        <p:nvPicPr>
          <p:cNvPr id="3" name="图片 2"/>
          <p:cNvPicPr>
            <a:picLocks noChangeAspect="1"/>
          </p:cNvPicPr>
          <p:nvPr/>
        </p:nvPicPr>
        <p:blipFill>
          <a:blip r:embed="rId4"/>
          <a:stretch>
            <a:fillRect/>
          </a:stretch>
        </p:blipFill>
        <p:spPr>
          <a:xfrm>
            <a:off x="398769" y="1609215"/>
            <a:ext cx="10868287" cy="564736"/>
          </a:xfrm>
          <a:prstGeom prst="rect">
            <a:avLst/>
          </a:prstGeom>
        </p:spPr>
      </p:pic>
    </p:spTree>
    <p:custDataLst>
      <p:tags r:id="rId1"/>
    </p:custDataLst>
    <p:extLst>
      <p:ext uri="{BB962C8B-B14F-4D97-AF65-F5344CB8AC3E}">
        <p14:creationId xmlns:p14="http://schemas.microsoft.com/office/powerpoint/2010/main" val="2963439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00673" y="0"/>
            <a:ext cx="11577955" cy="727710"/>
          </a:xfrm>
        </p:spPr>
        <p:txBody>
          <a:bodyPr/>
          <a:lstStyle/>
          <a:p>
            <a:pPr eaLnBrk="1" hangingPunct="1"/>
            <a:r>
              <a:rPr lang="en-GB" altLang="zh-CN" sz="3200" dirty="0" err="1" smtClean="0"/>
              <a:t>ΔT</a:t>
            </a:r>
            <a:r>
              <a:rPr lang="en-GB" altLang="zh-CN" sz="3200" baseline="-25000" dirty="0" err="1" smtClean="0"/>
              <a:t>IB,c</a:t>
            </a:r>
            <a:r>
              <a:rPr lang="en-US" altLang="zh-CN" sz="3200" b="1" dirty="0" smtClean="0">
                <a:solidFill>
                  <a:schemeClr val="tx1"/>
                </a:solidFill>
              </a:rPr>
              <a:t> in TS 38.521-1</a:t>
            </a:r>
          </a:p>
        </p:txBody>
      </p:sp>
      <p:sp>
        <p:nvSpPr>
          <p:cNvPr id="2" name="文本框 1"/>
          <p:cNvSpPr txBox="1"/>
          <p:nvPr/>
        </p:nvSpPr>
        <p:spPr>
          <a:xfrm>
            <a:off x="300673" y="673118"/>
            <a:ext cx="11889740" cy="6247864"/>
          </a:xfrm>
          <a:prstGeom prst="rect">
            <a:avLst/>
          </a:prstGeom>
          <a:noFill/>
        </p:spPr>
        <p:txBody>
          <a:bodyPr wrap="square" rtlCol="0" anchor="t">
            <a:spAutoFit/>
          </a:bodyPr>
          <a:lstStyle/>
          <a:p>
            <a:pPr>
              <a:spcBef>
                <a:spcPts val="0"/>
              </a:spcBef>
            </a:pPr>
            <a:r>
              <a:rPr lang="en-US" altLang="zh-CN" sz="1400" dirty="0" smtClean="0">
                <a:sym typeface="+mn-ea"/>
              </a:rPr>
              <a:t>The main purpose of introducing the above mentioned texts is how to handle the </a:t>
            </a:r>
            <a:r>
              <a:rPr lang="en-GB" altLang="zh-CN" sz="1400" dirty="0" err="1" smtClean="0"/>
              <a:t>ΔT</a:t>
            </a:r>
            <a:r>
              <a:rPr lang="en-GB" altLang="zh-CN" sz="1400" baseline="-25000" dirty="0" err="1" smtClean="0"/>
              <a:t>IB,c</a:t>
            </a:r>
            <a:r>
              <a:rPr lang="en-GB" altLang="zh-CN" sz="1400" dirty="0" smtClean="0"/>
              <a:t> </a:t>
            </a:r>
            <a:r>
              <a:rPr lang="en-US" altLang="zh-CN" sz="1400" dirty="0" smtClean="0">
                <a:sym typeface="+mn-ea"/>
              </a:rPr>
              <a:t>for the cases when the UE supports more than one of band combination, and an operating band belongs to more than one band combination.</a:t>
            </a:r>
          </a:p>
          <a:p>
            <a:pPr>
              <a:spcBef>
                <a:spcPts val="0"/>
              </a:spcBef>
            </a:pPr>
            <a:endParaRPr lang="en-US" altLang="zh-CN" sz="1400" dirty="0">
              <a:sym typeface="+mn-ea"/>
            </a:endParaRPr>
          </a:p>
          <a:p>
            <a:pPr>
              <a:spcBef>
                <a:spcPts val="0"/>
              </a:spcBef>
            </a:pPr>
            <a:r>
              <a:rPr lang="en-US" altLang="zh-CN" sz="1400" dirty="0" smtClean="0">
                <a:sym typeface="+mn-ea"/>
              </a:rPr>
              <a:t>However, the same texts appear in different sub-clauses in TS 38.521-1 for more than </a:t>
            </a:r>
            <a:r>
              <a:rPr lang="en-US" altLang="zh-CN" dirty="0" smtClean="0">
                <a:solidFill>
                  <a:srgbClr val="FF0000"/>
                </a:solidFill>
                <a:sym typeface="+mn-ea"/>
              </a:rPr>
              <a:t>41</a:t>
            </a:r>
            <a:r>
              <a:rPr lang="en-US" altLang="zh-CN" sz="1400" dirty="0" smtClean="0">
                <a:sym typeface="+mn-ea"/>
              </a:rPr>
              <a:t> times when testing the transmitter power for different features on band combinations which is highlighted as below.</a:t>
            </a:r>
            <a:endParaRPr lang="en-US" altLang="zh-CN" sz="1400" dirty="0">
              <a:sym typeface="+mn-ea"/>
            </a:endParaRPr>
          </a:p>
          <a:p>
            <a:pPr>
              <a:spcBef>
                <a:spcPts val="0"/>
              </a:spcBef>
            </a:pPr>
            <a:endParaRPr lang="en-US" altLang="zh-CN" sz="1400" dirty="0" smtClean="0">
              <a:sym typeface="+mn-ea"/>
            </a:endParaRPr>
          </a:p>
          <a:p>
            <a:pPr>
              <a:spcBef>
                <a:spcPts val="0"/>
              </a:spcBef>
            </a:pPr>
            <a:endParaRPr lang="en-US" altLang="zh-CN" sz="1400" dirty="0">
              <a:sym typeface="+mn-ea"/>
            </a:endParaRPr>
          </a:p>
          <a:p>
            <a:pPr>
              <a:spcBef>
                <a:spcPts val="0"/>
              </a:spcBef>
            </a:pPr>
            <a:endParaRPr lang="en-US" altLang="zh-CN" sz="1400" dirty="0" smtClean="0">
              <a:sym typeface="+mn-ea"/>
            </a:endParaRPr>
          </a:p>
          <a:p>
            <a:pPr>
              <a:spcBef>
                <a:spcPts val="0"/>
              </a:spcBef>
            </a:pPr>
            <a:endParaRPr lang="en-US" altLang="zh-CN" sz="1400" dirty="0">
              <a:sym typeface="+mn-ea"/>
            </a:endParaRPr>
          </a:p>
          <a:p>
            <a:pPr>
              <a:spcBef>
                <a:spcPts val="0"/>
              </a:spcBef>
            </a:pPr>
            <a:endParaRPr lang="en-US" altLang="zh-CN" sz="1400" dirty="0" smtClean="0">
              <a:sym typeface="+mn-ea"/>
            </a:endParaRPr>
          </a:p>
          <a:p>
            <a:pPr>
              <a:spcBef>
                <a:spcPts val="0"/>
              </a:spcBef>
            </a:pPr>
            <a:endParaRPr lang="en-US" altLang="zh-CN" sz="1400" dirty="0">
              <a:sym typeface="+mn-ea"/>
            </a:endParaRPr>
          </a:p>
          <a:p>
            <a:pPr>
              <a:spcBef>
                <a:spcPts val="0"/>
              </a:spcBef>
            </a:pPr>
            <a:endParaRPr lang="en-US" altLang="zh-CN" sz="1400" dirty="0" smtClean="0">
              <a:sym typeface="+mn-ea"/>
            </a:endParaRPr>
          </a:p>
          <a:p>
            <a:pPr>
              <a:spcBef>
                <a:spcPts val="0"/>
              </a:spcBef>
            </a:pPr>
            <a:endParaRPr lang="en-US" altLang="zh-CN" sz="1400" dirty="0">
              <a:sym typeface="+mn-ea"/>
            </a:endParaRPr>
          </a:p>
          <a:p>
            <a:pPr>
              <a:spcBef>
                <a:spcPts val="0"/>
              </a:spcBef>
            </a:pPr>
            <a:endParaRPr lang="en-US" altLang="zh-CN" sz="1400" dirty="0" smtClean="0">
              <a:sym typeface="+mn-ea"/>
            </a:endParaRPr>
          </a:p>
          <a:p>
            <a:pPr>
              <a:spcBef>
                <a:spcPts val="0"/>
              </a:spcBef>
            </a:pPr>
            <a:endParaRPr lang="en-US" altLang="zh-CN" sz="1400" dirty="0">
              <a:sym typeface="+mn-ea"/>
            </a:endParaRPr>
          </a:p>
          <a:p>
            <a:pPr>
              <a:spcBef>
                <a:spcPts val="0"/>
              </a:spcBef>
            </a:pPr>
            <a:endParaRPr lang="en-US" altLang="zh-CN" sz="1400" dirty="0" smtClean="0">
              <a:sym typeface="+mn-ea"/>
            </a:endParaRPr>
          </a:p>
          <a:p>
            <a:pPr>
              <a:spcBef>
                <a:spcPts val="0"/>
              </a:spcBef>
            </a:pPr>
            <a:endParaRPr lang="en-US" altLang="zh-CN" sz="1400" dirty="0">
              <a:sym typeface="+mn-ea"/>
            </a:endParaRPr>
          </a:p>
          <a:p>
            <a:pPr>
              <a:spcBef>
                <a:spcPts val="0"/>
              </a:spcBef>
            </a:pPr>
            <a:endParaRPr lang="en-US" altLang="zh-CN" sz="1400" dirty="0" smtClean="0">
              <a:sym typeface="+mn-ea"/>
            </a:endParaRPr>
          </a:p>
          <a:p>
            <a:pPr>
              <a:spcBef>
                <a:spcPts val="0"/>
              </a:spcBef>
            </a:pPr>
            <a:endParaRPr lang="en-US" altLang="zh-CN" sz="1400" dirty="0">
              <a:sym typeface="+mn-ea"/>
            </a:endParaRPr>
          </a:p>
          <a:p>
            <a:pPr>
              <a:spcBef>
                <a:spcPts val="0"/>
              </a:spcBef>
            </a:pPr>
            <a:endParaRPr lang="en-US" altLang="zh-CN" sz="1400" dirty="0" smtClean="0">
              <a:sym typeface="+mn-ea"/>
            </a:endParaRPr>
          </a:p>
          <a:p>
            <a:pPr>
              <a:spcBef>
                <a:spcPts val="0"/>
              </a:spcBef>
            </a:pPr>
            <a:endParaRPr lang="en-US" altLang="zh-CN" sz="1400" dirty="0">
              <a:sym typeface="+mn-ea"/>
            </a:endParaRPr>
          </a:p>
          <a:p>
            <a:pPr>
              <a:spcBef>
                <a:spcPts val="0"/>
              </a:spcBef>
            </a:pPr>
            <a:endParaRPr lang="en-US" altLang="zh-CN" sz="1200" dirty="0" smtClean="0"/>
          </a:p>
          <a:p>
            <a:pPr>
              <a:spcBef>
                <a:spcPts val="600"/>
              </a:spcBef>
            </a:pPr>
            <a:endParaRPr lang="en-US" altLang="zh-CN" sz="1400" b="1" u="sng" dirty="0" smtClean="0"/>
          </a:p>
          <a:p>
            <a:pPr>
              <a:spcBef>
                <a:spcPts val="600"/>
              </a:spcBef>
            </a:pPr>
            <a:endParaRPr lang="en-US" altLang="zh-CN" sz="1400" b="1" u="sng" dirty="0"/>
          </a:p>
          <a:p>
            <a:pPr>
              <a:spcBef>
                <a:spcPts val="600"/>
              </a:spcBef>
            </a:pPr>
            <a:endParaRPr lang="en-US" altLang="zh-CN" sz="1400" b="1" u="sng" dirty="0" smtClean="0"/>
          </a:p>
          <a:p>
            <a:pPr>
              <a:spcBef>
                <a:spcPts val="600"/>
              </a:spcBef>
            </a:pPr>
            <a:r>
              <a:rPr lang="en-US" altLang="zh-CN" sz="1400" b="1" u="sng" dirty="0" smtClean="0"/>
              <a:t>Observation </a:t>
            </a:r>
            <a:r>
              <a:rPr lang="en-US" altLang="zh-CN" sz="1400" b="1" u="sng" dirty="0"/>
              <a:t>1. </a:t>
            </a:r>
            <a:r>
              <a:rPr lang="en-US" altLang="zh-CN" sz="1400" dirty="0"/>
              <a:t>  </a:t>
            </a:r>
            <a:r>
              <a:rPr lang="en-US" altLang="zh-CN" sz="1400" dirty="0" smtClean="0"/>
              <a:t>The texts for how to handle the </a:t>
            </a:r>
            <a:r>
              <a:rPr lang="en-GB" altLang="zh-CN" sz="1400" dirty="0" err="1" smtClean="0"/>
              <a:t>ΔT</a:t>
            </a:r>
            <a:r>
              <a:rPr lang="en-GB" altLang="zh-CN" sz="1400" baseline="-25000" dirty="0" err="1" smtClean="0"/>
              <a:t>IB,c</a:t>
            </a:r>
            <a:r>
              <a:rPr lang="en-GB" altLang="zh-CN" sz="1400" dirty="0" smtClean="0"/>
              <a:t> </a:t>
            </a:r>
            <a:r>
              <a:rPr lang="en-US" altLang="zh-CN" sz="1400" dirty="0">
                <a:sym typeface="+mn-ea"/>
              </a:rPr>
              <a:t>for the cases when the UE supports more than one of band </a:t>
            </a:r>
            <a:r>
              <a:rPr lang="en-US" altLang="zh-CN" sz="1400" dirty="0" smtClean="0">
                <a:sym typeface="+mn-ea"/>
              </a:rPr>
              <a:t>combination have been duplicated for many times in different sub-clauses in TS 38.521-1</a:t>
            </a:r>
            <a:r>
              <a:rPr lang="en-US" altLang="zh-CN" sz="1400" dirty="0" smtClean="0"/>
              <a:t>.</a:t>
            </a:r>
            <a:endParaRPr lang="en-US" altLang="zh-CN" sz="1200" dirty="0">
              <a:sym typeface="+mn-ea"/>
            </a:endParaRPr>
          </a:p>
        </p:txBody>
      </p:sp>
      <p:pic>
        <p:nvPicPr>
          <p:cNvPr id="3" name="图片 2"/>
          <p:cNvPicPr>
            <a:picLocks noChangeAspect="1"/>
          </p:cNvPicPr>
          <p:nvPr/>
        </p:nvPicPr>
        <p:blipFill>
          <a:blip r:embed="rId4"/>
          <a:stretch>
            <a:fillRect/>
          </a:stretch>
        </p:blipFill>
        <p:spPr>
          <a:xfrm>
            <a:off x="300674" y="1857027"/>
            <a:ext cx="3825389" cy="3042518"/>
          </a:xfrm>
          <a:prstGeom prst="rect">
            <a:avLst/>
          </a:prstGeom>
        </p:spPr>
      </p:pic>
      <p:pic>
        <p:nvPicPr>
          <p:cNvPr id="4" name="图片 3"/>
          <p:cNvPicPr>
            <a:picLocks noChangeAspect="1"/>
          </p:cNvPicPr>
          <p:nvPr/>
        </p:nvPicPr>
        <p:blipFill>
          <a:blip r:embed="rId5"/>
          <a:stretch>
            <a:fillRect/>
          </a:stretch>
        </p:blipFill>
        <p:spPr>
          <a:xfrm>
            <a:off x="314321" y="4917429"/>
            <a:ext cx="3793656" cy="1357418"/>
          </a:xfrm>
          <a:prstGeom prst="rect">
            <a:avLst/>
          </a:prstGeom>
        </p:spPr>
      </p:pic>
      <p:pic>
        <p:nvPicPr>
          <p:cNvPr id="6" name="图片 5"/>
          <p:cNvPicPr>
            <a:picLocks noChangeAspect="1"/>
          </p:cNvPicPr>
          <p:nvPr/>
        </p:nvPicPr>
        <p:blipFill>
          <a:blip r:embed="rId6"/>
          <a:stretch>
            <a:fillRect/>
          </a:stretch>
        </p:blipFill>
        <p:spPr>
          <a:xfrm>
            <a:off x="4210056" y="1829732"/>
            <a:ext cx="3971911" cy="2290798"/>
          </a:xfrm>
          <a:prstGeom prst="rect">
            <a:avLst/>
          </a:prstGeom>
        </p:spPr>
      </p:pic>
      <p:pic>
        <p:nvPicPr>
          <p:cNvPr id="7" name="图片 6"/>
          <p:cNvPicPr>
            <a:picLocks noChangeAspect="1"/>
          </p:cNvPicPr>
          <p:nvPr/>
        </p:nvPicPr>
        <p:blipFill>
          <a:blip r:embed="rId7"/>
          <a:stretch>
            <a:fillRect/>
          </a:stretch>
        </p:blipFill>
        <p:spPr>
          <a:xfrm>
            <a:off x="4210056" y="4245728"/>
            <a:ext cx="3971911" cy="1988175"/>
          </a:xfrm>
          <a:prstGeom prst="rect">
            <a:avLst/>
          </a:prstGeom>
        </p:spPr>
      </p:pic>
      <p:pic>
        <p:nvPicPr>
          <p:cNvPr id="8" name="图片 7"/>
          <p:cNvPicPr>
            <a:picLocks noChangeAspect="1"/>
          </p:cNvPicPr>
          <p:nvPr/>
        </p:nvPicPr>
        <p:blipFill>
          <a:blip r:embed="rId8"/>
          <a:stretch>
            <a:fillRect/>
          </a:stretch>
        </p:blipFill>
        <p:spPr>
          <a:xfrm>
            <a:off x="8333337" y="1984576"/>
            <a:ext cx="3663201" cy="1932906"/>
          </a:xfrm>
          <a:prstGeom prst="rect">
            <a:avLst/>
          </a:prstGeom>
        </p:spPr>
      </p:pic>
    </p:spTree>
    <p:custDataLst>
      <p:tags r:id="rId1"/>
    </p:custDataLst>
    <p:extLst>
      <p:ext uri="{BB962C8B-B14F-4D97-AF65-F5344CB8AC3E}">
        <p14:creationId xmlns:p14="http://schemas.microsoft.com/office/powerpoint/2010/main" val="22411409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00673" y="0"/>
            <a:ext cx="11577955" cy="727710"/>
          </a:xfrm>
        </p:spPr>
        <p:txBody>
          <a:bodyPr/>
          <a:lstStyle/>
          <a:p>
            <a:pPr eaLnBrk="1" hangingPunct="1"/>
            <a:r>
              <a:rPr lang="en-GB" altLang="zh-CN" sz="3200" dirty="0" smtClean="0"/>
              <a:t>Simplify the wordings for </a:t>
            </a:r>
            <a:r>
              <a:rPr lang="en-GB" altLang="zh-CN" sz="3200" dirty="0" err="1" smtClean="0"/>
              <a:t>ΔT</a:t>
            </a:r>
            <a:r>
              <a:rPr lang="en-GB" altLang="zh-CN" sz="3200" baseline="-25000" dirty="0" err="1" smtClean="0"/>
              <a:t>IB,c</a:t>
            </a:r>
            <a:r>
              <a:rPr lang="en-US" altLang="zh-CN" sz="3200" b="1" dirty="0" smtClean="0">
                <a:solidFill>
                  <a:schemeClr val="tx1"/>
                </a:solidFill>
              </a:rPr>
              <a:t> in TS 38.521-1</a:t>
            </a:r>
          </a:p>
        </p:txBody>
      </p:sp>
      <p:sp>
        <p:nvSpPr>
          <p:cNvPr id="2" name="文本框 1"/>
          <p:cNvSpPr txBox="1"/>
          <p:nvPr/>
        </p:nvSpPr>
        <p:spPr>
          <a:xfrm>
            <a:off x="300673" y="641699"/>
            <a:ext cx="11889740" cy="1246495"/>
          </a:xfrm>
          <a:prstGeom prst="rect">
            <a:avLst/>
          </a:prstGeom>
          <a:noFill/>
        </p:spPr>
        <p:txBody>
          <a:bodyPr wrap="square" rtlCol="0" anchor="t">
            <a:spAutoFit/>
          </a:bodyPr>
          <a:lstStyle/>
          <a:p>
            <a:pPr>
              <a:spcBef>
                <a:spcPts val="0"/>
              </a:spcBef>
            </a:pPr>
            <a:r>
              <a:rPr lang="en-US" altLang="zh-CN" sz="1400" dirty="0" smtClean="0">
                <a:sym typeface="+mn-ea"/>
              </a:rPr>
              <a:t>It is suggested RAN5 to consider whether so many duplicated text for </a:t>
            </a:r>
            <a:r>
              <a:rPr lang="en-GB" altLang="zh-CN" sz="1400" dirty="0" err="1"/>
              <a:t>ΔT</a:t>
            </a:r>
            <a:r>
              <a:rPr lang="en-GB" altLang="zh-CN" sz="1400" baseline="-25000" dirty="0" err="1"/>
              <a:t>IB,c</a:t>
            </a:r>
            <a:r>
              <a:rPr lang="en-US" altLang="zh-CN" sz="1400" b="1" dirty="0"/>
              <a:t> </a:t>
            </a:r>
            <a:r>
              <a:rPr lang="en-US" altLang="zh-CN" sz="1400" dirty="0"/>
              <a:t>in TS </a:t>
            </a:r>
            <a:r>
              <a:rPr lang="en-US" altLang="zh-CN" sz="1400" dirty="0" smtClean="0"/>
              <a:t>38.521-1 </a:t>
            </a:r>
            <a:r>
              <a:rPr lang="en-US" altLang="zh-CN" sz="1400" dirty="0" smtClean="0">
                <a:sym typeface="+mn-ea"/>
              </a:rPr>
              <a:t>is really needed. It is observed that if a “General” sub-clause is setup for each feature in RAN5 spec respectively, the structure of the spec will be more clear and less redundant. All common contents under the same feature can move into this “General” sub-clause not only for simplifying the wordings of </a:t>
            </a:r>
            <a:r>
              <a:rPr lang="en-GB" altLang="zh-CN" sz="1400" dirty="0" err="1"/>
              <a:t>ΔT</a:t>
            </a:r>
            <a:r>
              <a:rPr lang="en-GB" altLang="zh-CN" sz="1400" baseline="-25000" dirty="0" err="1"/>
              <a:t>IB,c</a:t>
            </a:r>
            <a:r>
              <a:rPr lang="en-GB" altLang="zh-CN" sz="1400" dirty="0"/>
              <a:t> </a:t>
            </a:r>
            <a:r>
              <a:rPr lang="en-GB" altLang="zh-CN" sz="1400" dirty="0" smtClean="0"/>
              <a:t>in this proposal </a:t>
            </a:r>
            <a:r>
              <a:rPr lang="en-US" altLang="zh-CN" sz="1400" dirty="0" smtClean="0">
                <a:sym typeface="+mn-ea"/>
              </a:rPr>
              <a:t>but also for the future purpose.</a:t>
            </a:r>
            <a:endParaRPr lang="en-US" altLang="zh-CN" sz="1400" dirty="0">
              <a:sym typeface="+mn-ea"/>
            </a:endParaRPr>
          </a:p>
          <a:p>
            <a:pPr>
              <a:spcBef>
                <a:spcPts val="600"/>
              </a:spcBef>
            </a:pPr>
            <a:r>
              <a:rPr lang="en-US" altLang="zh-CN" sz="1400" b="1" u="sng" dirty="0" smtClean="0"/>
              <a:t>Proposal </a:t>
            </a:r>
            <a:r>
              <a:rPr lang="en-US" altLang="zh-CN" sz="1400" b="1" u="sng" dirty="0"/>
              <a:t>1. </a:t>
            </a:r>
            <a:r>
              <a:rPr lang="en-US" altLang="zh-CN" sz="1400" dirty="0"/>
              <a:t>  </a:t>
            </a:r>
            <a:r>
              <a:rPr lang="en-US" altLang="zh-CN" sz="1400" dirty="0" smtClean="0"/>
              <a:t>It is suggested to move the following texts to the “General” sub-clause for each feature for the test of transmitter power in TS 38.521-1.</a:t>
            </a:r>
            <a:endParaRPr lang="en-US" altLang="zh-CN" sz="1200" dirty="0">
              <a:sym typeface="+mn-ea"/>
            </a:endParaRPr>
          </a:p>
        </p:txBody>
      </p:sp>
      <p:pic>
        <p:nvPicPr>
          <p:cNvPr id="9" name="图片 8"/>
          <p:cNvPicPr>
            <a:picLocks noChangeAspect="1"/>
          </p:cNvPicPr>
          <p:nvPr/>
        </p:nvPicPr>
        <p:blipFill>
          <a:blip r:embed="rId4"/>
          <a:stretch>
            <a:fillRect/>
          </a:stretch>
        </p:blipFill>
        <p:spPr>
          <a:xfrm>
            <a:off x="300673" y="2012667"/>
            <a:ext cx="3097620" cy="2140631"/>
          </a:xfrm>
          <a:prstGeom prst="rect">
            <a:avLst/>
          </a:prstGeom>
        </p:spPr>
      </p:pic>
      <p:sp>
        <p:nvSpPr>
          <p:cNvPr id="11" name="文本框 2"/>
          <p:cNvSpPr txBox="1">
            <a:spLocks noChangeArrowheads="1"/>
          </p:cNvSpPr>
          <p:nvPr/>
        </p:nvSpPr>
        <p:spPr bwMode="auto">
          <a:xfrm>
            <a:off x="4037714" y="1919641"/>
            <a:ext cx="7344412" cy="240531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171450" indent="-171450">
              <a:spcBef>
                <a:spcPts val="1400"/>
              </a:spcBef>
              <a:spcAft>
                <a:spcPts val="180"/>
              </a:spcAft>
              <a:buFont typeface="Arial" panose="020B0604020202020204" pitchFamily="34" charset="0"/>
              <a:buChar char="•"/>
            </a:pPr>
            <a:r>
              <a:rPr lang="en-GB" altLang="zh-CN" sz="1000" dirty="0" smtClean="0"/>
              <a:t>For </a:t>
            </a:r>
            <a:r>
              <a:rPr lang="en-GB" altLang="zh-CN" sz="1000" dirty="0"/>
              <a:t>the UE which supports inter-band NR CA configuration, inter-band NR-DC configuration, SUL configuration or inter-band EN-DC configuration, </a:t>
            </a:r>
            <a:r>
              <a:rPr lang="en-GB" altLang="zh-CN" sz="1000" dirty="0" err="1"/>
              <a:t>ΔT</a:t>
            </a:r>
            <a:r>
              <a:rPr lang="en-GB" altLang="zh-CN" sz="1000" baseline="-25000" dirty="0" err="1"/>
              <a:t>IB,c</a:t>
            </a:r>
            <a:r>
              <a:rPr lang="en-GB" altLang="zh-CN" sz="1000" dirty="0"/>
              <a:t> as specified in 6.2A.4.0.2 for NR CA, 6.2B.4.0.2 for NR-DC, clause 6.2C.2 for SUL, or TS 38.521-3 [14] clause 6.2B.4.2 for EN-DC applies. Unless otherwise stated, </a:t>
            </a:r>
            <a:r>
              <a:rPr lang="en-GB" altLang="zh-CN" sz="1000" dirty="0" err="1"/>
              <a:t>ΔT</a:t>
            </a:r>
            <a:r>
              <a:rPr lang="en-GB" altLang="zh-CN" sz="1000" baseline="-25000" dirty="0" err="1"/>
              <a:t>IB,c</a:t>
            </a:r>
            <a:r>
              <a:rPr lang="en-GB" altLang="zh-CN" sz="1000" dirty="0"/>
              <a:t> is set to zero</a:t>
            </a:r>
            <a:r>
              <a:rPr lang="en-GB" altLang="zh-CN" sz="1000" dirty="0" smtClean="0"/>
              <a:t>.</a:t>
            </a:r>
          </a:p>
          <a:p>
            <a:pPr marL="171450" indent="-171450">
              <a:spcBef>
                <a:spcPts val="500"/>
              </a:spcBef>
              <a:spcAft>
                <a:spcPts val="100"/>
              </a:spcAft>
              <a:buFont typeface="Arial" panose="020B0604020202020204" pitchFamily="34" charset="0"/>
              <a:buChar char="•"/>
            </a:pPr>
            <a:r>
              <a:rPr lang="en-GB" altLang="zh-CN" sz="1000" dirty="0"/>
              <a:t>In case the UE supports more than one of band combinations for CA, NR-DC, SUL or EN-DC, and an operating band belongs to more than one band combinations </a:t>
            </a:r>
            <a:r>
              <a:rPr lang="en-GB" altLang="zh-CN" sz="1000" dirty="0" smtClean="0"/>
              <a:t>then</a:t>
            </a:r>
          </a:p>
          <a:p>
            <a:pPr marL="779780" lvl="1" indent="-171450">
              <a:spcBef>
                <a:spcPts val="500"/>
              </a:spcBef>
              <a:spcAft>
                <a:spcPts val="180"/>
              </a:spcAft>
              <a:buFont typeface="Wingdings" panose="05000000000000000000" pitchFamily="2" charset="2"/>
              <a:buChar char="ü"/>
            </a:pPr>
            <a:r>
              <a:rPr lang="en-GB" altLang="zh-CN" sz="1000" dirty="0" smtClean="0"/>
              <a:t> When </a:t>
            </a:r>
            <a:r>
              <a:rPr lang="en-GB" altLang="zh-CN" sz="1000" dirty="0"/>
              <a:t>the operating band frequency range is ≤ 1 GHz, the applicable additional </a:t>
            </a:r>
            <a:r>
              <a:rPr lang="en-GB" altLang="zh-CN" sz="1000" dirty="0" err="1"/>
              <a:t>ΔT</a:t>
            </a:r>
            <a:r>
              <a:rPr lang="en-GB" altLang="zh-CN" sz="1000" baseline="-25000" dirty="0" err="1"/>
              <a:t>IB,c</a:t>
            </a:r>
            <a:r>
              <a:rPr lang="en-GB" altLang="zh-CN" sz="1000" dirty="0"/>
              <a:t> shall be the average value for all band combinations defined in clause 6.2A.4.0.2, 6.2B.4.0.2, 6.2C.2 in this specification and 6.2B.4.2 in TS 38.521-3 [14], truncated to one decimal place that apply for that operating band among the supported band combinations. In case there is a harmonic relation between low band UL and high band DL, then the maximum </a:t>
            </a:r>
            <a:r>
              <a:rPr lang="en-GB" altLang="zh-CN" sz="1000" dirty="0" err="1"/>
              <a:t>ΔT</a:t>
            </a:r>
            <a:r>
              <a:rPr lang="en-GB" altLang="zh-CN" sz="1000" baseline="-25000" dirty="0" err="1"/>
              <a:t>IB,c</a:t>
            </a:r>
            <a:r>
              <a:rPr lang="en-GB" altLang="zh-CN" sz="1000" dirty="0"/>
              <a:t> among the different supported band combinations involving such band shall be applied</a:t>
            </a:r>
            <a:r>
              <a:rPr lang="en-GB" altLang="zh-CN" sz="1000" dirty="0" smtClean="0"/>
              <a:t>.</a:t>
            </a:r>
          </a:p>
          <a:p>
            <a:pPr marL="779780" lvl="1" indent="-171450">
              <a:spcBef>
                <a:spcPts val="500"/>
              </a:spcBef>
              <a:spcAft>
                <a:spcPts val="300"/>
              </a:spcAft>
              <a:buFont typeface="Wingdings" panose="05000000000000000000" pitchFamily="2" charset="2"/>
              <a:buChar char="ü"/>
            </a:pPr>
            <a:r>
              <a:rPr lang="en-GB" altLang="zh-CN" sz="1000" dirty="0"/>
              <a:t>When the operating band frequency range is &gt; 1 GHz, the applicable additional </a:t>
            </a:r>
            <a:r>
              <a:rPr lang="en-GB" altLang="zh-CN" sz="1000" dirty="0" err="1"/>
              <a:t>ΔT</a:t>
            </a:r>
            <a:r>
              <a:rPr lang="en-GB" altLang="zh-CN" sz="1000" baseline="-25000" dirty="0" err="1"/>
              <a:t>IB,c</a:t>
            </a:r>
            <a:r>
              <a:rPr lang="en-GB" altLang="zh-CN" sz="1000" dirty="0"/>
              <a:t> shall be the maximum value for all band combinations defined in clause 6.2A.4.0.2, 6.2B.4.0.2, 6.2C.2 in this specification and 6.2B.4.2 in TS 38.521-3 [14] for the applicable operating bands.</a:t>
            </a:r>
            <a:r>
              <a:rPr lang="en-US" sz="1000" i="1" dirty="0" smtClean="0"/>
              <a:t>.</a:t>
            </a:r>
          </a:p>
        </p:txBody>
      </p:sp>
      <p:sp>
        <p:nvSpPr>
          <p:cNvPr id="12" name="左箭头 11"/>
          <p:cNvSpPr/>
          <p:nvPr/>
        </p:nvSpPr>
        <p:spPr>
          <a:xfrm>
            <a:off x="2362009" y="1919641"/>
            <a:ext cx="1601788" cy="586853"/>
          </a:xfrm>
          <a:prstGeom prst="left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00673" y="4225411"/>
            <a:ext cx="1337911" cy="369332"/>
          </a:xfrm>
          <a:prstGeom prst="rect">
            <a:avLst/>
          </a:prstGeom>
          <a:noFill/>
        </p:spPr>
        <p:txBody>
          <a:bodyPr wrap="square" rtlCol="0">
            <a:spAutoFit/>
          </a:bodyPr>
          <a:lstStyle/>
          <a:p>
            <a:r>
              <a:rPr lang="en-US" altLang="zh-CN" dirty="0" smtClean="0">
                <a:solidFill>
                  <a:schemeClr val="accent2">
                    <a:lumMod val="75000"/>
                  </a:schemeClr>
                </a:solidFill>
              </a:rPr>
              <a:t>(Opt.1)</a:t>
            </a:r>
            <a:endParaRPr lang="zh-CN" altLang="en-US" dirty="0">
              <a:solidFill>
                <a:schemeClr val="accent2">
                  <a:lumMod val="75000"/>
                </a:schemeClr>
              </a:solidFill>
            </a:endParaRPr>
          </a:p>
        </p:txBody>
      </p:sp>
      <p:pic>
        <p:nvPicPr>
          <p:cNvPr id="5" name="图片 4"/>
          <p:cNvPicPr>
            <a:picLocks noChangeAspect="1"/>
          </p:cNvPicPr>
          <p:nvPr/>
        </p:nvPicPr>
        <p:blipFill>
          <a:blip r:embed="rId5"/>
          <a:stretch>
            <a:fillRect/>
          </a:stretch>
        </p:blipFill>
        <p:spPr>
          <a:xfrm>
            <a:off x="7571391" y="4457128"/>
            <a:ext cx="3810735" cy="1963258"/>
          </a:xfrm>
          <a:prstGeom prst="rect">
            <a:avLst/>
          </a:prstGeom>
        </p:spPr>
      </p:pic>
      <p:sp>
        <p:nvSpPr>
          <p:cNvPr id="6" name="右弧形箭头 5"/>
          <p:cNvSpPr/>
          <p:nvPr/>
        </p:nvSpPr>
        <p:spPr>
          <a:xfrm>
            <a:off x="11382126" y="3697483"/>
            <a:ext cx="713115" cy="108564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12"/>
          <p:cNvSpPr txBox="1"/>
          <p:nvPr/>
        </p:nvSpPr>
        <p:spPr>
          <a:xfrm>
            <a:off x="6168182" y="4716860"/>
            <a:ext cx="1079642" cy="369332"/>
          </a:xfrm>
          <a:prstGeom prst="rect">
            <a:avLst/>
          </a:prstGeom>
          <a:noFill/>
        </p:spPr>
        <p:txBody>
          <a:bodyPr wrap="square" rtlCol="0">
            <a:spAutoFit/>
          </a:bodyPr>
          <a:lstStyle/>
          <a:p>
            <a:r>
              <a:rPr lang="en-US" altLang="zh-CN" dirty="0" smtClean="0">
                <a:solidFill>
                  <a:schemeClr val="accent1">
                    <a:lumMod val="75000"/>
                  </a:schemeClr>
                </a:solidFill>
              </a:rPr>
              <a:t>(Opt.2)</a:t>
            </a:r>
            <a:endParaRPr lang="zh-CN" altLang="en-US" dirty="0">
              <a:solidFill>
                <a:schemeClr val="accent1">
                  <a:lumMod val="75000"/>
                </a:schemeClr>
              </a:solidFill>
            </a:endParaRPr>
          </a:p>
        </p:txBody>
      </p:sp>
      <p:sp>
        <p:nvSpPr>
          <p:cNvPr id="14" name="文本框 13"/>
          <p:cNvSpPr txBox="1"/>
          <p:nvPr/>
        </p:nvSpPr>
        <p:spPr>
          <a:xfrm>
            <a:off x="205501" y="6438524"/>
            <a:ext cx="11889740" cy="307777"/>
          </a:xfrm>
          <a:prstGeom prst="rect">
            <a:avLst/>
          </a:prstGeom>
          <a:noFill/>
        </p:spPr>
        <p:txBody>
          <a:bodyPr wrap="square" rtlCol="0" anchor="t">
            <a:spAutoFit/>
          </a:bodyPr>
          <a:lstStyle/>
          <a:p>
            <a:pPr>
              <a:spcBef>
                <a:spcPts val="600"/>
              </a:spcBef>
            </a:pPr>
            <a:r>
              <a:rPr lang="en-US" altLang="zh-CN" sz="1400" b="1" u="sng" dirty="0" smtClean="0"/>
              <a:t>Proposal </a:t>
            </a:r>
            <a:r>
              <a:rPr lang="en-US" altLang="zh-CN" sz="1400" b="1" u="sng" dirty="0"/>
              <a:t>2</a:t>
            </a:r>
            <a:r>
              <a:rPr lang="en-US" altLang="zh-CN" sz="1400" b="1" u="sng" dirty="0" smtClean="0"/>
              <a:t>. </a:t>
            </a:r>
            <a:r>
              <a:rPr lang="en-US" altLang="zh-CN" sz="1400" dirty="0" smtClean="0"/>
              <a:t>  To make the description of </a:t>
            </a:r>
            <a:r>
              <a:rPr lang="en-GB" altLang="zh-CN" sz="1400" dirty="0" err="1"/>
              <a:t>ΔT</a:t>
            </a:r>
            <a:r>
              <a:rPr lang="en-GB" altLang="zh-CN" sz="1400" baseline="-25000" dirty="0" err="1"/>
              <a:t>IB,c</a:t>
            </a:r>
            <a:r>
              <a:rPr lang="en-GB" altLang="zh-CN" sz="1400" baseline="-25000" dirty="0"/>
              <a:t> </a:t>
            </a:r>
            <a:r>
              <a:rPr lang="en-US" altLang="zh-CN" sz="1400" dirty="0" smtClean="0"/>
              <a:t>more clear for each feature, </a:t>
            </a:r>
            <a:r>
              <a:rPr lang="en-US" altLang="zh-CN" sz="1400" dirty="0"/>
              <a:t>i</a:t>
            </a:r>
            <a:r>
              <a:rPr lang="en-US" altLang="zh-CN" sz="1400" dirty="0" smtClean="0"/>
              <a:t>t is suggested to select Opt.2 to simplify the test of transmitter power.</a:t>
            </a:r>
            <a:endParaRPr lang="en-US" altLang="zh-CN" sz="1200" dirty="0">
              <a:sym typeface="+mn-ea"/>
            </a:endParaRPr>
          </a:p>
        </p:txBody>
      </p:sp>
    </p:spTree>
    <p:custDataLst>
      <p:tags r:id="rId1"/>
    </p:custDataLst>
    <p:extLst>
      <p:ext uri="{BB962C8B-B14F-4D97-AF65-F5344CB8AC3E}">
        <p14:creationId xmlns:p14="http://schemas.microsoft.com/office/powerpoint/2010/main" val="40182058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5830</TotalTime>
  <Words>864</Words>
  <Application>Microsoft Office PowerPoint</Application>
  <PresentationFormat>自定义</PresentationFormat>
  <Paragraphs>52</Paragraphs>
  <Slides>5</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宋体</vt:lpstr>
      <vt:lpstr>Arial</vt:lpstr>
      <vt:lpstr>Calibri</vt:lpstr>
      <vt:lpstr>Calibri Light</vt:lpstr>
      <vt:lpstr>Wingdings</vt:lpstr>
      <vt:lpstr>Office 主题</vt:lpstr>
      <vt:lpstr>Discussion on allowed power relaxation for different features</vt:lpstr>
      <vt:lpstr>Definition for symbol ΔTIB,c</vt:lpstr>
      <vt:lpstr>ΔTIB,c in TS 38.521-1</vt:lpstr>
      <vt:lpstr>Simplify the wordings for ΔTIB,c in TS 38.521-1</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1255</cp:revision>
  <dcterms:created xsi:type="dcterms:W3CDTF">2018-09-20T03:53:00Z</dcterms:created>
  <dcterms:modified xsi:type="dcterms:W3CDTF">2024-08-09T01:36:17Z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