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2" r:id="rId2"/>
    <p:sldId id="261" r:id="rId3"/>
    <p:sldId id="258" r:id="rId4"/>
    <p:sldId id="263" r:id="rId5"/>
    <p:sldId id="266" r:id="rId6"/>
    <p:sldId id="265" r:id="rId7"/>
    <p:sldId id="267" r:id="rId8"/>
    <p:sldId id="270" r:id="rId9"/>
    <p:sldId id="269" r:id="rId10"/>
    <p:sldId id="293"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autoAdjust="0"/>
    <p:restoredTop sz="94665" autoAdjust="0"/>
  </p:normalViewPr>
  <p:slideViewPr>
    <p:cSldViewPr snapToGrid="0">
      <p:cViewPr varScale="1">
        <p:scale>
          <a:sx n="108" d="100"/>
          <a:sy n="108" d="100"/>
        </p:scale>
        <p:origin x="678" y="102"/>
      </p:cViewPr>
      <p:guideLst/>
    </p:cSldViewPr>
  </p:slideViewPr>
  <p:outlineViewPr>
    <p:cViewPr>
      <p:scale>
        <a:sx n="33" d="100"/>
        <a:sy n="33" d="100"/>
      </p:scale>
      <p:origin x="0" y="-2083"/>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4D0030-BCB1-4E5C-AB4E-102486BEAFA7}" type="datetimeFigureOut">
              <a:rPr lang="zh-CN" altLang="en-US" smtClean="0"/>
              <a:t>2024/8/10</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6D0F97-9D28-4DB4-92C8-E772AEAC3A7D}" type="slidenum">
              <a:rPr lang="zh-CN" altLang="en-US" smtClean="0"/>
              <a:t>‹#›</a:t>
            </a:fld>
            <a:endParaRPr lang="zh-CN" altLang="en-US"/>
          </a:p>
        </p:txBody>
      </p:sp>
    </p:spTree>
    <p:extLst>
      <p:ext uri="{BB962C8B-B14F-4D97-AF65-F5344CB8AC3E}">
        <p14:creationId xmlns:p14="http://schemas.microsoft.com/office/powerpoint/2010/main" val="129125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8F6D0F97-9D28-4DB4-92C8-E772AEAC3A7D}" type="slidenum">
              <a:rPr lang="zh-CN" altLang="en-US" smtClean="0"/>
              <a:t>4</a:t>
            </a:fld>
            <a:endParaRPr lang="zh-CN" altLang="en-US"/>
          </a:p>
        </p:txBody>
      </p:sp>
    </p:spTree>
    <p:extLst>
      <p:ext uri="{BB962C8B-B14F-4D97-AF65-F5344CB8AC3E}">
        <p14:creationId xmlns:p14="http://schemas.microsoft.com/office/powerpoint/2010/main" val="132374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392FF-F4D8-45BC-A17A-CAFADFB1A849}"/>
              </a:ext>
            </a:extLst>
          </p:cNvPr>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a:extLst>
              <a:ext uri="{FF2B5EF4-FFF2-40B4-BE49-F238E27FC236}">
                <a16:creationId xmlns:a16="http://schemas.microsoft.com/office/drawing/2014/main" id="{B0AA1545-0802-428F-A7AF-50D1039204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a:extLst>
              <a:ext uri="{FF2B5EF4-FFF2-40B4-BE49-F238E27FC236}">
                <a16:creationId xmlns:a16="http://schemas.microsoft.com/office/drawing/2014/main" id="{CA3B8DFB-3ABD-44EA-966F-E0DBBD81F3EF}"/>
              </a:ext>
            </a:extLst>
          </p:cNvPr>
          <p:cNvSpPr>
            <a:spLocks noGrp="1"/>
          </p:cNvSpPr>
          <p:nvPr>
            <p:ph type="dt" sz="half" idx="10"/>
          </p:nvPr>
        </p:nvSpPr>
        <p:spPr/>
        <p:txBody>
          <a:bodyPr/>
          <a:lstStyle/>
          <a:p>
            <a:fld id="{5B5A321C-D107-40D8-B5AD-64C0C871019A}" type="datetimeFigureOut">
              <a:rPr lang="zh-CN" altLang="en-US" smtClean="0"/>
              <a:t>2024/8/10</a:t>
            </a:fld>
            <a:endParaRPr lang="zh-CN" altLang="en-US"/>
          </a:p>
        </p:txBody>
      </p:sp>
      <p:sp>
        <p:nvSpPr>
          <p:cNvPr id="5" name="Footer Placeholder 4">
            <a:extLst>
              <a:ext uri="{FF2B5EF4-FFF2-40B4-BE49-F238E27FC236}">
                <a16:creationId xmlns:a16="http://schemas.microsoft.com/office/drawing/2014/main" id="{414FEA5B-B87C-494D-932A-8B9229C10A4E}"/>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75D83363-080E-4C3E-A99C-7F2CDDC1A8C8}"/>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1979962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60390-4995-475A-8ADA-6C3452AE1BD4}"/>
              </a:ext>
            </a:extLst>
          </p:cNvPr>
          <p:cNvSpPr>
            <a:spLocks noGrp="1"/>
          </p:cNvSpPr>
          <p:nvPr>
            <p:ph type="title"/>
          </p:nvPr>
        </p:nvSpPr>
        <p:spPr/>
        <p:txBody>
          <a:bodyPr/>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08DA0932-FD0B-4DA6-891E-4DBB434A32B9}"/>
              </a:ext>
            </a:extLst>
          </p:cNvPr>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FCFBB447-0E64-4CBD-A7A5-72C69F37EE4D}"/>
              </a:ext>
            </a:extLst>
          </p:cNvPr>
          <p:cNvSpPr>
            <a:spLocks noGrp="1"/>
          </p:cNvSpPr>
          <p:nvPr>
            <p:ph type="dt" sz="half" idx="10"/>
          </p:nvPr>
        </p:nvSpPr>
        <p:spPr/>
        <p:txBody>
          <a:bodyPr/>
          <a:lstStyle/>
          <a:p>
            <a:fld id="{5B5A321C-D107-40D8-B5AD-64C0C871019A}" type="datetimeFigureOut">
              <a:rPr lang="zh-CN" altLang="en-US" smtClean="0"/>
              <a:t>2024/8/10</a:t>
            </a:fld>
            <a:endParaRPr lang="zh-CN" altLang="en-US"/>
          </a:p>
        </p:txBody>
      </p:sp>
      <p:sp>
        <p:nvSpPr>
          <p:cNvPr id="5" name="Footer Placeholder 4">
            <a:extLst>
              <a:ext uri="{FF2B5EF4-FFF2-40B4-BE49-F238E27FC236}">
                <a16:creationId xmlns:a16="http://schemas.microsoft.com/office/drawing/2014/main" id="{55312C30-850E-4F6A-B3D2-7074DD656E1D}"/>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E68C6313-604E-4B68-AE36-B3CB5AE9B8A9}"/>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701436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9ECDC4-96E5-42F6-9501-2E364655CC9F}"/>
              </a:ext>
            </a:extLst>
          </p:cNvPr>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125ABD9C-0798-4E0E-B8B8-D9778A644CDF}"/>
              </a:ext>
            </a:extLst>
          </p:cNvPr>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05B6E2C-8579-4A55-897B-1F2CBADB73AD}"/>
              </a:ext>
            </a:extLst>
          </p:cNvPr>
          <p:cNvSpPr>
            <a:spLocks noGrp="1"/>
          </p:cNvSpPr>
          <p:nvPr>
            <p:ph type="dt" sz="half" idx="10"/>
          </p:nvPr>
        </p:nvSpPr>
        <p:spPr/>
        <p:txBody>
          <a:bodyPr/>
          <a:lstStyle/>
          <a:p>
            <a:fld id="{5B5A321C-D107-40D8-B5AD-64C0C871019A}" type="datetimeFigureOut">
              <a:rPr lang="zh-CN" altLang="en-US" smtClean="0"/>
              <a:t>2024/8/10</a:t>
            </a:fld>
            <a:endParaRPr lang="zh-CN" altLang="en-US"/>
          </a:p>
        </p:txBody>
      </p:sp>
      <p:sp>
        <p:nvSpPr>
          <p:cNvPr id="5" name="Footer Placeholder 4">
            <a:extLst>
              <a:ext uri="{FF2B5EF4-FFF2-40B4-BE49-F238E27FC236}">
                <a16:creationId xmlns:a16="http://schemas.microsoft.com/office/drawing/2014/main" id="{99A8B03F-D0EC-4D26-97CA-0F7C1C0BB296}"/>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03D9BF11-169D-4856-A72B-B3DF264E040B}"/>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931261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0E845-23C9-4F7C-9CBB-B22388A94E08}"/>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8662C151-BCBC-4DAF-8C30-0B29429B6C44}"/>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5749981-5EC3-4EB2-8F46-E3E2AAE113B0}"/>
              </a:ext>
            </a:extLst>
          </p:cNvPr>
          <p:cNvSpPr>
            <a:spLocks noGrp="1"/>
          </p:cNvSpPr>
          <p:nvPr>
            <p:ph type="dt" sz="half" idx="10"/>
          </p:nvPr>
        </p:nvSpPr>
        <p:spPr/>
        <p:txBody>
          <a:bodyPr/>
          <a:lstStyle/>
          <a:p>
            <a:fld id="{5B5A321C-D107-40D8-B5AD-64C0C871019A}" type="datetimeFigureOut">
              <a:rPr lang="zh-CN" altLang="en-US" smtClean="0"/>
              <a:t>2024/8/10</a:t>
            </a:fld>
            <a:endParaRPr lang="zh-CN" altLang="en-US"/>
          </a:p>
        </p:txBody>
      </p:sp>
      <p:sp>
        <p:nvSpPr>
          <p:cNvPr id="5" name="Footer Placeholder 4">
            <a:extLst>
              <a:ext uri="{FF2B5EF4-FFF2-40B4-BE49-F238E27FC236}">
                <a16:creationId xmlns:a16="http://schemas.microsoft.com/office/drawing/2014/main" id="{135E2B25-CA55-410F-AC48-01A0455B5D1F}"/>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49EC69D4-B279-43D2-B502-2205CF4174F5}"/>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530918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EBFB-A3F6-417A-9ADF-5B18A1075519}"/>
              </a:ext>
            </a:extLst>
          </p:cNvPr>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662ED7FE-3B97-47E2-937A-F0371AF966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Date Placeholder 3">
            <a:extLst>
              <a:ext uri="{FF2B5EF4-FFF2-40B4-BE49-F238E27FC236}">
                <a16:creationId xmlns:a16="http://schemas.microsoft.com/office/drawing/2014/main" id="{16121075-7D39-4FF0-BD87-18C6A770ED43}"/>
              </a:ext>
            </a:extLst>
          </p:cNvPr>
          <p:cNvSpPr>
            <a:spLocks noGrp="1"/>
          </p:cNvSpPr>
          <p:nvPr>
            <p:ph type="dt" sz="half" idx="10"/>
          </p:nvPr>
        </p:nvSpPr>
        <p:spPr/>
        <p:txBody>
          <a:bodyPr/>
          <a:lstStyle/>
          <a:p>
            <a:fld id="{5B5A321C-D107-40D8-B5AD-64C0C871019A}" type="datetimeFigureOut">
              <a:rPr lang="zh-CN" altLang="en-US" smtClean="0"/>
              <a:t>2024/8/10</a:t>
            </a:fld>
            <a:endParaRPr lang="zh-CN" altLang="en-US"/>
          </a:p>
        </p:txBody>
      </p:sp>
      <p:sp>
        <p:nvSpPr>
          <p:cNvPr id="5" name="Footer Placeholder 4">
            <a:extLst>
              <a:ext uri="{FF2B5EF4-FFF2-40B4-BE49-F238E27FC236}">
                <a16:creationId xmlns:a16="http://schemas.microsoft.com/office/drawing/2014/main" id="{3A1DBC74-8EF5-4097-810F-6A899E85E930}"/>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05537D11-84CA-411D-A8A9-EF47BAD8875D}"/>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528663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49763-60CC-423F-B06D-49083F75AC28}"/>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9526262F-5D7D-4498-B38F-A86BC957B7FF}"/>
              </a:ext>
            </a:extLst>
          </p:cNvPr>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a:extLst>
              <a:ext uri="{FF2B5EF4-FFF2-40B4-BE49-F238E27FC236}">
                <a16:creationId xmlns:a16="http://schemas.microsoft.com/office/drawing/2014/main" id="{CBEC9B09-672A-4C07-AF24-1BEB6E4F8559}"/>
              </a:ext>
            </a:extLst>
          </p:cNvPr>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a:extLst>
              <a:ext uri="{FF2B5EF4-FFF2-40B4-BE49-F238E27FC236}">
                <a16:creationId xmlns:a16="http://schemas.microsoft.com/office/drawing/2014/main" id="{3C90BF47-6D49-4D7D-A5F8-0868F0C70A96}"/>
              </a:ext>
            </a:extLst>
          </p:cNvPr>
          <p:cNvSpPr>
            <a:spLocks noGrp="1"/>
          </p:cNvSpPr>
          <p:nvPr>
            <p:ph type="dt" sz="half" idx="10"/>
          </p:nvPr>
        </p:nvSpPr>
        <p:spPr/>
        <p:txBody>
          <a:bodyPr/>
          <a:lstStyle/>
          <a:p>
            <a:fld id="{5B5A321C-D107-40D8-B5AD-64C0C871019A}" type="datetimeFigureOut">
              <a:rPr lang="zh-CN" altLang="en-US" smtClean="0"/>
              <a:t>2024/8/10</a:t>
            </a:fld>
            <a:endParaRPr lang="zh-CN" altLang="en-US"/>
          </a:p>
        </p:txBody>
      </p:sp>
      <p:sp>
        <p:nvSpPr>
          <p:cNvPr id="6" name="Footer Placeholder 5">
            <a:extLst>
              <a:ext uri="{FF2B5EF4-FFF2-40B4-BE49-F238E27FC236}">
                <a16:creationId xmlns:a16="http://schemas.microsoft.com/office/drawing/2014/main" id="{E6F9E60A-D852-4BEE-8B20-DA7F4176CC64}"/>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844EBA17-840D-4ACD-A80E-DA7159A6021A}"/>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905423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70FC4-F998-4F08-998A-73F51C15DF73}"/>
              </a:ext>
            </a:extLst>
          </p:cNvPr>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BF0E8EAD-759B-4E8C-90E9-E720D6349C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a:extLst>
              <a:ext uri="{FF2B5EF4-FFF2-40B4-BE49-F238E27FC236}">
                <a16:creationId xmlns:a16="http://schemas.microsoft.com/office/drawing/2014/main" id="{AEC4E46D-191A-4A1A-8193-C44F43BA3292}"/>
              </a:ext>
            </a:extLst>
          </p:cNvPr>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a:extLst>
              <a:ext uri="{FF2B5EF4-FFF2-40B4-BE49-F238E27FC236}">
                <a16:creationId xmlns:a16="http://schemas.microsoft.com/office/drawing/2014/main" id="{A73B3C9B-AEF3-481C-BAFF-7D4EDCA1BB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a:extLst>
              <a:ext uri="{FF2B5EF4-FFF2-40B4-BE49-F238E27FC236}">
                <a16:creationId xmlns:a16="http://schemas.microsoft.com/office/drawing/2014/main" id="{6CBB1ED2-A503-477F-99AF-B92E33D6BB30}"/>
              </a:ext>
            </a:extLst>
          </p:cNvPr>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a:extLst>
              <a:ext uri="{FF2B5EF4-FFF2-40B4-BE49-F238E27FC236}">
                <a16:creationId xmlns:a16="http://schemas.microsoft.com/office/drawing/2014/main" id="{9BE0F9B5-E2D3-4183-8E21-9FDAACE0C2DA}"/>
              </a:ext>
            </a:extLst>
          </p:cNvPr>
          <p:cNvSpPr>
            <a:spLocks noGrp="1"/>
          </p:cNvSpPr>
          <p:nvPr>
            <p:ph type="dt" sz="half" idx="10"/>
          </p:nvPr>
        </p:nvSpPr>
        <p:spPr/>
        <p:txBody>
          <a:bodyPr/>
          <a:lstStyle/>
          <a:p>
            <a:fld id="{5B5A321C-D107-40D8-B5AD-64C0C871019A}" type="datetimeFigureOut">
              <a:rPr lang="zh-CN" altLang="en-US" smtClean="0"/>
              <a:t>2024/8/10</a:t>
            </a:fld>
            <a:endParaRPr lang="zh-CN" altLang="en-US"/>
          </a:p>
        </p:txBody>
      </p:sp>
      <p:sp>
        <p:nvSpPr>
          <p:cNvPr id="8" name="Footer Placeholder 7">
            <a:extLst>
              <a:ext uri="{FF2B5EF4-FFF2-40B4-BE49-F238E27FC236}">
                <a16:creationId xmlns:a16="http://schemas.microsoft.com/office/drawing/2014/main" id="{65149B2F-08C8-455B-967D-79772AD129F6}"/>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5C64A374-2B2F-400D-AAC8-55421E23AFF5}"/>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775603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260A1-F6F7-4436-A8BC-D8E52BF43266}"/>
              </a:ext>
            </a:extLst>
          </p:cNvPr>
          <p:cNvSpPr>
            <a:spLocks noGrp="1"/>
          </p:cNvSpPr>
          <p:nvPr>
            <p:ph type="title"/>
          </p:nvPr>
        </p:nvSpPr>
        <p:spPr/>
        <p:txBody>
          <a:body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144A3A63-02C7-4333-ADE7-DDB20032FEC4}"/>
              </a:ext>
            </a:extLst>
          </p:cNvPr>
          <p:cNvSpPr>
            <a:spLocks noGrp="1"/>
          </p:cNvSpPr>
          <p:nvPr>
            <p:ph type="dt" sz="half" idx="10"/>
          </p:nvPr>
        </p:nvSpPr>
        <p:spPr/>
        <p:txBody>
          <a:bodyPr/>
          <a:lstStyle/>
          <a:p>
            <a:fld id="{5B5A321C-D107-40D8-B5AD-64C0C871019A}" type="datetimeFigureOut">
              <a:rPr lang="zh-CN" altLang="en-US" smtClean="0"/>
              <a:t>2024/8/10</a:t>
            </a:fld>
            <a:endParaRPr lang="zh-CN" altLang="en-US"/>
          </a:p>
        </p:txBody>
      </p:sp>
      <p:sp>
        <p:nvSpPr>
          <p:cNvPr id="4" name="Footer Placeholder 3">
            <a:extLst>
              <a:ext uri="{FF2B5EF4-FFF2-40B4-BE49-F238E27FC236}">
                <a16:creationId xmlns:a16="http://schemas.microsoft.com/office/drawing/2014/main" id="{4A106DC7-3F38-4595-B8FE-BFB50C8AD94D}"/>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44024C11-242D-4319-BB3E-4D0E9F77F29C}"/>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970881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09BF37-392E-41C8-9FAE-0BDAC21A769B}"/>
              </a:ext>
            </a:extLst>
          </p:cNvPr>
          <p:cNvSpPr>
            <a:spLocks noGrp="1"/>
          </p:cNvSpPr>
          <p:nvPr>
            <p:ph type="dt" sz="half" idx="10"/>
          </p:nvPr>
        </p:nvSpPr>
        <p:spPr/>
        <p:txBody>
          <a:bodyPr/>
          <a:lstStyle/>
          <a:p>
            <a:fld id="{5B5A321C-D107-40D8-B5AD-64C0C871019A}" type="datetimeFigureOut">
              <a:rPr lang="zh-CN" altLang="en-US" smtClean="0"/>
              <a:t>2024/8/10</a:t>
            </a:fld>
            <a:endParaRPr lang="zh-CN" altLang="en-US"/>
          </a:p>
        </p:txBody>
      </p:sp>
      <p:sp>
        <p:nvSpPr>
          <p:cNvPr id="3" name="Footer Placeholder 2">
            <a:extLst>
              <a:ext uri="{FF2B5EF4-FFF2-40B4-BE49-F238E27FC236}">
                <a16:creationId xmlns:a16="http://schemas.microsoft.com/office/drawing/2014/main" id="{C981B7CB-1E88-4796-84E0-12E92C5A5891}"/>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7338A549-987F-4401-924C-D790B90AD966}"/>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544231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88879-DCD2-4651-9544-FD0E5610E07A}"/>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5261A36D-96C5-436F-AD39-EF9AF1BE79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a:extLst>
              <a:ext uri="{FF2B5EF4-FFF2-40B4-BE49-F238E27FC236}">
                <a16:creationId xmlns:a16="http://schemas.microsoft.com/office/drawing/2014/main" id="{304BB8FE-1AB2-4EB9-864B-94754F6F36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9B8F481D-F6F3-4B26-BD4E-22CDBCA09401}"/>
              </a:ext>
            </a:extLst>
          </p:cNvPr>
          <p:cNvSpPr>
            <a:spLocks noGrp="1"/>
          </p:cNvSpPr>
          <p:nvPr>
            <p:ph type="dt" sz="half" idx="10"/>
          </p:nvPr>
        </p:nvSpPr>
        <p:spPr/>
        <p:txBody>
          <a:bodyPr/>
          <a:lstStyle/>
          <a:p>
            <a:fld id="{5B5A321C-D107-40D8-B5AD-64C0C871019A}" type="datetimeFigureOut">
              <a:rPr lang="zh-CN" altLang="en-US" smtClean="0"/>
              <a:t>2024/8/10</a:t>
            </a:fld>
            <a:endParaRPr lang="zh-CN" altLang="en-US"/>
          </a:p>
        </p:txBody>
      </p:sp>
      <p:sp>
        <p:nvSpPr>
          <p:cNvPr id="6" name="Footer Placeholder 5">
            <a:extLst>
              <a:ext uri="{FF2B5EF4-FFF2-40B4-BE49-F238E27FC236}">
                <a16:creationId xmlns:a16="http://schemas.microsoft.com/office/drawing/2014/main" id="{CCCBDB41-66A9-4E25-B6AF-829D1700C0E0}"/>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3DE9FDE5-CB51-462D-B625-A4262E62F0F9}"/>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10747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80BDC-D8FD-40D5-99F0-B8C2135EED0A}"/>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a:extLst>
              <a:ext uri="{FF2B5EF4-FFF2-40B4-BE49-F238E27FC236}">
                <a16:creationId xmlns:a16="http://schemas.microsoft.com/office/drawing/2014/main" id="{1FF73495-CB0A-4365-B9A4-B34AB0C3B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a:extLst>
              <a:ext uri="{FF2B5EF4-FFF2-40B4-BE49-F238E27FC236}">
                <a16:creationId xmlns:a16="http://schemas.microsoft.com/office/drawing/2014/main" id="{39A56A55-6FA9-47A7-B04B-625608387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BA082ADC-11EF-47AC-AB6C-F3B915D35034}"/>
              </a:ext>
            </a:extLst>
          </p:cNvPr>
          <p:cNvSpPr>
            <a:spLocks noGrp="1"/>
          </p:cNvSpPr>
          <p:nvPr>
            <p:ph type="dt" sz="half" idx="10"/>
          </p:nvPr>
        </p:nvSpPr>
        <p:spPr/>
        <p:txBody>
          <a:bodyPr/>
          <a:lstStyle/>
          <a:p>
            <a:fld id="{5B5A321C-D107-40D8-B5AD-64C0C871019A}" type="datetimeFigureOut">
              <a:rPr lang="zh-CN" altLang="en-US" smtClean="0"/>
              <a:t>2024/8/10</a:t>
            </a:fld>
            <a:endParaRPr lang="zh-CN" altLang="en-US"/>
          </a:p>
        </p:txBody>
      </p:sp>
      <p:sp>
        <p:nvSpPr>
          <p:cNvPr id="6" name="Footer Placeholder 5">
            <a:extLst>
              <a:ext uri="{FF2B5EF4-FFF2-40B4-BE49-F238E27FC236}">
                <a16:creationId xmlns:a16="http://schemas.microsoft.com/office/drawing/2014/main" id="{F79EDCD7-F71E-40EE-9CF7-3010EA856582}"/>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42691CD9-A880-44C7-93DB-60DF67993E63}"/>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325353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251764-E204-4D8C-A44B-06755AC3A8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DB1038F7-E39C-45F2-990F-9D9D392A75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1B8BDC0-C27E-44D7-A233-20E014ECA2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A321C-D107-40D8-B5AD-64C0C871019A}" type="datetimeFigureOut">
              <a:rPr lang="zh-CN" altLang="en-US" smtClean="0"/>
              <a:t>2024/8/10</a:t>
            </a:fld>
            <a:endParaRPr lang="zh-CN" altLang="en-US"/>
          </a:p>
        </p:txBody>
      </p:sp>
      <p:sp>
        <p:nvSpPr>
          <p:cNvPr id="5" name="Footer Placeholder 4">
            <a:extLst>
              <a:ext uri="{FF2B5EF4-FFF2-40B4-BE49-F238E27FC236}">
                <a16:creationId xmlns:a16="http://schemas.microsoft.com/office/drawing/2014/main" id="{39AFCD89-2A79-4DA8-BA23-1012ACE30A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a:extLst>
              <a:ext uri="{FF2B5EF4-FFF2-40B4-BE49-F238E27FC236}">
                <a16:creationId xmlns:a16="http://schemas.microsoft.com/office/drawing/2014/main" id="{61D7653B-5C0C-4AA3-99B9-3743AA606D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6159053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4D98-A2BC-418E-960F-7F85ED84A410}"/>
              </a:ext>
            </a:extLst>
          </p:cNvPr>
          <p:cNvSpPr>
            <a:spLocks noGrp="1"/>
          </p:cNvSpPr>
          <p:nvPr>
            <p:ph type="ctrTitle"/>
          </p:nvPr>
        </p:nvSpPr>
        <p:spPr>
          <a:xfrm>
            <a:off x="334391" y="2432481"/>
            <a:ext cx="11523216" cy="1077481"/>
          </a:xfrm>
        </p:spPr>
        <p:txBody>
          <a:bodyPr>
            <a:normAutofit fontScale="90000"/>
          </a:bodyPr>
          <a:lstStyle/>
          <a:p>
            <a:r>
              <a:rPr lang="en-US" altLang="zh-CN" sz="4000" dirty="0">
                <a:latin typeface="Calibri" panose="020F0502020204030204" pitchFamily="34" charset="0"/>
                <a:cs typeface="Calibri" panose="020F0502020204030204" pitchFamily="34" charset="0"/>
              </a:rPr>
              <a:t>Discussion on simplifying RF testing among different features</a:t>
            </a:r>
            <a:endParaRPr lang="zh-CN" altLang="en-US" sz="4000" dirty="0">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959BF745-E42E-41FA-BECB-96AE8B834FD2}"/>
              </a:ext>
            </a:extLst>
          </p:cNvPr>
          <p:cNvSpPr>
            <a:spLocks noGrp="1"/>
          </p:cNvSpPr>
          <p:nvPr>
            <p:ph type="subTitle" idx="1"/>
          </p:nvPr>
        </p:nvSpPr>
        <p:spPr>
          <a:xfrm>
            <a:off x="1524000" y="4312252"/>
            <a:ext cx="9144000" cy="659244"/>
          </a:xfrm>
        </p:spPr>
        <p:txBody>
          <a:bodyPr>
            <a:normAutofit/>
          </a:bodyPr>
          <a:lstStyle/>
          <a:p>
            <a:r>
              <a:rPr lang="en-US" altLang="zh-CN" sz="3200" dirty="0">
                <a:latin typeface="Calibri" panose="020F0502020204030204" pitchFamily="34" charset="0"/>
                <a:ea typeface="+mj-ea"/>
                <a:cs typeface="Calibri" panose="020F0502020204030204" pitchFamily="34" charset="0"/>
              </a:rPr>
              <a:t>Huawei, </a:t>
            </a:r>
            <a:r>
              <a:rPr lang="en-US" altLang="zh-CN" sz="3200" dirty="0" err="1">
                <a:latin typeface="Calibri" panose="020F0502020204030204" pitchFamily="34" charset="0"/>
                <a:ea typeface="+mj-ea"/>
                <a:cs typeface="Calibri" panose="020F0502020204030204" pitchFamily="34" charset="0"/>
              </a:rPr>
              <a:t>HiSilicon</a:t>
            </a:r>
            <a:endParaRPr lang="zh-CN" altLang="en-US" sz="3200" dirty="0">
              <a:latin typeface="Calibri" panose="020F0502020204030204" pitchFamily="34" charset="0"/>
              <a:ea typeface="+mj-ea"/>
              <a:cs typeface="Calibri" panose="020F0502020204030204" pitchFamily="34" charset="0"/>
            </a:endParaRPr>
          </a:p>
        </p:txBody>
      </p:sp>
      <p:sp>
        <p:nvSpPr>
          <p:cNvPr id="4" name="Subtitle 4">
            <a:extLst>
              <a:ext uri="{FF2B5EF4-FFF2-40B4-BE49-F238E27FC236}">
                <a16:creationId xmlns:a16="http://schemas.microsoft.com/office/drawing/2014/main" id="{86CC7D95-1342-4D9B-89C9-4E477F5DCBE8}"/>
              </a:ext>
            </a:extLst>
          </p:cNvPr>
          <p:cNvSpPr txBox="1"/>
          <p:nvPr/>
        </p:nvSpPr>
        <p:spPr bwMode="auto">
          <a:xfrm>
            <a:off x="217487" y="121082"/>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a:t>3GPP TSG-RAN5 Meeting #104</a:t>
            </a:r>
            <a:r>
              <a:rPr lang="en-US" altLang="en-GB" sz="2400" b="1" dirty="0"/>
              <a:t> </a:t>
            </a:r>
            <a:r>
              <a:rPr lang="en-US" altLang="zh-CN" sz="2400" kern="0" dirty="0"/>
              <a:t> 							</a:t>
            </a:r>
            <a:r>
              <a:rPr lang="en-US" altLang="zh-CN" sz="2400" b="1" dirty="0"/>
              <a:t>R5-244881</a:t>
            </a:r>
          </a:p>
          <a:p>
            <a:pPr>
              <a:lnSpc>
                <a:spcPct val="100000"/>
              </a:lnSpc>
              <a:defRPr/>
            </a:pPr>
            <a:r>
              <a:rPr lang="en-GB" altLang="zh-CN" sz="2400" b="1" dirty="0"/>
              <a:t>Maastricht, Netherlands, Aug 19-23, 2024</a:t>
            </a:r>
            <a:endParaRPr lang="en-US" altLang="en-GB" sz="2400" b="1" dirty="0"/>
          </a:p>
        </p:txBody>
      </p:sp>
    </p:spTree>
    <p:extLst>
      <p:ext uri="{BB962C8B-B14F-4D97-AF65-F5344CB8AC3E}">
        <p14:creationId xmlns:p14="http://schemas.microsoft.com/office/powerpoint/2010/main" val="1644888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5851" y="2872116"/>
            <a:ext cx="9140297" cy="1113767"/>
          </a:xfrm>
        </p:spPr>
        <p:txBody>
          <a:bodyPr/>
          <a:lstStyle/>
          <a:p>
            <a:pPr eaLnBrk="1" hangingPunct="1"/>
            <a:r>
              <a:rPr lang="en-US" altLang="zh-CN" sz="5999" dirty="0">
                <a:latin typeface="Arial" panose="020B0604020202020204" pitchFamily="34" charset="0"/>
                <a:cs typeface="Arial" panose="020B0604020202020204" pitchFamily="34" charset="0"/>
              </a:rPr>
              <a:t>Thank you!</a:t>
            </a:r>
          </a:p>
        </p:txBody>
      </p:sp>
      <p:sp>
        <p:nvSpPr>
          <p:cNvPr id="20482"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0A22-95AA-47E3-B667-C62E4A9F5B91}"/>
              </a:ext>
            </a:extLst>
          </p:cNvPr>
          <p:cNvSpPr>
            <a:spLocks noGrp="1"/>
          </p:cNvSpPr>
          <p:nvPr>
            <p:ph type="title"/>
          </p:nvPr>
        </p:nvSpPr>
        <p:spPr>
          <a:xfrm>
            <a:off x="0" y="-8878"/>
            <a:ext cx="12192000" cy="630315"/>
          </a:xfrm>
        </p:spPr>
        <p:txBody>
          <a:bodyPr>
            <a:normAutofit fontScale="90000"/>
          </a:bodyPr>
          <a:lstStyle/>
          <a:p>
            <a:pPr algn="ctr"/>
            <a:r>
              <a:rPr lang="en-US" altLang="zh-CN"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Background</a:t>
            </a:r>
            <a:endParaRPr lang="zh-CN" altLang="en-US"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9252853-0750-44D2-B978-99429EA06621}"/>
              </a:ext>
            </a:extLst>
          </p:cNvPr>
          <p:cNvSpPr>
            <a:spLocks noGrp="1"/>
          </p:cNvSpPr>
          <p:nvPr>
            <p:ph idx="1"/>
          </p:nvPr>
        </p:nvSpPr>
        <p:spPr>
          <a:xfrm>
            <a:off x="0" y="621437"/>
            <a:ext cx="12192000" cy="6236563"/>
          </a:xfrm>
        </p:spPr>
        <p:txBody>
          <a:bodyPr>
            <a:normAutofit lnSpcReduction="10000"/>
          </a:bodyPr>
          <a:lstStyle/>
          <a:p>
            <a:pPr>
              <a:lnSpc>
                <a:spcPct val="150000"/>
              </a:lnSpc>
            </a:pPr>
            <a:r>
              <a:rPr lang="en-US" altLang="zh-CN" sz="1700" b="1" dirty="0">
                <a:latin typeface="Arial" panose="020B0604020202020204" pitchFamily="34" charset="0"/>
                <a:cs typeface="Arial" panose="020B0604020202020204" pitchFamily="34" charset="0"/>
              </a:rPr>
              <a:t>RAN4 SI:   </a:t>
            </a:r>
            <a:r>
              <a:rPr lang="en-US" altLang="zh-CN" sz="1700" dirty="0">
                <a:latin typeface="Arial" panose="020B0604020202020204" pitchFamily="34" charset="0"/>
                <a:cs typeface="Arial" panose="020B0604020202020204" pitchFamily="34" charset="0"/>
              </a:rPr>
              <a:t>Study on simplification of band combination specification for NR and LTE </a:t>
            </a:r>
            <a:r>
              <a:rPr lang="en-US" altLang="zh-CN" sz="1500" dirty="0">
                <a:solidFill>
                  <a:schemeClr val="bg1">
                    <a:lumMod val="50000"/>
                  </a:schemeClr>
                </a:solidFill>
                <a:latin typeface="Arial" panose="020B0604020202020204" pitchFamily="34" charset="0"/>
                <a:cs typeface="Arial" panose="020B0604020202020204" pitchFamily="34" charset="0"/>
              </a:rPr>
              <a:t>(</a:t>
            </a:r>
            <a:r>
              <a:rPr lang="en-US" altLang="zh-CN" sz="1500" dirty="0" err="1">
                <a:solidFill>
                  <a:schemeClr val="bg1">
                    <a:lumMod val="50000"/>
                  </a:schemeClr>
                </a:solidFill>
                <a:latin typeface="Arial" panose="020B0604020202020204" pitchFamily="34" charset="0"/>
                <a:cs typeface="Arial" panose="020B0604020202020204" pitchFamily="34" charset="0"/>
              </a:rPr>
              <a:t>FS_SimBC</a:t>
            </a:r>
            <a:r>
              <a:rPr lang="en-US" altLang="zh-CN" sz="1500" dirty="0">
                <a:solidFill>
                  <a:schemeClr val="bg1">
                    <a:lumMod val="50000"/>
                  </a:schemeClr>
                </a:solidFill>
                <a:latin typeface="Arial" panose="020B0604020202020204" pitchFamily="34" charset="0"/>
                <a:cs typeface="Arial" panose="020B0604020202020204" pitchFamily="34" charset="0"/>
              </a:rPr>
              <a:t>, UID 950067,</a:t>
            </a:r>
            <a:r>
              <a:rPr lang="zh-CN" altLang="en-US" sz="1500" dirty="0">
                <a:solidFill>
                  <a:schemeClr val="bg1">
                    <a:lumMod val="50000"/>
                  </a:schemeClr>
                </a:solidFill>
                <a:latin typeface="Arial" panose="020B0604020202020204" pitchFamily="34" charset="0"/>
                <a:cs typeface="Arial" panose="020B0604020202020204" pitchFamily="34" charset="0"/>
              </a:rPr>
              <a:t> </a:t>
            </a:r>
            <a:r>
              <a:rPr lang="en-US" altLang="zh-CN" sz="1500" dirty="0">
                <a:solidFill>
                  <a:schemeClr val="bg1">
                    <a:lumMod val="50000"/>
                  </a:schemeClr>
                </a:solidFill>
                <a:latin typeface="Arial" panose="020B0604020202020204" pitchFamily="34" charset="0"/>
                <a:cs typeface="Arial" panose="020B0604020202020204" pitchFamily="34" charset="0"/>
              </a:rPr>
              <a:t>closed</a:t>
            </a:r>
            <a:r>
              <a:rPr lang="zh-CN" altLang="en-US" sz="1500" dirty="0">
                <a:solidFill>
                  <a:schemeClr val="bg1">
                    <a:lumMod val="50000"/>
                  </a:schemeClr>
                </a:solidFill>
                <a:latin typeface="Arial" panose="020B0604020202020204" pitchFamily="34" charset="0"/>
                <a:cs typeface="Arial" panose="020B0604020202020204" pitchFamily="34" charset="0"/>
              </a:rPr>
              <a:t> </a:t>
            </a:r>
            <a:r>
              <a:rPr lang="en-US" altLang="zh-CN" sz="1500" dirty="0">
                <a:solidFill>
                  <a:schemeClr val="bg1">
                    <a:lumMod val="50000"/>
                  </a:schemeClr>
                </a:solidFill>
                <a:latin typeface="Arial" panose="020B0604020202020204" pitchFamily="34" charset="0"/>
                <a:cs typeface="Arial" panose="020B0604020202020204" pitchFamily="34" charset="0"/>
              </a:rPr>
              <a:t>in RAN4#109)</a:t>
            </a:r>
          </a:p>
          <a:p>
            <a:pPr>
              <a:lnSpc>
                <a:spcPct val="150000"/>
              </a:lnSpc>
            </a:pPr>
            <a:r>
              <a:rPr lang="en-US" altLang="zh-CN" sz="1700" b="1" dirty="0">
                <a:solidFill>
                  <a:srgbClr val="0000FF"/>
                </a:solidFill>
                <a:latin typeface="Arial" panose="020B0604020202020204" pitchFamily="34" charset="0"/>
                <a:cs typeface="Arial" panose="020B0604020202020204" pitchFamily="34" charset="0"/>
              </a:rPr>
              <a:t>TR 38.846 </a:t>
            </a:r>
            <a:r>
              <a:rPr lang="en-US" altLang="zh-CN" sz="1700" dirty="0">
                <a:latin typeface="Arial" panose="020B0604020202020204" pitchFamily="34" charset="0"/>
                <a:cs typeface="Arial" panose="020B0604020202020204" pitchFamily="34" charset="0"/>
              </a:rPr>
              <a:t>captured the RAN4 agreements on Test burden reduction for band combinations in clause 7. The general guidelines could be summarized as below:</a:t>
            </a: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a:lnSpc>
                <a:spcPct val="150000"/>
              </a:lnSpc>
            </a:pPr>
            <a:r>
              <a:rPr lang="en-US" altLang="zh-CN" sz="1700" b="1" dirty="0">
                <a:latin typeface="Arial" panose="020B0604020202020204" pitchFamily="34" charset="0"/>
                <a:cs typeface="Arial" panose="020B0604020202020204" pitchFamily="34" charset="0"/>
              </a:rPr>
              <a:t>RAN5#103:  </a:t>
            </a:r>
            <a:r>
              <a:rPr lang="en-US" altLang="zh-CN" sz="1700" dirty="0">
                <a:latin typeface="Arial" panose="020B0604020202020204" pitchFamily="34" charset="0"/>
                <a:cs typeface="Arial" panose="020B0604020202020204" pitchFamily="34" charset="0"/>
              </a:rPr>
              <a:t>discussion paper </a:t>
            </a:r>
            <a:r>
              <a:rPr lang="en-US" altLang="zh-CN" sz="1700" b="1" dirty="0">
                <a:solidFill>
                  <a:srgbClr val="0000FF"/>
                </a:solidFill>
                <a:latin typeface="Arial" panose="020B0604020202020204" pitchFamily="34" charset="0"/>
                <a:ea typeface="等线" panose="02010600030101010101" pitchFamily="2" charset="-122"/>
                <a:cs typeface="Arial" panose="020B0604020202020204" pitchFamily="34" charset="0"/>
              </a:rPr>
              <a:t>R5-243305</a:t>
            </a:r>
            <a:r>
              <a:rPr lang="en-US" altLang="zh-CN" sz="1700" dirty="0">
                <a:latin typeface="Arial" panose="020B0604020202020204" pitchFamily="34" charset="0"/>
                <a:cs typeface="Arial" panose="020B0604020202020204" pitchFamily="34" charset="0"/>
              </a:rPr>
              <a:t>, prop1 is noted with comments below:</a:t>
            </a:r>
          </a:p>
          <a:p>
            <a:pPr lvl="1">
              <a:lnSpc>
                <a:spcPct val="150000"/>
              </a:lnSpc>
            </a:pPr>
            <a:endParaRPr lang="en-US" altLang="zh-CN" sz="1600" dirty="0">
              <a:latin typeface="Arial" panose="020B0604020202020204" pitchFamily="34" charset="0"/>
              <a:cs typeface="Arial" panose="020B0604020202020204" pitchFamily="34" charset="0"/>
            </a:endParaRPr>
          </a:p>
          <a:p>
            <a:pPr lvl="1">
              <a:lnSpc>
                <a:spcPct val="150000"/>
              </a:lnSpc>
            </a:pPr>
            <a:endParaRPr lang="en-US" altLang="zh-CN" sz="1600" dirty="0">
              <a:latin typeface="Arial" panose="020B0604020202020204" pitchFamily="34" charset="0"/>
              <a:cs typeface="Arial" panose="020B0604020202020204" pitchFamily="34" charset="0"/>
            </a:endParaRPr>
          </a:p>
          <a:p>
            <a:pPr lvl="1">
              <a:lnSpc>
                <a:spcPct val="150000"/>
              </a:lnSpc>
            </a:pPr>
            <a:endParaRPr lang="en-US" altLang="zh-CN" sz="1600" dirty="0">
              <a:latin typeface="Arial" panose="020B0604020202020204" pitchFamily="34" charset="0"/>
              <a:cs typeface="Arial" panose="020B0604020202020204" pitchFamily="34" charset="0"/>
            </a:endParaRPr>
          </a:p>
          <a:p>
            <a:pPr marL="228600" lvl="1">
              <a:lnSpc>
                <a:spcPct val="150000"/>
              </a:lnSpc>
              <a:spcBef>
                <a:spcPts val="0"/>
              </a:spcBef>
            </a:pPr>
            <a:r>
              <a:rPr lang="en-US" altLang="zh-CN" sz="1700" dirty="0">
                <a:solidFill>
                  <a:srgbClr val="FF0000"/>
                </a:solidFill>
                <a:latin typeface="Arial" panose="020B0604020202020204" pitchFamily="34" charset="0"/>
                <a:cs typeface="Arial" panose="020B0604020202020204" pitchFamily="34" charset="0"/>
              </a:rPr>
              <a:t>This discussion paper is to:</a:t>
            </a:r>
          </a:p>
          <a:p>
            <a:pPr marL="800100" lvl="2" indent="-342900">
              <a:lnSpc>
                <a:spcPct val="150000"/>
              </a:lnSpc>
              <a:spcBef>
                <a:spcPts val="0"/>
              </a:spcBef>
              <a:buFont typeface="Wingdings" panose="05000000000000000000" pitchFamily="2" charset="2"/>
              <a:buChar char="Ø"/>
            </a:pPr>
            <a:r>
              <a:rPr lang="en-US" altLang="zh-CN" sz="1700" dirty="0">
                <a:solidFill>
                  <a:srgbClr val="FF0000"/>
                </a:solidFill>
                <a:latin typeface="Arial" panose="020B0604020202020204" pitchFamily="34" charset="0"/>
                <a:cs typeface="Arial" panose="020B0604020202020204" pitchFamily="34" charset="0"/>
              </a:rPr>
              <a:t>Provide more background and details for discussing test burden reductions</a:t>
            </a:r>
          </a:p>
          <a:p>
            <a:pPr marL="800100" lvl="2" indent="-342900">
              <a:lnSpc>
                <a:spcPct val="150000"/>
              </a:lnSpc>
              <a:spcBef>
                <a:spcPts val="0"/>
              </a:spcBef>
              <a:buFont typeface="Wingdings" panose="05000000000000000000" pitchFamily="2" charset="2"/>
              <a:buChar char="Ø"/>
            </a:pPr>
            <a:r>
              <a:rPr lang="en-US" altLang="zh-CN" sz="1700" dirty="0">
                <a:solidFill>
                  <a:srgbClr val="FF0000"/>
                </a:solidFill>
                <a:latin typeface="Arial" panose="020B0604020202020204" pitchFamily="34" charset="0"/>
                <a:cs typeface="Arial" panose="020B0604020202020204" pitchFamily="34" charset="0"/>
              </a:rPr>
              <a:t>Discuss the specific approach to implement test burden reduction in RAN5</a:t>
            </a:r>
          </a:p>
        </p:txBody>
      </p:sp>
      <p:graphicFrame>
        <p:nvGraphicFramePr>
          <p:cNvPr id="5" name="Table 4">
            <a:extLst>
              <a:ext uri="{FF2B5EF4-FFF2-40B4-BE49-F238E27FC236}">
                <a16:creationId xmlns:a16="http://schemas.microsoft.com/office/drawing/2014/main" id="{629D7832-9CA0-4089-92F8-01B4CC0BDDF3}"/>
              </a:ext>
            </a:extLst>
          </p:cNvPr>
          <p:cNvGraphicFramePr>
            <a:graphicFrameLocks noGrp="1"/>
          </p:cNvGraphicFramePr>
          <p:nvPr>
            <p:extLst>
              <p:ext uri="{D42A27DB-BD31-4B8C-83A1-F6EECF244321}">
                <p14:modId xmlns:p14="http://schemas.microsoft.com/office/powerpoint/2010/main" val="1119230778"/>
              </p:ext>
            </p:extLst>
          </p:nvPr>
        </p:nvGraphicFramePr>
        <p:xfrm>
          <a:off x="249561" y="4309881"/>
          <a:ext cx="11692878" cy="1158240"/>
        </p:xfrm>
        <a:graphic>
          <a:graphicData uri="http://schemas.openxmlformats.org/drawingml/2006/table">
            <a:tbl>
              <a:tblPr firstRow="1" bandRow="1">
                <a:tableStyleId>{5940675A-B579-460E-94D1-54222C63F5DA}</a:tableStyleId>
              </a:tblPr>
              <a:tblGrid>
                <a:gridCol w="5846439">
                  <a:extLst>
                    <a:ext uri="{9D8B030D-6E8A-4147-A177-3AD203B41FA5}">
                      <a16:colId xmlns:a16="http://schemas.microsoft.com/office/drawing/2014/main" val="2951863383"/>
                    </a:ext>
                  </a:extLst>
                </a:gridCol>
                <a:gridCol w="5846439">
                  <a:extLst>
                    <a:ext uri="{9D8B030D-6E8A-4147-A177-3AD203B41FA5}">
                      <a16:colId xmlns:a16="http://schemas.microsoft.com/office/drawing/2014/main" val="1146240765"/>
                    </a:ext>
                  </a:extLst>
                </a:gridCol>
              </a:tblGrid>
              <a:tr h="0">
                <a:tc>
                  <a:txBody>
                    <a:bodyPr/>
                    <a:lstStyle/>
                    <a:p>
                      <a:pPr algn="ctr"/>
                      <a:r>
                        <a:rPr lang="en-US" altLang="zh-CN" sz="1600" dirty="0">
                          <a:latin typeface="Calibri" panose="020F0502020204030204" pitchFamily="34" charset="0"/>
                          <a:cs typeface="Calibri" panose="020F0502020204030204" pitchFamily="34" charset="0"/>
                        </a:rPr>
                        <a:t>Proposal 1</a:t>
                      </a:r>
                      <a:endParaRPr lang="zh-CN" altLang="en-US" sz="1600" dirty="0">
                        <a:latin typeface="Calibri" panose="020F0502020204030204" pitchFamily="34" charset="0"/>
                        <a:cs typeface="Calibri" panose="020F0502020204030204" pitchFamily="34" charset="0"/>
                      </a:endParaRPr>
                    </a:p>
                  </a:txBody>
                  <a:tcPr>
                    <a:solidFill>
                      <a:schemeClr val="bg2">
                        <a:lumMod val="90000"/>
                      </a:schemeClr>
                    </a:solidFill>
                  </a:tcPr>
                </a:tc>
                <a:tc>
                  <a:txBody>
                    <a:bodyPr/>
                    <a:lstStyle/>
                    <a:p>
                      <a:pPr algn="ctr"/>
                      <a:r>
                        <a:rPr lang="en-US" altLang="zh-CN" sz="1600" dirty="0" err="1">
                          <a:latin typeface="Calibri" panose="020F0502020204030204" pitchFamily="34" charset="0"/>
                          <a:cs typeface="Calibri" panose="020F0502020204030204" pitchFamily="34" charset="0"/>
                        </a:rPr>
                        <a:t>Conlcusion</a:t>
                      </a:r>
                      <a:r>
                        <a:rPr lang="en-US" altLang="zh-CN" sz="1600" dirty="0">
                          <a:latin typeface="Calibri" panose="020F0502020204030204" pitchFamily="34" charset="0"/>
                          <a:cs typeface="Calibri" panose="020F0502020204030204" pitchFamily="34" charset="0"/>
                        </a:rPr>
                        <a:t>/comments</a:t>
                      </a:r>
                      <a:endParaRPr lang="zh-CN" altLang="en-US" sz="1600" dirty="0">
                        <a:latin typeface="Calibri" panose="020F0502020204030204" pitchFamily="34" charset="0"/>
                        <a:cs typeface="Calibri" panose="020F0502020204030204" pitchFamily="34" charset="0"/>
                      </a:endParaRPr>
                    </a:p>
                  </a:txBody>
                  <a:tcPr>
                    <a:solidFill>
                      <a:schemeClr val="bg2">
                        <a:lumMod val="90000"/>
                      </a:schemeClr>
                    </a:solidFill>
                  </a:tcPr>
                </a:tc>
                <a:extLst>
                  <a:ext uri="{0D108BD9-81ED-4DB2-BD59-A6C34878D82A}">
                    <a16:rowId xmlns:a16="http://schemas.microsoft.com/office/drawing/2014/main" val="2358448311"/>
                  </a:ext>
                </a:extLst>
              </a:tr>
              <a:tr h="279844">
                <a:tc>
                  <a:txBody>
                    <a:bodyPr/>
                    <a:lstStyle/>
                    <a:p>
                      <a:r>
                        <a:rPr lang="en-US" altLang="zh-CN" sz="1600" dirty="0">
                          <a:latin typeface="Calibri" panose="020F0502020204030204" pitchFamily="34" charset="0"/>
                          <a:cs typeface="Calibri" panose="020F0502020204030204" pitchFamily="34" charset="0"/>
                        </a:rPr>
                        <a:t>RAN5 to consider if there is a need to develop a common test method for different features with the same frequency band combination.</a:t>
                      </a:r>
                    </a:p>
                  </a:txBody>
                  <a:tcPr/>
                </a:tc>
                <a:tc>
                  <a:txBody>
                    <a:bodyPr/>
                    <a:lstStyle/>
                    <a:p>
                      <a:r>
                        <a:rPr lang="en-US" altLang="zh-CN" sz="1600" dirty="0">
                          <a:latin typeface="Calibri" panose="020F0502020204030204" pitchFamily="34" charset="0"/>
                          <a:cs typeface="Calibri" panose="020F0502020204030204" pitchFamily="34" charset="0"/>
                        </a:rPr>
                        <a:t>prop1 needs more specific examples from ran5 spec and background for change</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686432222"/>
                  </a:ext>
                </a:extLst>
              </a:tr>
            </a:tbl>
          </a:graphicData>
        </a:graphic>
      </p:graphicFrame>
      <p:sp>
        <p:nvSpPr>
          <p:cNvPr id="4" name="Rectangle 3">
            <a:extLst>
              <a:ext uri="{FF2B5EF4-FFF2-40B4-BE49-F238E27FC236}">
                <a16:creationId xmlns:a16="http://schemas.microsoft.com/office/drawing/2014/main" id="{4C74BCDB-C1A1-485B-B648-962310385449}"/>
              </a:ext>
            </a:extLst>
          </p:cNvPr>
          <p:cNvSpPr/>
          <p:nvPr/>
        </p:nvSpPr>
        <p:spPr>
          <a:xfrm>
            <a:off x="249561" y="2234491"/>
            <a:ext cx="11692878" cy="159178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Band combo specific RF requirements mainly include: </a:t>
            </a:r>
            <a:r>
              <a:rPr lang="en-US" altLang="zh-CN" sz="1500" b="1" dirty="0">
                <a:solidFill>
                  <a:schemeClr val="tx1"/>
                </a:solidFill>
                <a:latin typeface="Times New Roman" panose="02020603050405020304" pitchFamily="18" charset="0"/>
                <a:cs typeface="Times New Roman" panose="02020603050405020304" pitchFamily="18" charset="0"/>
              </a:rPr>
              <a:t>MOP, Spurious emission for UE co-ex, general REFSENS and MSD</a:t>
            </a:r>
          </a:p>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RF implementations are similar and RF architectures can be reused for different features on the same band combination.   i.e. </a:t>
            </a:r>
            <a:r>
              <a:rPr lang="en-US" altLang="zh-CN" sz="1500" dirty="0" err="1">
                <a:solidFill>
                  <a:schemeClr val="tx1"/>
                </a:solidFill>
                <a:latin typeface="Times New Roman" panose="02020603050405020304" pitchFamily="18" charset="0"/>
                <a:cs typeface="Times New Roman" panose="02020603050405020304" pitchFamily="18" charset="0"/>
              </a:rPr>
              <a:t>CA_nA-nB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NR CA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DC_nA-nB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NR-DC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DC_A_nB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EN-DC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DC_B_nA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EN-DC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DC_nB_A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NE-DC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DC_nA_B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NE-DC</a:t>
            </a:r>
            <a:r>
              <a:rPr lang="en-US" altLang="zh-CN" sz="1500" dirty="0">
                <a:solidFill>
                  <a:schemeClr val="tx1"/>
                </a:solidFill>
                <a:latin typeface="Times New Roman" panose="02020603050405020304" pitchFamily="18" charset="0"/>
                <a:cs typeface="Times New Roman" panose="02020603050405020304" pitchFamily="18" charset="0"/>
              </a:rPr>
              <a:t>) (different features on same band combination) can use same RF implementation</a:t>
            </a:r>
          </a:p>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The final decision whether to reduce testing burden should be taken by RAN5 based on the industry certification testing needs</a:t>
            </a:r>
            <a:endParaRPr lang="zh-CN" altLang="en-US" sz="1500" dirty="0">
              <a:solidFill>
                <a:schemeClr val="tx1"/>
              </a:solidFill>
            </a:endParaRPr>
          </a:p>
        </p:txBody>
      </p:sp>
    </p:spTree>
    <p:extLst>
      <p:ext uri="{BB962C8B-B14F-4D97-AF65-F5344CB8AC3E}">
        <p14:creationId xmlns:p14="http://schemas.microsoft.com/office/powerpoint/2010/main" val="282448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rm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MOP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DE473E44-B7CD-4B91-B642-4AD47DE0272B}"/>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MOP requirement for the same frequency range with different features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Part of table 7.2.1-1 in TR 38.346 :</a:t>
            </a:r>
          </a:p>
        </p:txBody>
      </p:sp>
      <p:sp>
        <p:nvSpPr>
          <p:cNvPr id="6" name="Rectangle 5">
            <a:extLst>
              <a:ext uri="{FF2B5EF4-FFF2-40B4-BE49-F238E27FC236}">
                <a16:creationId xmlns:a16="http://schemas.microsoft.com/office/drawing/2014/main" id="{8312BF03-E4F2-4B4D-93D3-BC907E3BF0FB}"/>
              </a:ext>
            </a:extLst>
          </p:cNvPr>
          <p:cNvSpPr/>
          <p:nvPr/>
        </p:nvSpPr>
        <p:spPr>
          <a:xfrm>
            <a:off x="249560" y="1123950"/>
            <a:ext cx="11692878" cy="124777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50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cl.7.2.1:    </a:t>
            </a:r>
            <a:r>
              <a:rPr lang="en-US" altLang="zh-CN" sz="1600" dirty="0">
                <a:solidFill>
                  <a:schemeClr val="tx1"/>
                </a:solidFill>
                <a:latin typeface="Times New Roman" panose="02020603050405020304" pitchFamily="18" charset="0"/>
                <a:cs typeface="Times New Roman" panose="02020603050405020304" pitchFamily="18" charset="0"/>
              </a:rPr>
              <a:t>Taking PC3 MOP requirements for all the UL NR CA, UL NR DC, EN-DC and NE-DC band combinations in table 7.2.1-1 based on the TS 38.101-1-h60 and TS 38.101-3-h60 as an example. One band combination may be chosen to verify MOP testing for some band combinations in same row.</a:t>
            </a:r>
          </a:p>
        </p:txBody>
      </p:sp>
      <p:graphicFrame>
        <p:nvGraphicFramePr>
          <p:cNvPr id="8" name="Table 7">
            <a:extLst>
              <a:ext uri="{FF2B5EF4-FFF2-40B4-BE49-F238E27FC236}">
                <a16:creationId xmlns:a16="http://schemas.microsoft.com/office/drawing/2014/main" id="{7D2D6AA7-299E-43CA-97EA-FD85AC18B748}"/>
              </a:ext>
            </a:extLst>
          </p:cNvPr>
          <p:cNvGraphicFramePr>
            <a:graphicFrameLocks noGrp="1"/>
          </p:cNvGraphicFramePr>
          <p:nvPr>
            <p:extLst>
              <p:ext uri="{D42A27DB-BD31-4B8C-83A1-F6EECF244321}">
                <p14:modId xmlns:p14="http://schemas.microsoft.com/office/powerpoint/2010/main" val="1033249937"/>
              </p:ext>
            </p:extLst>
          </p:nvPr>
        </p:nvGraphicFramePr>
        <p:xfrm>
          <a:off x="937163" y="3030616"/>
          <a:ext cx="10317673" cy="3668239"/>
        </p:xfrm>
        <a:graphic>
          <a:graphicData uri="http://schemas.openxmlformats.org/drawingml/2006/table">
            <a:tbl>
              <a:tblPr>
                <a:tableStyleId>{5C22544A-7EE6-4342-B048-85BDC9FD1C3A}</a:tableStyleId>
              </a:tblPr>
              <a:tblGrid>
                <a:gridCol w="1758483">
                  <a:extLst>
                    <a:ext uri="{9D8B030D-6E8A-4147-A177-3AD203B41FA5}">
                      <a16:colId xmlns:a16="http://schemas.microsoft.com/office/drawing/2014/main" val="2849079545"/>
                    </a:ext>
                  </a:extLst>
                </a:gridCol>
                <a:gridCol w="1758483">
                  <a:extLst>
                    <a:ext uri="{9D8B030D-6E8A-4147-A177-3AD203B41FA5}">
                      <a16:colId xmlns:a16="http://schemas.microsoft.com/office/drawing/2014/main" val="601607470"/>
                    </a:ext>
                  </a:extLst>
                </a:gridCol>
                <a:gridCol w="2745050">
                  <a:extLst>
                    <a:ext uri="{9D8B030D-6E8A-4147-A177-3AD203B41FA5}">
                      <a16:colId xmlns:a16="http://schemas.microsoft.com/office/drawing/2014/main" val="338784516"/>
                    </a:ext>
                  </a:extLst>
                </a:gridCol>
                <a:gridCol w="1785315">
                  <a:extLst>
                    <a:ext uri="{9D8B030D-6E8A-4147-A177-3AD203B41FA5}">
                      <a16:colId xmlns:a16="http://schemas.microsoft.com/office/drawing/2014/main" val="1731514776"/>
                    </a:ext>
                  </a:extLst>
                </a:gridCol>
                <a:gridCol w="926712">
                  <a:extLst>
                    <a:ext uri="{9D8B030D-6E8A-4147-A177-3AD203B41FA5}">
                      <a16:colId xmlns:a16="http://schemas.microsoft.com/office/drawing/2014/main" val="3642323811"/>
                    </a:ext>
                  </a:extLst>
                </a:gridCol>
                <a:gridCol w="1343630">
                  <a:extLst>
                    <a:ext uri="{9D8B030D-6E8A-4147-A177-3AD203B41FA5}">
                      <a16:colId xmlns:a16="http://schemas.microsoft.com/office/drawing/2014/main" val="456249336"/>
                    </a:ext>
                  </a:extLst>
                </a:gridCol>
              </a:tblGrid>
              <a:tr h="458530">
                <a:tc>
                  <a:txBody>
                    <a:bodyPr/>
                    <a:lstStyle/>
                    <a:p>
                      <a:pPr algn="ctr" hangingPunct="0"/>
                      <a:r>
                        <a:rPr lang="en-GB" sz="1400" b="1" dirty="0">
                          <a:effectLst/>
                          <a:latin typeface="Arial" panose="020B0604020202020204" pitchFamily="34" charset="0"/>
                          <a:cs typeface="Arial" panose="020B0604020202020204" pitchFamily="34" charset="0"/>
                        </a:rPr>
                        <a:t>Uplink NR CA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NR DC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EN-DC Configuration	</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NE-DC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Class 3 (dBm)</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Tolerance (dB)	</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226444746"/>
                  </a:ext>
                </a:extLst>
              </a:tr>
              <a:tr h="917059">
                <a:tc>
                  <a:txBody>
                    <a:bodyPr/>
                    <a:lstStyle/>
                    <a:p>
                      <a:pPr algn="ctr" hangingPunct="0"/>
                      <a:r>
                        <a:rPr lang="en-US" sz="1400" dirty="0">
                          <a:effectLst/>
                          <a:latin typeface="Arial" panose="020B0604020202020204" pitchFamily="34" charset="0"/>
                          <a:cs typeface="Arial" panose="020B0604020202020204" pitchFamily="34" charset="0"/>
                        </a:rPr>
                        <a:t>CA_n1A-n3A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DC_n1A-n3A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DC_1A_n3A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DC_3A_n1A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DC_1A_n80A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DC_3A_n84A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DC_n3A_1A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dirty="0">
                          <a:effectLst/>
                          <a:latin typeface="Arial" panose="020B0604020202020204" pitchFamily="34" charset="0"/>
                          <a:cs typeface="Arial" panose="020B0604020202020204" pitchFamily="34" charset="0"/>
                        </a:rPr>
                        <a:t>23</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r h="229265">
                <a:tc>
                  <a:txBody>
                    <a:bodyPr/>
                    <a:lstStyle/>
                    <a:p>
                      <a:pPr algn="ctr" hangingPunct="0"/>
                      <a:r>
                        <a:rPr lang="en-US" sz="1400">
                          <a:effectLst/>
                          <a:latin typeface="Arial" panose="020B0604020202020204" pitchFamily="34" charset="0"/>
                          <a:cs typeface="Arial" panose="020B0604020202020204" pitchFamily="34" charset="0"/>
                        </a:rPr>
                        <a:t>CA_n1A-n5A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DC_1A_n5A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045866921"/>
                  </a:ext>
                </a:extLst>
              </a:tr>
              <a:tr h="458530">
                <a:tc>
                  <a:txBody>
                    <a:bodyPr/>
                    <a:lstStyle/>
                    <a:p>
                      <a:pPr algn="ctr" hangingPunct="0"/>
                      <a:r>
                        <a:rPr lang="en-US" sz="1400">
                          <a:effectLst/>
                          <a:latin typeface="Arial" panose="020B0604020202020204" pitchFamily="34" charset="0"/>
                          <a:cs typeface="Arial" panose="020B0604020202020204" pitchFamily="34" charset="0"/>
                        </a:rPr>
                        <a:t>CA_n1A-n7A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DC_n1A-n7A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DC_1A_n7A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DC_7A_n1A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878731689"/>
                  </a:ext>
                </a:extLst>
              </a:tr>
              <a:tr h="458530">
                <a:tc>
                  <a:txBody>
                    <a:bodyPr/>
                    <a:lstStyle/>
                    <a:p>
                      <a:pPr algn="ctr" hangingPunct="0"/>
                      <a:r>
                        <a:rPr lang="en-US" sz="1400">
                          <a:effectLst/>
                          <a:latin typeface="Arial" panose="020B0604020202020204" pitchFamily="34" charset="0"/>
                          <a:cs typeface="Arial" panose="020B0604020202020204" pitchFamily="34" charset="0"/>
                        </a:rPr>
                        <a:t>CA_n1A-n8A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DC_1A_n8A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DC_8A_n1A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fi-FI" sz="1400">
                          <a:effectLst/>
                          <a:latin typeface="Arial" panose="020B0604020202020204" pitchFamily="34" charset="0"/>
                          <a:cs typeface="Arial" panose="020B0604020202020204" pitchFamily="34" charset="0"/>
                        </a:rPr>
                        <a:t>DC_n8A_1A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734498709"/>
                  </a:ext>
                </a:extLst>
              </a:tr>
              <a:tr h="229265">
                <a:tc>
                  <a:txBody>
                    <a:bodyPr/>
                    <a:lstStyle/>
                    <a:p>
                      <a:pPr algn="ctr" hangingPunct="0"/>
                      <a:r>
                        <a:rPr lang="en-US" sz="1400">
                          <a:effectLst/>
                          <a:latin typeface="Arial" panose="020B0604020202020204" pitchFamily="34" charset="0"/>
                          <a:cs typeface="Arial" panose="020B0604020202020204" pitchFamily="34" charset="0"/>
                        </a:rPr>
                        <a:t>CA_n1A-n18A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90300750"/>
                  </a:ext>
                </a:extLst>
              </a:tr>
              <a:tr h="458530">
                <a:tc>
                  <a:txBody>
                    <a:bodyPr/>
                    <a:lstStyle/>
                    <a:p>
                      <a:pPr algn="ctr" hangingPunct="0"/>
                      <a:r>
                        <a:rPr lang="en-US" sz="1400">
                          <a:effectLst/>
                          <a:latin typeface="Arial" panose="020B0604020202020204" pitchFamily="34" charset="0"/>
                          <a:cs typeface="Arial" panose="020B0604020202020204" pitchFamily="34" charset="0"/>
                        </a:rPr>
                        <a:t>CA_n1</a:t>
                      </a:r>
                      <a:r>
                        <a:rPr lang="zh-CN" sz="1400">
                          <a:effectLst/>
                          <a:latin typeface="Arial" panose="020B0604020202020204" pitchFamily="34" charset="0"/>
                          <a:cs typeface="Arial" panose="020B0604020202020204" pitchFamily="34" charset="0"/>
                        </a:rPr>
                        <a:t>A-</a:t>
                      </a:r>
                      <a:r>
                        <a:rPr lang="en-US" sz="1400">
                          <a:effectLst/>
                          <a:latin typeface="Arial" panose="020B0604020202020204" pitchFamily="34" charset="0"/>
                          <a:cs typeface="Arial" panose="020B0604020202020204" pitchFamily="34" charset="0"/>
                        </a:rPr>
                        <a:t>n20A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DC_1A_n20A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DC_20A_n1A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595989308"/>
                  </a:ext>
                </a:extLst>
              </a:tr>
              <a:tr h="458530">
                <a:tc>
                  <a:txBody>
                    <a:bodyPr/>
                    <a:lstStyle/>
                    <a:p>
                      <a:pPr algn="ctr" hangingPunct="0"/>
                      <a:r>
                        <a:rPr lang="en-US" sz="1400">
                          <a:effectLst/>
                          <a:latin typeface="Arial" panose="020B0604020202020204" pitchFamily="34" charset="0"/>
                          <a:cs typeface="Arial" panose="020B0604020202020204" pitchFamily="34" charset="0"/>
                        </a:rPr>
                        <a:t>CA_n1A-n28A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DC_n1A-n28A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DC_1A_n28A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DC_28A_n1A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DC_n1A_28A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+2/-3</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480473896"/>
                  </a:ext>
                </a:extLst>
              </a:tr>
            </a:tbl>
          </a:graphicData>
        </a:graphic>
      </p:graphicFrame>
      <p:sp>
        <p:nvSpPr>
          <p:cNvPr id="9" name="Rectangle 8">
            <a:extLst>
              <a:ext uri="{FF2B5EF4-FFF2-40B4-BE49-F238E27FC236}">
                <a16:creationId xmlns:a16="http://schemas.microsoft.com/office/drawing/2014/main" id="{C5792019-4A39-49E7-8B33-C8AA922AA859}"/>
              </a:ext>
            </a:extLst>
          </p:cNvPr>
          <p:cNvSpPr/>
          <p:nvPr/>
        </p:nvSpPr>
        <p:spPr>
          <a:xfrm>
            <a:off x="704850" y="3429000"/>
            <a:ext cx="10991850" cy="9525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Connector: Curved 10">
            <a:extLst>
              <a:ext uri="{FF2B5EF4-FFF2-40B4-BE49-F238E27FC236}">
                <a16:creationId xmlns:a16="http://schemas.microsoft.com/office/drawing/2014/main" id="{E59877A4-6A40-48C8-A3E2-99E14BA2288E}"/>
              </a:ext>
            </a:extLst>
          </p:cNvPr>
          <p:cNvCxnSpPr>
            <a:cxnSpLocks/>
          </p:cNvCxnSpPr>
          <p:nvPr/>
        </p:nvCxnSpPr>
        <p:spPr>
          <a:xfrm rot="16200000" flipH="1">
            <a:off x="7815263" y="2281237"/>
            <a:ext cx="1457328" cy="838202"/>
          </a:xfrm>
          <a:prstGeom prst="curvedConnector3">
            <a:avLst>
              <a:gd name="adj1" fmla="val 50000"/>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F5474C8-8FD0-4772-BD53-BF4C7DE6C40E}"/>
              </a:ext>
            </a:extLst>
          </p:cNvPr>
          <p:cNvCxnSpPr>
            <a:cxnSpLocks/>
          </p:cNvCxnSpPr>
          <p:nvPr/>
        </p:nvCxnSpPr>
        <p:spPr>
          <a:xfrm>
            <a:off x="7429500" y="1915356"/>
            <a:ext cx="43529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CA6751F-3918-4C2C-A668-A7554E999CD7}"/>
              </a:ext>
            </a:extLst>
          </p:cNvPr>
          <p:cNvCxnSpPr>
            <a:cxnSpLocks/>
          </p:cNvCxnSpPr>
          <p:nvPr/>
        </p:nvCxnSpPr>
        <p:spPr>
          <a:xfrm>
            <a:off x="809625" y="2277306"/>
            <a:ext cx="39338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8777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rm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MOP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2474C20-0843-4661-AFA2-16522698B733}"/>
              </a:ext>
            </a:extLst>
          </p:cNvPr>
          <p:cNvSpPr>
            <a:spLocks noGrp="1"/>
          </p:cNvSpPr>
          <p:nvPr>
            <p:ph idx="1"/>
          </p:nvPr>
        </p:nvSpPr>
        <p:spPr>
          <a:xfrm>
            <a:off x="0" y="621437"/>
            <a:ext cx="12192000" cy="6236563"/>
          </a:xfrm>
        </p:spPr>
        <p:txBody>
          <a:bodyPr>
            <a:normAutofit lnSpcReduction="10000"/>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MOP testing for same band combination among different features in RAN5:</a:t>
            </a:r>
          </a:p>
          <a:p>
            <a:pPr>
              <a:lnSpc>
                <a:spcPct val="150000"/>
              </a:lnSpc>
              <a:spcBef>
                <a:spcPts val="0"/>
              </a:spcBef>
            </a:pPr>
            <a:endParaRPr lang="en-US" altLang="zh-CN" sz="16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400" dirty="0">
                <a:latin typeface="Arial" panose="020B0604020202020204" pitchFamily="34" charset="0"/>
                <a:cs typeface="Arial" panose="020B0604020202020204" pitchFamily="34" charset="0"/>
              </a:rPr>
              <a:t>*	MU/TT for the E-UTRA carrier and NR carrier are the same when the F</a:t>
            </a:r>
            <a:r>
              <a:rPr lang="en-US" altLang="zh-CN" sz="1400" baseline="-25000" dirty="0">
                <a:latin typeface="Arial" panose="020B0604020202020204" pitchFamily="34" charset="0"/>
                <a:cs typeface="Arial" panose="020B0604020202020204" pitchFamily="34" charset="0"/>
              </a:rPr>
              <a:t>C</a:t>
            </a:r>
            <a:r>
              <a:rPr lang="en-US" altLang="zh-CN" sz="1400" dirty="0">
                <a:latin typeface="Arial" panose="020B0604020202020204" pitchFamily="34" charset="0"/>
                <a:cs typeface="Arial" panose="020B0604020202020204" pitchFamily="34" charset="0"/>
              </a:rPr>
              <a:t> and CBW for E-UTRA carrier and NR carrier are same.  </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1:</a:t>
            </a:r>
            <a:r>
              <a:rPr lang="en-US" altLang="zh-CN" sz="1600" dirty="0">
                <a:latin typeface="Arial" panose="020B0604020202020204" pitchFamily="34" charset="0"/>
                <a:cs typeface="Arial" panose="020B0604020202020204" pitchFamily="34" charset="0"/>
              </a:rPr>
              <a:t> </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RAN4 </a:t>
            </a:r>
            <a:r>
              <a:rPr lang="en-US" altLang="zh-CN" sz="1400" b="1" dirty="0" err="1">
                <a:latin typeface="Arial" panose="020B0604020202020204" pitchFamily="34" charset="0"/>
                <a:cs typeface="Arial" panose="020B0604020202020204" pitchFamily="34" charset="0"/>
              </a:rPr>
              <a:t>guildline</a:t>
            </a:r>
            <a:r>
              <a:rPr lang="en-US" altLang="zh-CN" sz="1400" b="1" dirty="0">
                <a:latin typeface="Arial" panose="020B0604020202020204" pitchFamily="34" charset="0"/>
                <a:cs typeface="Arial" panose="020B0604020202020204" pitchFamily="34" charset="0"/>
              </a:rPr>
              <a:t>:</a:t>
            </a:r>
            <a:r>
              <a:rPr lang="en-US" altLang="zh-CN" sz="1400" dirty="0">
                <a:latin typeface="Arial" panose="020B0604020202020204" pitchFamily="34" charset="0"/>
                <a:cs typeface="Arial" panose="020B0604020202020204" pitchFamily="34" charset="0"/>
              </a:rPr>
              <a:t>	different features on the same band combination have same MOP minimum requirements</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RAN5 testing aspects:</a:t>
            </a:r>
            <a:r>
              <a:rPr lang="en-US" altLang="zh-CN" sz="1400" dirty="0">
                <a:latin typeface="Arial" panose="020B0604020202020204" pitchFamily="34" charset="0"/>
                <a:cs typeface="Arial" panose="020B0604020202020204" pitchFamily="34" charset="0"/>
              </a:rPr>
              <a:t>	except for the EN(NE)-DC configurations requiring </a:t>
            </a:r>
            <a:r>
              <a:rPr lang="en-US" altLang="zh-CN" sz="1400" i="1" dirty="0" err="1">
                <a:latin typeface="Arial" panose="020B0604020202020204" pitchFamily="34" charset="0"/>
                <a:cs typeface="Arial" panose="020B0604020202020204" pitchFamily="34" charset="0"/>
              </a:rPr>
              <a:t>singleUL</a:t>
            </a:r>
            <a:r>
              <a:rPr lang="en-US" altLang="zh-CN" sz="1400" i="1" dirty="0">
                <a:latin typeface="Arial" panose="020B0604020202020204" pitchFamily="34" charset="0"/>
                <a:cs typeface="Arial" panose="020B0604020202020204" pitchFamily="34" charset="0"/>
              </a:rPr>
              <a:t>-Transmission</a:t>
            </a:r>
            <a:r>
              <a:rPr lang="en-US" altLang="zh-CN" sz="1400" dirty="0">
                <a:latin typeface="Arial" panose="020B0604020202020204" pitchFamily="34" charset="0"/>
                <a:cs typeface="Arial" panose="020B0604020202020204" pitchFamily="34" charset="0"/>
              </a:rPr>
              <a:t>, MOP testing for same band combination among different features have same measurement procedure, requirements and MU/TT value.</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1:	</a:t>
            </a:r>
            <a:r>
              <a:rPr lang="en-US" altLang="zh-CN" sz="1600" dirty="0">
                <a:latin typeface="Arial" panose="020B0604020202020204" pitchFamily="34" charset="0"/>
                <a:cs typeface="Arial" panose="020B0604020202020204" pitchFamily="34" charset="0"/>
              </a:rPr>
              <a:t> </a:t>
            </a:r>
            <a:r>
              <a:rPr lang="en-US" altLang="zh-CN" sz="1600" dirty="0">
                <a:highlight>
                  <a:srgbClr val="FFFF00"/>
                </a:highlight>
                <a:latin typeface="Arial" panose="020B0604020202020204" pitchFamily="34" charset="0"/>
                <a:cs typeface="Arial" panose="020B0604020202020204" pitchFamily="34" charset="0"/>
              </a:rPr>
              <a:t>When UE supports different features on the same band combination, the measured MOP for one configuration is applicable to other remaining configurations in the group. This rule doesn’t apply when UE </a:t>
            </a:r>
            <a:r>
              <a:rPr lang="en-US" altLang="zh-CN" sz="1600" i="1" dirty="0">
                <a:highlight>
                  <a:srgbClr val="FFFF00"/>
                </a:highlight>
                <a:latin typeface="Arial" panose="020B0604020202020204" pitchFamily="34" charset="0"/>
                <a:cs typeface="Arial" panose="020B0604020202020204" pitchFamily="34" charset="0"/>
              </a:rPr>
              <a:t>supporting </a:t>
            </a:r>
            <a:r>
              <a:rPr lang="en-US" altLang="zh-CN" sz="1600" i="1" dirty="0" err="1">
                <a:highlight>
                  <a:srgbClr val="FFFF00"/>
                </a:highlight>
                <a:latin typeface="Arial" panose="020B0604020202020204" pitchFamily="34" charset="0"/>
                <a:cs typeface="Arial" panose="020B0604020202020204" pitchFamily="34" charset="0"/>
              </a:rPr>
              <a:t>singleUL</a:t>
            </a:r>
            <a:r>
              <a:rPr lang="en-US" altLang="zh-CN" sz="1600" i="1" dirty="0">
                <a:highlight>
                  <a:srgbClr val="FFFF00"/>
                </a:highlight>
                <a:latin typeface="Arial" panose="020B0604020202020204" pitchFamily="34" charset="0"/>
                <a:cs typeface="Arial" panose="020B0604020202020204" pitchFamily="34" charset="0"/>
              </a:rPr>
              <a:t>-Transmission </a:t>
            </a:r>
            <a:r>
              <a:rPr lang="en-US" altLang="zh-CN" sz="1600" dirty="0">
                <a:highlight>
                  <a:srgbClr val="FFFF00"/>
                </a:highlight>
                <a:latin typeface="Arial" panose="020B0604020202020204" pitchFamily="34" charset="0"/>
                <a:cs typeface="Arial" panose="020B0604020202020204" pitchFamily="34" charset="0"/>
              </a:rPr>
              <a:t>on certain EN-DC (NE-DC) configuration. This rule only apply to same power class for all involved configurations</a:t>
            </a:r>
            <a:r>
              <a:rPr lang="en-US" altLang="zh-CN" sz="1600" dirty="0">
                <a:latin typeface="Arial" panose="020B0604020202020204" pitchFamily="34" charset="0"/>
                <a:cs typeface="Arial" panose="020B0604020202020204" pitchFamily="34" charset="0"/>
              </a:rPr>
              <a:t>.</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2" name="Table 4">
            <a:extLst>
              <a:ext uri="{FF2B5EF4-FFF2-40B4-BE49-F238E27FC236}">
                <a16:creationId xmlns:a16="http://schemas.microsoft.com/office/drawing/2014/main" id="{2F436042-0976-430C-8D0C-B50DA77F81C1}"/>
              </a:ext>
            </a:extLst>
          </p:cNvPr>
          <p:cNvGraphicFramePr>
            <a:graphicFrameLocks noGrp="1"/>
          </p:cNvGraphicFramePr>
          <p:nvPr>
            <p:extLst>
              <p:ext uri="{D42A27DB-BD31-4B8C-83A1-F6EECF244321}">
                <p14:modId xmlns:p14="http://schemas.microsoft.com/office/powerpoint/2010/main" val="3893177731"/>
              </p:ext>
            </p:extLst>
          </p:nvPr>
        </p:nvGraphicFramePr>
        <p:xfrm>
          <a:off x="1272728" y="1012992"/>
          <a:ext cx="9727824" cy="3231580"/>
        </p:xfrm>
        <a:graphic>
          <a:graphicData uri="http://schemas.openxmlformats.org/drawingml/2006/table">
            <a:tbl>
              <a:tblPr firstRow="1" bandRow="1">
                <a:tableStyleId>{5940675A-B579-460E-94D1-54222C63F5DA}</a:tableStyleId>
              </a:tblPr>
              <a:tblGrid>
                <a:gridCol w="2062480">
                  <a:extLst>
                    <a:ext uri="{9D8B030D-6E8A-4147-A177-3AD203B41FA5}">
                      <a16:colId xmlns:a16="http://schemas.microsoft.com/office/drawing/2014/main" val="2616417233"/>
                    </a:ext>
                  </a:extLst>
                </a:gridCol>
                <a:gridCol w="1916336">
                  <a:extLst>
                    <a:ext uri="{9D8B030D-6E8A-4147-A177-3AD203B41FA5}">
                      <a16:colId xmlns:a16="http://schemas.microsoft.com/office/drawing/2014/main" val="3399337056"/>
                    </a:ext>
                  </a:extLst>
                </a:gridCol>
                <a:gridCol w="1916336">
                  <a:extLst>
                    <a:ext uri="{9D8B030D-6E8A-4147-A177-3AD203B41FA5}">
                      <a16:colId xmlns:a16="http://schemas.microsoft.com/office/drawing/2014/main" val="3837187478"/>
                    </a:ext>
                  </a:extLst>
                </a:gridCol>
                <a:gridCol w="1916336">
                  <a:extLst>
                    <a:ext uri="{9D8B030D-6E8A-4147-A177-3AD203B41FA5}">
                      <a16:colId xmlns:a16="http://schemas.microsoft.com/office/drawing/2014/main" val="3883461743"/>
                    </a:ext>
                  </a:extLst>
                </a:gridCol>
                <a:gridCol w="1916336">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38.521-1 6.2A.1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38.521-1 6.2B.1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38.521-3 6.2B.1.3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38.521-3 6.2B.1.3a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370840">
                <a:tc>
                  <a:txBody>
                    <a:bodyPr/>
                    <a:lstStyle/>
                    <a:p>
                      <a:pPr algn="ct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sum of mean transmitted power over all component carriers</a:t>
                      </a:r>
                    </a:p>
                  </a:txBody>
                  <a:tcPr anchor="ctr">
                    <a:solidFill>
                      <a:schemeClr val="bg2"/>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sum of mean transmitted power over all component carriers</a:t>
                      </a:r>
                      <a:endParaRPr lang="zh-CN" altLang="en-US" sz="1400" dirty="0">
                        <a:latin typeface="Arial" panose="020B0604020202020204" pitchFamily="34" charset="0"/>
                        <a:cs typeface="Arial" panose="020B0604020202020204" pitchFamily="34" charset="0"/>
                      </a:endParaRPr>
                    </a:p>
                  </a:txBody>
                  <a:tcPr/>
                </a:tc>
                <a:tc gridSpan="2">
                  <a:txBody>
                    <a:bodyPr/>
                    <a:lstStyle/>
                    <a:p>
                      <a:pPr marL="285750" indent="-285750" algn="l">
                        <a:buFont typeface="Arial" panose="020B0604020202020204" pitchFamily="34" charset="0"/>
                        <a:buChar char="•"/>
                      </a:pPr>
                      <a:r>
                        <a:rPr lang="en-US" altLang="zh-CN" sz="1400" dirty="0">
                          <a:solidFill>
                            <a:schemeClr val="accent6">
                              <a:lumMod val="75000"/>
                            </a:schemeClr>
                          </a:solidFill>
                          <a:latin typeface="Arial" panose="020B0604020202020204" pitchFamily="34" charset="0"/>
                          <a:cs typeface="Arial" panose="020B0604020202020204" pitchFamily="34" charset="0"/>
                        </a:rPr>
                        <a:t>not supporting UE </a:t>
                      </a:r>
                      <a:r>
                        <a:rPr lang="en-US" altLang="zh-CN" sz="1400" dirty="0" err="1">
                          <a:solidFill>
                            <a:schemeClr val="accent6">
                              <a:lumMod val="75000"/>
                            </a:schemeClr>
                          </a:solidFill>
                          <a:latin typeface="Arial" panose="020B0604020202020204" pitchFamily="34" charset="0"/>
                          <a:cs typeface="Arial" panose="020B0604020202020204" pitchFamily="34" charset="0"/>
                        </a:rPr>
                        <a:t>singleUL</a:t>
                      </a:r>
                      <a:r>
                        <a:rPr lang="en-US" altLang="zh-CN" sz="1400" dirty="0">
                          <a:solidFill>
                            <a:schemeClr val="accent6">
                              <a:lumMod val="75000"/>
                            </a:schemeClr>
                          </a:solidFill>
                          <a:latin typeface="Arial" panose="020B0604020202020204" pitchFamily="34" charset="0"/>
                          <a:cs typeface="Arial" panose="020B0604020202020204" pitchFamily="34" charset="0"/>
                        </a:rPr>
                        <a:t>-Transmission: </a:t>
                      </a:r>
                    </a:p>
                    <a:p>
                      <a:pPr algn="l"/>
                      <a:r>
                        <a:rPr lang="en-US" altLang="zh-CN" sz="1400" dirty="0">
                          <a:latin typeface="Arial" panose="020B0604020202020204" pitchFamily="34" charset="0"/>
                          <a:cs typeface="Arial" panose="020B0604020202020204" pitchFamily="34" charset="0"/>
                        </a:rPr>
                        <a:t>sum of mean transmitted power over all EN-DC component carriers</a:t>
                      </a:r>
                    </a:p>
                    <a:p>
                      <a:pPr marL="285750" indent="-285750" algn="l">
                        <a:buFont typeface="Arial" panose="020B0604020202020204" pitchFamily="34" charset="0"/>
                        <a:buChar char="•"/>
                      </a:pPr>
                      <a:r>
                        <a:rPr lang="en-US" altLang="zh-CN" sz="1400" dirty="0">
                          <a:solidFill>
                            <a:schemeClr val="accent6">
                              <a:lumMod val="75000"/>
                            </a:schemeClr>
                          </a:solidFill>
                          <a:latin typeface="Arial" panose="020B0604020202020204" pitchFamily="34" charset="0"/>
                          <a:cs typeface="Arial" panose="020B0604020202020204" pitchFamily="34" charset="0"/>
                        </a:rPr>
                        <a:t>supporting UE </a:t>
                      </a:r>
                      <a:r>
                        <a:rPr lang="en-US" altLang="zh-CN" sz="1400" dirty="0" err="1">
                          <a:solidFill>
                            <a:schemeClr val="accent6">
                              <a:lumMod val="75000"/>
                            </a:schemeClr>
                          </a:solidFill>
                          <a:latin typeface="Arial" panose="020B0604020202020204" pitchFamily="34" charset="0"/>
                          <a:cs typeface="Arial" panose="020B0604020202020204" pitchFamily="34" charset="0"/>
                        </a:rPr>
                        <a:t>singleUL</a:t>
                      </a:r>
                      <a:r>
                        <a:rPr lang="en-US" altLang="zh-CN" sz="1400" dirty="0">
                          <a:solidFill>
                            <a:schemeClr val="accent6">
                              <a:lumMod val="75000"/>
                            </a:schemeClr>
                          </a:solidFill>
                          <a:latin typeface="Arial" panose="020B0604020202020204" pitchFamily="34" charset="0"/>
                          <a:cs typeface="Arial" panose="020B0604020202020204" pitchFamily="34" charset="0"/>
                        </a:rPr>
                        <a:t>-Transmission: </a:t>
                      </a:r>
                    </a:p>
                    <a:p>
                      <a:pPr algn="l"/>
                      <a:r>
                        <a:rPr lang="en-US" altLang="zh-CN" sz="1400" dirty="0">
                          <a:latin typeface="Arial" panose="020B0604020202020204" pitchFamily="34" charset="0"/>
                          <a:cs typeface="Arial" panose="020B0604020202020204" pitchFamily="34" charset="0"/>
                        </a:rPr>
                        <a:t>mean transmitted power over E-UTRA carrier or NR carrier</a:t>
                      </a:r>
                      <a:endParaRPr lang="zh-CN" altLang="en-US" sz="1400" dirty="0">
                        <a:latin typeface="Arial" panose="020B0604020202020204" pitchFamily="34" charset="0"/>
                        <a:cs typeface="Arial" panose="020B0604020202020204" pitchFamily="34" charset="0"/>
                      </a:endParaRPr>
                    </a:p>
                  </a:txBody>
                  <a:tcPr>
                    <a:solidFill>
                      <a:schemeClr val="bg2"/>
                    </a:solidFill>
                  </a:tcPr>
                </a:tc>
                <a:tc hMerge="1">
                  <a:txBody>
                    <a:bodyPr/>
                    <a:lstStyle/>
                    <a:p>
                      <a:pPr algn="l"/>
                      <a:endParaRPr lang="zh-CN"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21799335"/>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SA</a:t>
                      </a:r>
                      <a:r>
                        <a:rPr lang="en-US" altLang="zh-CN" sz="1400" baseline="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2164757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DE473E44-B7CD-4B91-B642-4AD47DE0272B}"/>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Spurious emission UE co-existence requirement for the same frequency range with different features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0" indent="0">
              <a:lnSpc>
                <a:spcPct val="150000"/>
              </a:lnSpc>
              <a:spcBef>
                <a:spcPts val="0"/>
              </a:spcBef>
              <a:buNone/>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Analysis of minimum requirements: The requirements are consist of…</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2a:</a:t>
            </a:r>
          </a:p>
          <a:p>
            <a:pPr lvl="1">
              <a:lnSpc>
                <a:spcPct val="150000"/>
              </a:lnSpc>
              <a:spcBef>
                <a:spcPts val="0"/>
              </a:spcBef>
              <a:buFont typeface="Wingdings" panose="05000000000000000000" pitchFamily="2" charset="2"/>
              <a:buChar char="Ø"/>
            </a:pPr>
            <a:r>
              <a:rPr lang="en-US" altLang="zh-CN" sz="1400" dirty="0">
                <a:latin typeface="Arial" panose="020B0604020202020204" pitchFamily="34" charset="0"/>
                <a:cs typeface="Arial" panose="020B0604020202020204" pitchFamily="34" charset="0"/>
              </a:rPr>
              <a:t>For a specific configuration, the protected frequency range (known as “additional requirements”) </a:t>
            </a:r>
            <a:r>
              <a:rPr lang="en-US" altLang="zh-CN" sz="1400" dirty="0" err="1">
                <a:latin typeface="Arial" panose="020B0604020202020204" pitchFamily="34" charset="0"/>
                <a:cs typeface="Arial" panose="020B0604020202020204" pitchFamily="34" charset="0"/>
              </a:rPr>
              <a:t>requriement</a:t>
            </a:r>
            <a:r>
              <a:rPr lang="en-US" altLang="zh-CN" sz="1400" dirty="0">
                <a:latin typeface="Arial" panose="020B0604020202020204" pitchFamily="34" charset="0"/>
                <a:cs typeface="Arial" panose="020B0604020202020204" pitchFamily="34" charset="0"/>
              </a:rPr>
              <a:t> is same across different releases</a:t>
            </a:r>
          </a:p>
          <a:p>
            <a:pPr lvl="1">
              <a:lnSpc>
                <a:spcPct val="150000"/>
              </a:lnSpc>
              <a:spcBef>
                <a:spcPts val="0"/>
              </a:spcBef>
              <a:buFont typeface="Wingdings" panose="05000000000000000000" pitchFamily="2" charset="2"/>
              <a:buChar char="Ø"/>
            </a:pPr>
            <a:r>
              <a:rPr lang="en-US" altLang="zh-CN" sz="1400" dirty="0">
                <a:latin typeface="Arial" panose="020B0604020202020204" pitchFamily="34" charset="0"/>
                <a:cs typeface="Arial" panose="020B0604020202020204" pitchFamily="34" charset="0"/>
              </a:rPr>
              <a:t>Spurious UE co-ex requirements are same for the band combination among difference features , except EN-DC testing for R15 UE and NE-DC configurations without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corresponding defined EN-DC</a:t>
            </a:r>
            <a:endParaRPr lang="en-US" altLang="zh-CN" sz="1400" dirty="0">
              <a:latin typeface="Arial" panose="020B0604020202020204" pitchFamily="34" charset="0"/>
              <a:cs typeface="Arial" panose="020B0604020202020204" pitchFamily="34" charset="0"/>
            </a:endParaRPr>
          </a:p>
          <a:p>
            <a:pPr lvl="1">
              <a:lnSpc>
                <a:spcPct val="150000"/>
              </a:lnSpc>
              <a:spcBef>
                <a:spcPts val="0"/>
              </a:spcBef>
              <a:buFont typeface="Wingdings" panose="05000000000000000000" pitchFamily="2" charset="2"/>
              <a:buChar char="Ø"/>
            </a:pPr>
            <a:endParaRPr lang="en-US" altLang="zh-CN" sz="1400" dirty="0">
              <a:latin typeface="Arial" panose="020B0604020202020204" pitchFamily="34" charset="0"/>
              <a:cs typeface="Arial" panose="020B0604020202020204" pitchFamily="34" charset="0"/>
            </a:endParaRPr>
          </a:p>
          <a:p>
            <a:pPr lvl="1">
              <a:lnSpc>
                <a:spcPct val="150000"/>
              </a:lnSpc>
              <a:spcBef>
                <a:spcPts val="0"/>
              </a:spcBef>
              <a:buFont typeface="Wingdings" panose="05000000000000000000" pitchFamily="2" charset="2"/>
              <a:buChar char="Ø"/>
            </a:pPr>
            <a:endParaRPr lang="en-US" altLang="zh-CN" sz="14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8312BF03-E4F2-4B4D-93D3-BC907E3BF0FB}"/>
              </a:ext>
            </a:extLst>
          </p:cNvPr>
          <p:cNvSpPr/>
          <p:nvPr/>
        </p:nvSpPr>
        <p:spPr>
          <a:xfrm>
            <a:off x="249560" y="1123950"/>
            <a:ext cx="11692878" cy="132628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25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cl.7.2.2:    </a:t>
            </a:r>
            <a:r>
              <a:rPr lang="en-US" altLang="zh-CN" sz="1600" dirty="0">
                <a:solidFill>
                  <a:schemeClr val="tx1"/>
                </a:solidFill>
                <a:latin typeface="Times New Roman" panose="02020603050405020304" pitchFamily="18" charset="0"/>
                <a:cs typeface="Times New Roman" panose="02020603050405020304" pitchFamily="18" charset="0"/>
              </a:rPr>
              <a:t>Generally, if </a:t>
            </a:r>
            <a:r>
              <a:rPr lang="en-US" altLang="zh-CN" sz="1600" dirty="0" err="1">
                <a:solidFill>
                  <a:schemeClr val="tx1"/>
                </a:solidFill>
                <a:latin typeface="Times New Roman" panose="02020603050405020304" pitchFamily="18" charset="0"/>
                <a:cs typeface="Times New Roman" panose="02020603050405020304" pitchFamily="18" charset="0"/>
              </a:rPr>
              <a:t>CA_nA-nB</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DC_A_nB</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DC_B_nA</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DC_nB_A</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DC_nA_B</a:t>
            </a:r>
            <a:r>
              <a:rPr lang="en-US" altLang="zh-CN" sz="1600" dirty="0">
                <a:solidFill>
                  <a:schemeClr val="tx1"/>
                </a:solidFill>
                <a:latin typeface="Times New Roman" panose="02020603050405020304" pitchFamily="18" charset="0"/>
                <a:cs typeface="Times New Roman" panose="02020603050405020304" pitchFamily="18" charset="0"/>
              </a:rPr>
              <a:t> have same spurious emission requirements for UE to UE coexistence, it may not be needed to test the spurious emission requirements for UE to UE coexistence for each UL configuration again and again. Once one of these UL configurations is verified, the other UL configurations for different feature in same band combination can be considered as being capable of meeting these requirements.</a:t>
            </a:r>
          </a:p>
        </p:txBody>
      </p:sp>
      <p:graphicFrame>
        <p:nvGraphicFramePr>
          <p:cNvPr id="10" name="Table 9">
            <a:extLst>
              <a:ext uri="{FF2B5EF4-FFF2-40B4-BE49-F238E27FC236}">
                <a16:creationId xmlns:a16="http://schemas.microsoft.com/office/drawing/2014/main" id="{5FBAE117-8F79-4D0C-924B-4A4CD3F41574}"/>
              </a:ext>
            </a:extLst>
          </p:cNvPr>
          <p:cNvGraphicFramePr>
            <a:graphicFrameLocks noGrp="1"/>
          </p:cNvGraphicFramePr>
          <p:nvPr>
            <p:extLst>
              <p:ext uri="{D42A27DB-BD31-4B8C-83A1-F6EECF244321}">
                <p14:modId xmlns:p14="http://schemas.microsoft.com/office/powerpoint/2010/main" val="3883600320"/>
              </p:ext>
            </p:extLst>
          </p:nvPr>
        </p:nvGraphicFramePr>
        <p:xfrm>
          <a:off x="407621" y="3073894"/>
          <a:ext cx="11376758" cy="1770500"/>
        </p:xfrm>
        <a:graphic>
          <a:graphicData uri="http://schemas.openxmlformats.org/drawingml/2006/table">
            <a:tbl>
              <a:tblPr>
                <a:tableStyleId>{5C22544A-7EE6-4342-B048-85BDC9FD1C3A}</a:tableStyleId>
              </a:tblPr>
              <a:tblGrid>
                <a:gridCol w="2357398">
                  <a:extLst>
                    <a:ext uri="{9D8B030D-6E8A-4147-A177-3AD203B41FA5}">
                      <a16:colId xmlns:a16="http://schemas.microsoft.com/office/drawing/2014/main" val="2849079545"/>
                    </a:ext>
                  </a:extLst>
                </a:gridCol>
                <a:gridCol w="2357398">
                  <a:extLst>
                    <a:ext uri="{9D8B030D-6E8A-4147-A177-3AD203B41FA5}">
                      <a16:colId xmlns:a16="http://schemas.microsoft.com/office/drawing/2014/main" val="601607470"/>
                    </a:ext>
                  </a:extLst>
                </a:gridCol>
                <a:gridCol w="3330981">
                  <a:extLst>
                    <a:ext uri="{9D8B030D-6E8A-4147-A177-3AD203B41FA5}">
                      <a16:colId xmlns:a16="http://schemas.microsoft.com/office/drawing/2014/main" val="338784516"/>
                    </a:ext>
                  </a:extLst>
                </a:gridCol>
                <a:gridCol w="3330981">
                  <a:extLst>
                    <a:ext uri="{9D8B030D-6E8A-4147-A177-3AD203B41FA5}">
                      <a16:colId xmlns:a16="http://schemas.microsoft.com/office/drawing/2014/main" val="1731514776"/>
                    </a:ext>
                  </a:extLst>
                </a:gridCol>
              </a:tblGrid>
              <a:tr h="458530">
                <a:tc>
                  <a:txBody>
                    <a:bodyPr/>
                    <a:lstStyle/>
                    <a:p>
                      <a:pPr algn="ctr" hangingPunct="0"/>
                      <a:r>
                        <a:rPr lang="en-GB" sz="1400" b="1" dirty="0">
                          <a:effectLst/>
                          <a:latin typeface="Arial" panose="020B0604020202020204" pitchFamily="34" charset="0"/>
                          <a:cs typeface="Arial" panose="020B0604020202020204" pitchFamily="34" charset="0"/>
                        </a:rPr>
                        <a:t>Uplink NR CA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NR 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EN-DC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NE-DC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26444746"/>
                  </a:ext>
                </a:extLst>
              </a:tr>
              <a:tr h="458530">
                <a:tc rowSpan="2" gridSpan="2">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Intersection of requirements for the individual bands + additional protected frequency range</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rowSpan="2" h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R15:</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defined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 frequency range</a:t>
                      </a: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WITH corresponding defined EN-DC:  same as EN-DC</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r h="458530">
                <a:tc gridSpan="2" v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v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R16-R18: Intersection of requirements for the individual bands + additional protected frequency range</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WITHOUT corresponding defined EN-DC:  defined protected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 frequency range</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45866921"/>
                  </a:ext>
                </a:extLst>
              </a:tr>
            </a:tbl>
          </a:graphicData>
        </a:graphic>
      </p:graphicFrame>
    </p:spTree>
    <p:extLst>
      <p:ext uri="{BB962C8B-B14F-4D97-AF65-F5344CB8AC3E}">
        <p14:creationId xmlns:p14="http://schemas.microsoft.com/office/powerpoint/2010/main" val="2021066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C5FB4B4-B629-4297-A4E0-28DCF40B3E90}"/>
              </a:ext>
            </a:extLst>
          </p:cNvPr>
          <p:cNvSpPr>
            <a:spLocks noGrp="1"/>
          </p:cNvSpPr>
          <p:nvPr>
            <p:ph idx="1"/>
          </p:nvPr>
        </p:nvSpPr>
        <p:spPr>
          <a:xfrm>
            <a:off x="0" y="621437"/>
            <a:ext cx="12192000" cy="6236563"/>
          </a:xfrm>
        </p:spPr>
        <p:txBody>
          <a:bodyPr>
            <a:normAutofit fontScale="92500"/>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MOP testing for same band combination among different features in RAN5:</a:t>
            </a:r>
          </a:p>
          <a:p>
            <a:pPr>
              <a:lnSpc>
                <a:spcPct val="150000"/>
              </a:lnSpc>
              <a:spcBef>
                <a:spcPts val="0"/>
              </a:spcBef>
            </a:pPr>
            <a:endParaRPr lang="en-US" altLang="zh-CN" sz="16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457200" lvl="1" indent="0">
              <a:lnSpc>
                <a:spcPct val="150000"/>
              </a:lnSpc>
              <a:spcBef>
                <a:spcPts val="0"/>
              </a:spcBef>
              <a:buNone/>
            </a:pPr>
            <a:endParaRPr lang="en-US" altLang="zh-CN" sz="1400" dirty="0">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400" dirty="0">
                <a:latin typeface="Arial" panose="020B0604020202020204" pitchFamily="34" charset="0"/>
                <a:cs typeface="Arial" panose="020B0604020202020204" pitchFamily="34" charset="0"/>
              </a:rPr>
              <a:t>* NSA only capable UE is not involved in this discussion  </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2b:</a:t>
            </a:r>
            <a:r>
              <a:rPr lang="en-US" altLang="zh-CN" sz="1600" dirty="0">
                <a:latin typeface="Arial" panose="020B0604020202020204" pitchFamily="34" charset="0"/>
                <a:cs typeface="Arial" panose="020B0604020202020204" pitchFamily="34" charset="0"/>
              </a:rPr>
              <a:t> </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RAN4 requirements:     </a:t>
            </a:r>
            <a:r>
              <a:rPr lang="en-US" altLang="zh-CN" sz="1400" dirty="0">
                <a:latin typeface="Arial" panose="020B0604020202020204" pitchFamily="34" charset="0"/>
                <a:cs typeface="Arial" panose="020B0604020202020204" pitchFamily="34" charset="0"/>
              </a:rPr>
              <a:t>RAN4 group needs to confirm that the spurious UE co-existence requirements are aligned across different features and releases.</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RAN5 testing aspects: </a:t>
            </a:r>
            <a:r>
              <a:rPr lang="en-US" altLang="zh-CN" sz="1400" dirty="0">
                <a:latin typeface="Arial" panose="020B0604020202020204" pitchFamily="34" charset="0"/>
                <a:cs typeface="Arial" panose="020B0604020202020204" pitchFamily="34" charset="0"/>
              </a:rPr>
              <a:t>NE-DC spurious UE co-ex testing hasn’t been defined in RAN5. The testing results for NR CA testing applies for the same band combination of NR-DC</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2:	</a:t>
            </a:r>
            <a:r>
              <a:rPr lang="en-US" altLang="zh-CN" sz="1600" dirty="0">
                <a:latin typeface="Arial" panose="020B0604020202020204" pitchFamily="34" charset="0"/>
                <a:cs typeface="Arial" panose="020B0604020202020204" pitchFamily="34" charset="0"/>
              </a:rPr>
              <a:t> </a:t>
            </a:r>
            <a:r>
              <a:rPr lang="en-US" altLang="zh-CN" sz="1600" dirty="0">
                <a:highlight>
                  <a:srgbClr val="FFFF00"/>
                </a:highlight>
                <a:latin typeface="Arial" panose="020B0604020202020204" pitchFamily="34" charset="0"/>
                <a:cs typeface="Arial" panose="020B0604020202020204" pitchFamily="34" charset="0"/>
              </a:rPr>
              <a:t>When UE supports different features on the same band combination, the measured Spurious UE co-existence for a NR CA configuration is applicable to corresponding NR-DC and EN-DC configurations. This rule doesn’t apply to EN-DC testing for R15 UE.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08B332D0-CD90-4BC8-AEB7-1CA59FA325D9}"/>
              </a:ext>
            </a:extLst>
          </p:cNvPr>
          <p:cNvGraphicFramePr>
            <a:graphicFrameLocks noGrp="1"/>
          </p:cNvGraphicFramePr>
          <p:nvPr>
            <p:extLst>
              <p:ext uri="{D42A27DB-BD31-4B8C-83A1-F6EECF244321}">
                <p14:modId xmlns:p14="http://schemas.microsoft.com/office/powerpoint/2010/main" val="4023756963"/>
              </p:ext>
            </p:extLst>
          </p:nvPr>
        </p:nvGraphicFramePr>
        <p:xfrm>
          <a:off x="494189" y="1110646"/>
          <a:ext cx="11203621" cy="3048700"/>
        </p:xfrm>
        <a:graphic>
          <a:graphicData uri="http://schemas.openxmlformats.org/drawingml/2006/table">
            <a:tbl>
              <a:tblPr firstRow="1" bandRow="1">
                <a:tableStyleId>{5940675A-B579-460E-94D1-54222C63F5DA}</a:tableStyleId>
              </a:tblPr>
              <a:tblGrid>
                <a:gridCol w="2375376">
                  <a:extLst>
                    <a:ext uri="{9D8B030D-6E8A-4147-A177-3AD203B41FA5}">
                      <a16:colId xmlns:a16="http://schemas.microsoft.com/office/drawing/2014/main" val="2616417233"/>
                    </a:ext>
                  </a:extLst>
                </a:gridCol>
                <a:gridCol w="1919497">
                  <a:extLst>
                    <a:ext uri="{9D8B030D-6E8A-4147-A177-3AD203B41FA5}">
                      <a16:colId xmlns:a16="http://schemas.microsoft.com/office/drawing/2014/main" val="3399337056"/>
                    </a:ext>
                  </a:extLst>
                </a:gridCol>
                <a:gridCol w="1919497">
                  <a:extLst>
                    <a:ext uri="{9D8B030D-6E8A-4147-A177-3AD203B41FA5}">
                      <a16:colId xmlns:a16="http://schemas.microsoft.com/office/drawing/2014/main" val="3837187478"/>
                    </a:ext>
                  </a:extLst>
                </a:gridCol>
                <a:gridCol w="3198677">
                  <a:extLst>
                    <a:ext uri="{9D8B030D-6E8A-4147-A177-3AD203B41FA5}">
                      <a16:colId xmlns:a16="http://schemas.microsoft.com/office/drawing/2014/main" val="3883461743"/>
                    </a:ext>
                  </a:extLst>
                </a:gridCol>
                <a:gridCol w="1790574">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6.5A.3.2.1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6.5B.3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6.5B.3.3.2</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6.5B.3.3a.2</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4426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Step by step measuring spurious emission as per the test requirement for both PCC and SCC; </a:t>
                      </a:r>
                    </a:p>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During measurement the spectrum </a:t>
                      </a:r>
                      <a:r>
                        <a:rPr lang="en-US" altLang="zh-CN" sz="1200" dirty="0" err="1">
                          <a:latin typeface="Arial" panose="020B0604020202020204" pitchFamily="34" charset="0"/>
                          <a:cs typeface="Arial" panose="020B0604020202020204" pitchFamily="34" charset="0"/>
                        </a:rPr>
                        <a:t>analyser</a:t>
                      </a:r>
                      <a:r>
                        <a:rPr lang="en-US" altLang="zh-CN" sz="1200" dirty="0">
                          <a:latin typeface="Arial" panose="020B0604020202020204" pitchFamily="34" charset="0"/>
                          <a:cs typeface="Arial" panose="020B0604020202020204" pitchFamily="34" charset="0"/>
                        </a:rPr>
                        <a:t> shall be set to 'Detector' = RMS.</a:t>
                      </a:r>
                      <a:endParaRPr lang="zh-CN" altLang="en-US" sz="1200" dirty="0">
                        <a:latin typeface="Arial" panose="020B0604020202020204" pitchFamily="34" charset="0"/>
                        <a:cs typeface="Arial" panose="020B0604020202020204" pitchFamily="34" charset="0"/>
                      </a:endParaRPr>
                    </a:p>
                    <a:p>
                      <a:pPr algn="ct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Step by step measuring spurious emission as per the test requirement for both E-UTRA CC and NR CC; </a:t>
                      </a:r>
                    </a:p>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During measurement the spectrum </a:t>
                      </a:r>
                      <a:r>
                        <a:rPr lang="en-US" altLang="zh-CN" sz="1200" dirty="0" err="1">
                          <a:latin typeface="Arial" panose="020B0604020202020204" pitchFamily="34" charset="0"/>
                          <a:cs typeface="Arial" panose="020B0604020202020204" pitchFamily="34" charset="0"/>
                        </a:rPr>
                        <a:t>analyser</a:t>
                      </a:r>
                      <a:r>
                        <a:rPr lang="en-US" altLang="zh-CN" sz="1200" dirty="0">
                          <a:latin typeface="Arial" panose="020B0604020202020204" pitchFamily="34" charset="0"/>
                          <a:cs typeface="Arial" panose="020B0604020202020204" pitchFamily="34" charset="0"/>
                        </a:rPr>
                        <a:t> shall be set to 'Detector' = RMS.</a:t>
                      </a:r>
                      <a:endParaRPr lang="zh-CN" altLang="en-US" sz="12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1011127939"/>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ctr"/>
                      <a:r>
                        <a:rPr lang="en-US" altLang="zh-CN" sz="1400" dirty="0">
                          <a:latin typeface="Arial" panose="020B0604020202020204" pitchFamily="34" charset="0"/>
                          <a:cs typeface="Arial" panose="020B0604020202020204" pitchFamily="34" charset="0"/>
                        </a:rPr>
                        <a:t>inter-band CA: same as 6.5.3.2 for each CC</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Same as 6.5.3.2 in TS 38.521-1</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 dB</a:t>
                      </a: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 dB</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2354957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Generally speaking, REFSENS requirement for a combination includes: </a:t>
            </a:r>
          </a:p>
          <a:p>
            <a:pPr marL="800100" lvl="1" indent="-342900">
              <a:lnSpc>
                <a:spcPct val="150000"/>
              </a:lnSpc>
              <a:spcBef>
                <a:spcPts val="0"/>
              </a:spcBef>
              <a:buFont typeface="+mj-lt"/>
              <a:buAutoNum type="alphaLcParenR"/>
            </a:pPr>
            <a:r>
              <a:rPr lang="en-US" altLang="zh-CN" sz="1300" dirty="0">
                <a:latin typeface="Arial" panose="020B0604020202020204" pitchFamily="34" charset="0"/>
                <a:cs typeface="Arial" panose="020B0604020202020204" pitchFamily="34" charset="0"/>
              </a:rPr>
              <a:t>general REFSENS without exceptions </a:t>
            </a:r>
          </a:p>
          <a:p>
            <a:pPr marL="800100" lvl="1" indent="-342900">
              <a:lnSpc>
                <a:spcPct val="150000"/>
              </a:lnSpc>
              <a:spcBef>
                <a:spcPts val="0"/>
              </a:spcBef>
              <a:buFont typeface="+mj-lt"/>
              <a:buAutoNum type="alphaLcParenR"/>
            </a:pPr>
            <a:r>
              <a:rPr lang="en-US" altLang="zh-CN" sz="1300" dirty="0">
                <a:latin typeface="Arial" panose="020B0604020202020204" pitchFamily="34" charset="0"/>
                <a:cs typeface="Arial" panose="020B0604020202020204" pitchFamily="34" charset="0"/>
              </a:rPr>
              <a:t>REFSENS exceptions due to 1) harmonic/harmonic mixing; 2) inter-modulation distortion; 3) cross band isolation interference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REFSENS without exception requirement for different features (inter-band):</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However, the single-band REFSENS requirements are not exactly the same for E-UTRA and NR. For example:</a:t>
            </a:r>
          </a:p>
        </p:txBody>
      </p:sp>
      <p:sp>
        <p:nvSpPr>
          <p:cNvPr id="9" name="Rectangle 8">
            <a:extLst>
              <a:ext uri="{FF2B5EF4-FFF2-40B4-BE49-F238E27FC236}">
                <a16:creationId xmlns:a16="http://schemas.microsoft.com/office/drawing/2014/main" id="{527C7CFB-A1FE-4FE9-9ACC-BDE14FE74A9C}"/>
              </a:ext>
            </a:extLst>
          </p:cNvPr>
          <p:cNvSpPr/>
          <p:nvPr/>
        </p:nvSpPr>
        <p:spPr>
          <a:xfrm>
            <a:off x="249561" y="1674366"/>
            <a:ext cx="11692878" cy="130853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25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cl.7.3.4:    </a:t>
            </a:r>
            <a:r>
              <a:rPr lang="en-US" altLang="zh-CN" sz="1600" dirty="0">
                <a:solidFill>
                  <a:schemeClr val="tx1"/>
                </a:solidFill>
                <a:latin typeface="Times New Roman" panose="02020603050405020304" pitchFamily="18" charset="0"/>
                <a:cs typeface="Times New Roman" panose="02020603050405020304" pitchFamily="18" charset="0"/>
              </a:rPr>
              <a:t>For band combinations DL_nA-nB_UL_nA-nB / DL_B_nA_UL_B_nA / DL_A_nB_UL_A_nB / </a:t>
            </a:r>
            <a:r>
              <a:rPr lang="en-US" altLang="zh-CN" sz="1600" dirty="0" err="1">
                <a:solidFill>
                  <a:schemeClr val="tx1"/>
                </a:solidFill>
                <a:latin typeface="Times New Roman" panose="02020603050405020304" pitchFamily="18" charset="0"/>
                <a:cs typeface="Times New Roman" panose="02020603050405020304" pitchFamily="18" charset="0"/>
              </a:rPr>
              <a:t>DL_nB_A_UL_nB_A</a:t>
            </a:r>
            <a:r>
              <a:rPr lang="en-US" altLang="zh-CN" sz="1600" dirty="0">
                <a:solidFill>
                  <a:schemeClr val="tx1"/>
                </a:solidFill>
                <a:latin typeface="Times New Roman" panose="02020603050405020304" pitchFamily="18" charset="0"/>
                <a:cs typeface="Times New Roman" panose="02020603050405020304" pitchFamily="18" charset="0"/>
              </a:rPr>
              <a:t> / </a:t>
            </a:r>
            <a:r>
              <a:rPr lang="en-US" altLang="zh-CN" sz="1600" dirty="0" err="1">
                <a:solidFill>
                  <a:schemeClr val="tx1"/>
                </a:solidFill>
                <a:latin typeface="Times New Roman" panose="02020603050405020304" pitchFamily="18" charset="0"/>
                <a:cs typeface="Times New Roman" panose="02020603050405020304" pitchFamily="18" charset="0"/>
              </a:rPr>
              <a:t>DL_nA_B_UL_nA_B</a:t>
            </a:r>
            <a:r>
              <a:rPr lang="en-US" altLang="zh-CN" sz="1600" dirty="0">
                <a:solidFill>
                  <a:schemeClr val="tx1"/>
                </a:solidFill>
                <a:latin typeface="Times New Roman" panose="02020603050405020304" pitchFamily="18" charset="0"/>
                <a:cs typeface="Times New Roman" panose="02020603050405020304" pitchFamily="18" charset="0"/>
              </a:rPr>
              <a:t> which doesn’t have any MSD requirements, it’s suggested to test one of them in order to reduce the test burden for REFSENS requirements and final decision is up to RAN5. The reason is that the same Rx RF implementation is used to achieve these band combinations.</a:t>
            </a:r>
          </a:p>
        </p:txBody>
      </p:sp>
      <p:graphicFrame>
        <p:nvGraphicFramePr>
          <p:cNvPr id="10" name="Table 9">
            <a:extLst>
              <a:ext uri="{FF2B5EF4-FFF2-40B4-BE49-F238E27FC236}">
                <a16:creationId xmlns:a16="http://schemas.microsoft.com/office/drawing/2014/main" id="{EB5CC952-5F8C-4B0D-BC03-AA32E53A9EAE}"/>
              </a:ext>
            </a:extLst>
          </p:cNvPr>
          <p:cNvGraphicFramePr>
            <a:graphicFrameLocks noGrp="1"/>
          </p:cNvGraphicFramePr>
          <p:nvPr>
            <p:extLst>
              <p:ext uri="{D42A27DB-BD31-4B8C-83A1-F6EECF244321}">
                <p14:modId xmlns:p14="http://schemas.microsoft.com/office/powerpoint/2010/main" val="1737875778"/>
              </p:ext>
            </p:extLst>
          </p:nvPr>
        </p:nvGraphicFramePr>
        <p:xfrm>
          <a:off x="407621" y="3613212"/>
          <a:ext cx="11376758" cy="1162974"/>
        </p:xfrm>
        <a:graphic>
          <a:graphicData uri="http://schemas.openxmlformats.org/drawingml/2006/table">
            <a:tbl>
              <a:tblPr>
                <a:tableStyleId>{5C22544A-7EE6-4342-B048-85BDC9FD1C3A}</a:tableStyleId>
              </a:tblPr>
              <a:tblGrid>
                <a:gridCol w="2357398">
                  <a:extLst>
                    <a:ext uri="{9D8B030D-6E8A-4147-A177-3AD203B41FA5}">
                      <a16:colId xmlns:a16="http://schemas.microsoft.com/office/drawing/2014/main" val="2849079545"/>
                    </a:ext>
                  </a:extLst>
                </a:gridCol>
                <a:gridCol w="2357398">
                  <a:extLst>
                    <a:ext uri="{9D8B030D-6E8A-4147-A177-3AD203B41FA5}">
                      <a16:colId xmlns:a16="http://schemas.microsoft.com/office/drawing/2014/main" val="601607470"/>
                    </a:ext>
                  </a:extLst>
                </a:gridCol>
                <a:gridCol w="3330981">
                  <a:extLst>
                    <a:ext uri="{9D8B030D-6E8A-4147-A177-3AD203B41FA5}">
                      <a16:colId xmlns:a16="http://schemas.microsoft.com/office/drawing/2014/main" val="338784516"/>
                    </a:ext>
                  </a:extLst>
                </a:gridCol>
                <a:gridCol w="3330981">
                  <a:extLst>
                    <a:ext uri="{9D8B030D-6E8A-4147-A177-3AD203B41FA5}">
                      <a16:colId xmlns:a16="http://schemas.microsoft.com/office/drawing/2014/main" val="1731514776"/>
                    </a:ext>
                  </a:extLst>
                </a:gridCol>
              </a:tblGrid>
              <a:tr h="387658">
                <a:tc>
                  <a:txBody>
                    <a:bodyPr/>
                    <a:lstStyle/>
                    <a:p>
                      <a:pPr algn="ctr" hangingPunct="0"/>
                      <a:r>
                        <a:rPr lang="en-GB" sz="1400" b="1" dirty="0">
                          <a:effectLst/>
                          <a:latin typeface="Arial" panose="020B0604020202020204" pitchFamily="34" charset="0"/>
                          <a:cs typeface="Arial" panose="020B0604020202020204" pitchFamily="34" charset="0"/>
                        </a:rPr>
                        <a:t>NR CA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NR 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EN-DC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NE-DC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26444746"/>
                  </a:ext>
                </a:extLst>
              </a:tr>
              <a:tr h="775316">
                <a:tc gridSpan="2">
                  <a:txBody>
                    <a:bodyPr/>
                    <a:lstStyle/>
                    <a:p>
                      <a:pPr marL="285750" indent="-285750" algn="l" hangingPunct="0">
                        <a:buFont typeface="Arial" panose="020B0604020202020204" pitchFamily="34" charset="0"/>
                        <a:buChar cha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Same as single-band requirements for each component carrier</a:t>
                      </a:r>
                    </a:p>
                    <a:p>
                      <a:pPr marL="285750" indent="-285750" algn="l" hangingPunct="0">
                        <a:buFont typeface="Arial" panose="020B0604020202020204" pitchFamily="34" charset="0"/>
                        <a:buChar cha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uplink is assigned to one NR</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Same as single-band requirements for each E-UTRA carrier and NR carrier</a:t>
                      </a: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NA: only REFSENS exception requirements defined</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bl>
          </a:graphicData>
        </a:graphic>
      </p:graphicFrame>
      <p:cxnSp>
        <p:nvCxnSpPr>
          <p:cNvPr id="11" name="Straight Connector 10">
            <a:extLst>
              <a:ext uri="{FF2B5EF4-FFF2-40B4-BE49-F238E27FC236}">
                <a16:creationId xmlns:a16="http://schemas.microsoft.com/office/drawing/2014/main" id="{CAE63FC8-2762-4D87-9592-0695303010E5}"/>
              </a:ext>
            </a:extLst>
          </p:cNvPr>
          <p:cNvCxnSpPr>
            <a:cxnSpLocks/>
          </p:cNvCxnSpPr>
          <p:nvPr/>
        </p:nvCxnSpPr>
        <p:spPr>
          <a:xfrm>
            <a:off x="4606401" y="2332607"/>
            <a:ext cx="356105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6" name="Table 15">
            <a:extLst>
              <a:ext uri="{FF2B5EF4-FFF2-40B4-BE49-F238E27FC236}">
                <a16:creationId xmlns:a16="http://schemas.microsoft.com/office/drawing/2014/main" id="{C7489A8E-E4D9-44F3-BF79-5FFCE7769BDB}"/>
              </a:ext>
            </a:extLst>
          </p:cNvPr>
          <p:cNvGraphicFramePr>
            <a:graphicFrameLocks noGrp="1"/>
          </p:cNvGraphicFramePr>
          <p:nvPr>
            <p:extLst>
              <p:ext uri="{D42A27DB-BD31-4B8C-83A1-F6EECF244321}">
                <p14:modId xmlns:p14="http://schemas.microsoft.com/office/powerpoint/2010/main" val="3312656274"/>
              </p:ext>
            </p:extLst>
          </p:nvPr>
        </p:nvGraphicFramePr>
        <p:xfrm>
          <a:off x="407621" y="5183634"/>
          <a:ext cx="11376760" cy="1409366"/>
        </p:xfrm>
        <a:graphic>
          <a:graphicData uri="http://schemas.openxmlformats.org/drawingml/2006/table">
            <a:tbl>
              <a:tblPr>
                <a:tableStyleId>{5C22544A-7EE6-4342-B048-85BDC9FD1C3A}</a:tableStyleId>
              </a:tblPr>
              <a:tblGrid>
                <a:gridCol w="2844190">
                  <a:extLst>
                    <a:ext uri="{9D8B030D-6E8A-4147-A177-3AD203B41FA5}">
                      <a16:colId xmlns:a16="http://schemas.microsoft.com/office/drawing/2014/main" val="507919527"/>
                    </a:ext>
                  </a:extLst>
                </a:gridCol>
                <a:gridCol w="2844190">
                  <a:extLst>
                    <a:ext uri="{9D8B030D-6E8A-4147-A177-3AD203B41FA5}">
                      <a16:colId xmlns:a16="http://schemas.microsoft.com/office/drawing/2014/main" val="2574961362"/>
                    </a:ext>
                  </a:extLst>
                </a:gridCol>
                <a:gridCol w="2844190">
                  <a:extLst>
                    <a:ext uri="{9D8B030D-6E8A-4147-A177-3AD203B41FA5}">
                      <a16:colId xmlns:a16="http://schemas.microsoft.com/office/drawing/2014/main" val="2384224526"/>
                    </a:ext>
                  </a:extLst>
                </a:gridCol>
                <a:gridCol w="2844190">
                  <a:extLst>
                    <a:ext uri="{9D8B030D-6E8A-4147-A177-3AD203B41FA5}">
                      <a16:colId xmlns:a16="http://schemas.microsoft.com/office/drawing/2014/main" val="3684920560"/>
                    </a:ext>
                  </a:extLst>
                </a:gridCol>
              </a:tblGrid>
              <a:tr h="458530">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FDD E-UTRA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FDD NR</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TDD E-UTRA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TDD NR</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755018162"/>
                  </a:ext>
                </a:extLst>
              </a:tr>
              <a:tr h="492306">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3, 20MHz@15kHz: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91</a:t>
                      </a:r>
                      <a:endParaRPr lang="zh-CN"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n3,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-90.8</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41,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-92</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n41,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-91.7</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452003044"/>
                  </a:ext>
                </a:extLst>
              </a:tr>
              <a:tr h="458530">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66, 10MHz@15kHz: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-96.5</a:t>
                      </a:r>
                      <a:endParaRPr lang="zh-CN"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66, 10MHz@15kHz: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-96.3</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39, 10MHz@15kHz: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-97</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n39, 10MHz@15kHz: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-96.8</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15080861"/>
                  </a:ext>
                </a:extLst>
              </a:tr>
            </a:tbl>
          </a:graphicData>
        </a:graphic>
      </p:graphicFrame>
    </p:spTree>
    <p:extLst>
      <p:ext uri="{BB962C8B-B14F-4D97-AF65-F5344CB8AC3E}">
        <p14:creationId xmlns:p14="http://schemas.microsoft.com/office/powerpoint/2010/main" val="131134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As for the REFSEN exception requirements, there’s some slight difference for NR-CA and EN-DC for the same band combination. For example: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3:</a:t>
            </a:r>
            <a:endParaRPr lang="en-US" altLang="zh-CN" sz="1600" dirty="0">
              <a:latin typeface="Arial" panose="020B0604020202020204" pitchFamily="34" charset="0"/>
              <a:cs typeface="Arial" panose="020B0604020202020204" pitchFamily="34" charset="0"/>
            </a:endParaRPr>
          </a:p>
          <a:p>
            <a:pPr lvl="1">
              <a:lnSpc>
                <a:spcPct val="150000"/>
              </a:lnSpc>
              <a:spcBef>
                <a:spcPts val="0"/>
              </a:spcBef>
              <a:buFont typeface="Wingdings" panose="05000000000000000000" pitchFamily="2" charset="2"/>
              <a:buChar char="Ø"/>
            </a:pPr>
            <a:r>
              <a:rPr lang="en-US" altLang="zh-CN" sz="1300" dirty="0">
                <a:latin typeface="Arial" panose="020B0604020202020204" pitchFamily="34" charset="0"/>
                <a:cs typeface="Arial" panose="020B0604020202020204" pitchFamily="34" charset="0"/>
              </a:rPr>
              <a:t>REFSENS requirements for different features are not exactly the same. The general REFSENS for some same bands in LTE and in NR have a difference at +/- 0.2dB. Some MSD requirements are defined under different condition for NR CA and EN-DC. And some MSD requirements have different values under same condition for NR CA and EN-DC.</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3:	</a:t>
            </a:r>
            <a:r>
              <a:rPr lang="en-US" altLang="zh-CN" sz="1500" dirty="0">
                <a:highlight>
                  <a:srgbClr val="FFFF00"/>
                </a:highlight>
                <a:latin typeface="Arial" panose="020B0604020202020204" pitchFamily="34" charset="0"/>
                <a:cs typeface="Arial" panose="020B0604020202020204" pitchFamily="34" charset="0"/>
              </a:rPr>
              <a:t>Ask for RAN4 group to clarify the inconsistency for the same band combinations in NR CA and EN-DC</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6AADAF63-B3C0-4EBB-A04E-D1B6A4E0C647}"/>
              </a:ext>
            </a:extLst>
          </p:cNvPr>
          <p:cNvPicPr>
            <a:picLocks noChangeAspect="1"/>
          </p:cNvPicPr>
          <p:nvPr/>
        </p:nvPicPr>
        <p:blipFill>
          <a:blip r:embed="rId2"/>
          <a:stretch>
            <a:fillRect/>
          </a:stretch>
        </p:blipFill>
        <p:spPr>
          <a:xfrm>
            <a:off x="-27174" y="1536808"/>
            <a:ext cx="6892910" cy="3180694"/>
          </a:xfrm>
          <a:prstGeom prst="rect">
            <a:avLst/>
          </a:prstGeom>
        </p:spPr>
      </p:pic>
      <p:pic>
        <p:nvPicPr>
          <p:cNvPr id="12" name="Picture 11">
            <a:extLst>
              <a:ext uri="{FF2B5EF4-FFF2-40B4-BE49-F238E27FC236}">
                <a16:creationId xmlns:a16="http://schemas.microsoft.com/office/drawing/2014/main" id="{98A0AE4F-48E5-4926-8FEB-399DA7CD0D1B}"/>
              </a:ext>
            </a:extLst>
          </p:cNvPr>
          <p:cNvPicPr>
            <a:picLocks noChangeAspect="1"/>
          </p:cNvPicPr>
          <p:nvPr/>
        </p:nvPicPr>
        <p:blipFill>
          <a:blip r:embed="rId3"/>
          <a:stretch>
            <a:fillRect/>
          </a:stretch>
        </p:blipFill>
        <p:spPr>
          <a:xfrm>
            <a:off x="6879988" y="1251752"/>
            <a:ext cx="5312012" cy="4014969"/>
          </a:xfrm>
          <a:prstGeom prst="rect">
            <a:avLst/>
          </a:prstGeom>
        </p:spPr>
      </p:pic>
      <p:sp>
        <p:nvSpPr>
          <p:cNvPr id="2" name="Oval 1">
            <a:extLst>
              <a:ext uri="{FF2B5EF4-FFF2-40B4-BE49-F238E27FC236}">
                <a16:creationId xmlns:a16="http://schemas.microsoft.com/office/drawing/2014/main" id="{B5ADE483-34F6-449A-89E6-586269FC6173}"/>
              </a:ext>
            </a:extLst>
          </p:cNvPr>
          <p:cNvSpPr/>
          <p:nvPr/>
        </p:nvSpPr>
        <p:spPr>
          <a:xfrm>
            <a:off x="4092606" y="3888419"/>
            <a:ext cx="1349406" cy="3817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Oval 12">
            <a:extLst>
              <a:ext uri="{FF2B5EF4-FFF2-40B4-BE49-F238E27FC236}">
                <a16:creationId xmlns:a16="http://schemas.microsoft.com/office/drawing/2014/main" id="{B754B7FC-C0F6-4D33-814A-B66EB152957A}"/>
              </a:ext>
            </a:extLst>
          </p:cNvPr>
          <p:cNvSpPr/>
          <p:nvPr/>
        </p:nvSpPr>
        <p:spPr>
          <a:xfrm>
            <a:off x="8859914" y="3833673"/>
            <a:ext cx="1899821" cy="4364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Oval 13">
            <a:extLst>
              <a:ext uri="{FF2B5EF4-FFF2-40B4-BE49-F238E27FC236}">
                <a16:creationId xmlns:a16="http://schemas.microsoft.com/office/drawing/2014/main" id="{E1C47D93-8E44-4F8D-85E8-444321E3A4ED}"/>
              </a:ext>
            </a:extLst>
          </p:cNvPr>
          <p:cNvSpPr/>
          <p:nvPr/>
        </p:nvSpPr>
        <p:spPr>
          <a:xfrm>
            <a:off x="4900474" y="4437151"/>
            <a:ext cx="473683" cy="456697"/>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Oval 14">
            <a:extLst>
              <a:ext uri="{FF2B5EF4-FFF2-40B4-BE49-F238E27FC236}">
                <a16:creationId xmlns:a16="http://schemas.microsoft.com/office/drawing/2014/main" id="{15FA470F-800C-4FA2-AC97-4AD37EFBDE1F}"/>
              </a:ext>
            </a:extLst>
          </p:cNvPr>
          <p:cNvSpPr/>
          <p:nvPr/>
        </p:nvSpPr>
        <p:spPr>
          <a:xfrm>
            <a:off x="10268920" y="4810024"/>
            <a:ext cx="473683" cy="456697"/>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Speech Bubble: Oval 2">
            <a:extLst>
              <a:ext uri="{FF2B5EF4-FFF2-40B4-BE49-F238E27FC236}">
                <a16:creationId xmlns:a16="http://schemas.microsoft.com/office/drawing/2014/main" id="{EBC71FF4-F755-4ECF-9847-87A8BCA80271}"/>
              </a:ext>
            </a:extLst>
          </p:cNvPr>
          <p:cNvSpPr/>
          <p:nvPr/>
        </p:nvSpPr>
        <p:spPr>
          <a:xfrm>
            <a:off x="4092606" y="1195860"/>
            <a:ext cx="914400" cy="257452"/>
          </a:xfrm>
          <a:prstGeom prst="wedgeEllipseCallout">
            <a:avLst>
              <a:gd name="adj1" fmla="val -32483"/>
              <a:gd name="adj2" fmla="val 103880"/>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accent2">
                    <a:lumMod val="50000"/>
                  </a:schemeClr>
                </a:solidFill>
                <a:latin typeface="Arial" panose="020B0604020202020204" pitchFamily="34" charset="0"/>
                <a:cs typeface="Arial" panose="020B0604020202020204" pitchFamily="34" charset="0"/>
              </a:rPr>
              <a:t>NR CA</a:t>
            </a:r>
            <a:endParaRPr lang="zh-CN" altLang="en-US" sz="1000" dirty="0">
              <a:solidFill>
                <a:schemeClr val="accent2">
                  <a:lumMod val="50000"/>
                </a:schemeClr>
              </a:solidFill>
              <a:latin typeface="Arial" panose="020B0604020202020204" pitchFamily="34" charset="0"/>
              <a:cs typeface="Arial" panose="020B0604020202020204" pitchFamily="34" charset="0"/>
            </a:endParaRPr>
          </a:p>
        </p:txBody>
      </p:sp>
      <p:sp>
        <p:nvSpPr>
          <p:cNvPr id="17" name="Speech Bubble: Oval 16">
            <a:extLst>
              <a:ext uri="{FF2B5EF4-FFF2-40B4-BE49-F238E27FC236}">
                <a16:creationId xmlns:a16="http://schemas.microsoft.com/office/drawing/2014/main" id="{7843751C-9607-4BA6-A9D1-F8A07F71DD40}"/>
              </a:ext>
            </a:extLst>
          </p:cNvPr>
          <p:cNvSpPr/>
          <p:nvPr/>
        </p:nvSpPr>
        <p:spPr>
          <a:xfrm>
            <a:off x="11045302" y="973561"/>
            <a:ext cx="914400" cy="257452"/>
          </a:xfrm>
          <a:prstGeom prst="wedgeEllipseCallout">
            <a:avLst>
              <a:gd name="adj1" fmla="val -32483"/>
              <a:gd name="adj2" fmla="val 103880"/>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accent2">
                    <a:lumMod val="50000"/>
                  </a:schemeClr>
                </a:solidFill>
                <a:latin typeface="Arial" panose="020B0604020202020204" pitchFamily="34" charset="0"/>
                <a:cs typeface="Arial" panose="020B0604020202020204" pitchFamily="34" charset="0"/>
              </a:rPr>
              <a:t>EN-DC</a:t>
            </a:r>
            <a:endParaRPr lang="zh-CN" altLang="en-US" sz="1000" dirty="0">
              <a:solidFill>
                <a:schemeClr val="accent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076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1FE4E-2539-457D-89E3-43735263FDF9}"/>
              </a:ext>
            </a:extLst>
          </p:cNvPr>
          <p:cNvSpPr>
            <a:spLocks noGrp="1"/>
          </p:cNvSpPr>
          <p:nvPr>
            <p:ph type="title"/>
          </p:nvPr>
        </p:nvSpPr>
        <p:spPr>
          <a:xfrm>
            <a:off x="0" y="-8878"/>
            <a:ext cx="12192000" cy="630315"/>
          </a:xfrm>
        </p:spPr>
        <p:txBody>
          <a:bodyPr>
            <a:normAutofit fontScale="90000"/>
          </a:bodyPr>
          <a:lstStyle/>
          <a:p>
            <a:pPr algn="ctr"/>
            <a:r>
              <a:rPr lang="en-US" altLang="zh-CN"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Summary of Proposals </a:t>
            </a:r>
            <a:endParaRPr lang="zh-CN" altLang="en-US"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Content Placeholder 2">
            <a:extLst>
              <a:ext uri="{FF2B5EF4-FFF2-40B4-BE49-F238E27FC236}">
                <a16:creationId xmlns:a16="http://schemas.microsoft.com/office/drawing/2014/main" id="{5F4BD391-DFC0-407E-86A7-0D204D1C0F14}"/>
              </a:ext>
            </a:extLst>
          </p:cNvPr>
          <p:cNvSpPr>
            <a:spLocks noGrp="1"/>
          </p:cNvSpPr>
          <p:nvPr>
            <p:ph idx="1"/>
          </p:nvPr>
        </p:nvSpPr>
        <p:spPr>
          <a:xfrm>
            <a:off x="0" y="621437"/>
            <a:ext cx="12192000" cy="6236563"/>
          </a:xfrm>
        </p:spPr>
        <p:txBody>
          <a:bodyPr>
            <a:normAutofit/>
          </a:bodyPr>
          <a:lstStyle/>
          <a:p>
            <a:pPr marL="0" indent="0">
              <a:lnSpc>
                <a:spcPct val="150000"/>
              </a:lnSpc>
              <a:spcBef>
                <a:spcPts val="0"/>
              </a:spcBef>
              <a:buNone/>
            </a:pPr>
            <a:r>
              <a:rPr lang="en-US" altLang="zh-CN" sz="1700" dirty="0">
                <a:solidFill>
                  <a:schemeClr val="accent2">
                    <a:lumMod val="50000"/>
                  </a:schemeClr>
                </a:solidFill>
                <a:latin typeface="Arial" panose="020B0604020202020204" pitchFamily="34" charset="0"/>
                <a:cs typeface="Arial" panose="020B0604020202020204" pitchFamily="34" charset="0"/>
              </a:rPr>
              <a:t>Based on above analyses, proposals for simplification on RF testing among different features can be summarized as below:</a:t>
            </a:r>
          </a:p>
          <a:p>
            <a:pPr>
              <a:lnSpc>
                <a:spcPct val="150000"/>
              </a:lnSpc>
              <a:spcBef>
                <a:spcPts val="0"/>
              </a:spcBef>
            </a:pPr>
            <a:r>
              <a:rPr lang="en-US" altLang="zh-CN" sz="1700" dirty="0">
                <a:solidFill>
                  <a:srgbClr val="0000FF"/>
                </a:solidFill>
                <a:latin typeface="Arial" panose="020B0604020202020204" pitchFamily="34" charset="0"/>
                <a:cs typeface="Arial" panose="020B0604020202020204" pitchFamily="34" charset="0"/>
              </a:rPr>
              <a:t> </a:t>
            </a:r>
            <a:r>
              <a:rPr lang="en-US" altLang="zh-CN" sz="1600" b="1" i="1" dirty="0">
                <a:solidFill>
                  <a:srgbClr val="0000FF"/>
                </a:solidFill>
                <a:latin typeface="Arial" panose="020B0604020202020204" pitchFamily="34" charset="0"/>
                <a:cs typeface="Arial" panose="020B0604020202020204" pitchFamily="34" charset="0"/>
              </a:rPr>
              <a:t>Proposal 1: 	</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 the measured MOP for one configuration is applicable to other remaining configurations in the group. This rule doesn’t apply when UE </a:t>
            </a:r>
            <a:r>
              <a:rPr lang="en-US" altLang="zh-CN" sz="1600" i="1" dirty="0">
                <a:latin typeface="Arial" panose="020B0604020202020204" pitchFamily="34" charset="0"/>
                <a:cs typeface="Arial" panose="020B0604020202020204" pitchFamily="34" charset="0"/>
              </a:rPr>
              <a:t>supporting </a:t>
            </a:r>
            <a:r>
              <a:rPr lang="en-US" altLang="zh-CN" sz="1600" i="1" dirty="0" err="1">
                <a:latin typeface="Arial" panose="020B0604020202020204" pitchFamily="34" charset="0"/>
                <a:cs typeface="Arial" panose="020B0604020202020204" pitchFamily="34" charset="0"/>
              </a:rPr>
              <a:t>singleUL</a:t>
            </a:r>
            <a:r>
              <a:rPr lang="en-US" altLang="zh-CN" sz="1600" i="1" dirty="0">
                <a:latin typeface="Arial" panose="020B0604020202020204" pitchFamily="34" charset="0"/>
                <a:cs typeface="Arial" panose="020B0604020202020204" pitchFamily="34" charset="0"/>
              </a:rPr>
              <a:t>-Transmission </a:t>
            </a:r>
            <a:r>
              <a:rPr lang="en-US" altLang="zh-CN" sz="1600" dirty="0">
                <a:latin typeface="Arial" panose="020B0604020202020204" pitchFamily="34" charset="0"/>
                <a:cs typeface="Arial" panose="020B0604020202020204" pitchFamily="34" charset="0"/>
              </a:rPr>
              <a:t>on certain EN-DC (NE-DC) configuration. This rule only apply to same power class for all involved configurations.</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2:</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 the measured Spurious UE co-existence for a NR CA configuration is applicable to corresponding NR-DC and EN-DC configurations. This rule doesn’t apply to EN-DC testing for R15 UE.</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3:</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Ask for RAN4 group to:</a:t>
            </a:r>
          </a:p>
          <a:p>
            <a:pPr marL="1257300" lvl="2" indent="-342900">
              <a:lnSpc>
                <a:spcPct val="150000"/>
              </a:lnSpc>
              <a:spcBef>
                <a:spcPts val="0"/>
              </a:spcBef>
              <a:buFont typeface="+mj-lt"/>
              <a:buAutoNum type="alphaLcParenR"/>
            </a:pPr>
            <a:r>
              <a:rPr lang="en-US" altLang="zh-CN" sz="1600" dirty="0">
                <a:latin typeface="Arial" panose="020B0604020202020204" pitchFamily="34" charset="0"/>
                <a:cs typeface="Arial" panose="020B0604020202020204" pitchFamily="34" charset="0"/>
              </a:rPr>
              <a:t>Confirm the spurious UE co-existence requirements are aligned across different features and releases </a:t>
            </a:r>
          </a:p>
          <a:p>
            <a:pPr marL="1257300" lvl="2" indent="-342900">
              <a:lnSpc>
                <a:spcPct val="150000"/>
              </a:lnSpc>
              <a:spcBef>
                <a:spcPts val="0"/>
              </a:spcBef>
              <a:buFont typeface="+mj-lt"/>
              <a:buAutoNum type="alphaLcParenR"/>
            </a:pPr>
            <a:r>
              <a:rPr lang="en-US" altLang="zh-CN" sz="1600" dirty="0">
                <a:latin typeface="Arial" panose="020B0604020202020204" pitchFamily="34" charset="0"/>
                <a:cs typeface="Arial" panose="020B0604020202020204" pitchFamily="34" charset="0"/>
              </a:rPr>
              <a:t>Clarify the inconsistency for the same band combinations in NR CA and EN-DC</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4826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TotalTime>
  <Words>1971</Words>
  <Application>Microsoft Office PowerPoint</Application>
  <PresentationFormat>Widescreen</PresentationFormat>
  <Paragraphs>281</Paragraphs>
  <Slides>10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等线</vt:lpstr>
      <vt:lpstr>等线 Light</vt:lpstr>
      <vt:lpstr>Arial</vt:lpstr>
      <vt:lpstr>Calibri</vt:lpstr>
      <vt:lpstr>Times New Roman</vt:lpstr>
      <vt:lpstr>Wingdings</vt:lpstr>
      <vt:lpstr>Office Theme</vt:lpstr>
      <vt:lpstr>Discussion on simplifying RF testing among different features</vt:lpstr>
      <vt:lpstr>Background</vt:lpstr>
      <vt:lpstr>Test burden reduction for MOP – RAN4 guideline</vt:lpstr>
      <vt:lpstr>Test burden reduction for MOP – RAN5 testing</vt:lpstr>
      <vt:lpstr>Test burden reduction for Spurious UE co-ex – RAN4 guideline</vt:lpstr>
      <vt:lpstr>Test burden reduction for Spurious UE co-ex – RAN5 testing</vt:lpstr>
      <vt:lpstr>Test burden reduction for REFSENS – RAN4 guideline</vt:lpstr>
      <vt:lpstr>Test burden reduction for REFSENS – RAN4 guideline</vt:lpstr>
      <vt:lpstr>Summary of Proposals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107</cp:revision>
  <dcterms:created xsi:type="dcterms:W3CDTF">2024-07-29T08:06:59Z</dcterms:created>
  <dcterms:modified xsi:type="dcterms:W3CDTF">2024-08-10T07:25:10Z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(3)tXqam6YvYYUHez2xgeMlNKaLilOKb9EGebPDEitODSXo8/WNXnvIESysPCB8NPLJ6r+hssju
ldPPW6h6z1KAE9tu8miRvbNhRwo4AaiCI04EPQ0k6Pld02oQgIwXN1X9cjYVN82FLYVfhPeD
x9lXe143a8ChdWwstofE1FwkK4FsU4Xz+oVa5ym9qtPsWcpvRXZSUwo8Bj9ACIsFRMWddonR
7bzLQ8QBSJKW5XbGWW</vt:lpwstr>
  </property>
  <property fmtid="{D5CDD505-2E9C-101B-9397-08002B2CF9AE}" pid="3" name="_2015_ms_pID_7253431">
    <vt:lpwstr>NqG7z0mTcKlYfZuu5P1pkuN1s3Yl+lQNX+LhvpbgSZTIk+t3XvwJTb
I/HUFIRylcsSJYiTLAO6FXbGAtZK16gDnneUoWwmg4Vm6FpoprDxpsLy37u/SBhTwd7bYSfI
OBs/ylhsXZDNRKBXcWs9KlskoL05DtlyMU1y69KyqUcplU1UI/5QU/FzJTw95QvRW410ib4T
B5ifoFcfQlxNxgxb/5RjZxemKo+O9Pq/PIHe</vt:lpwstr>
  </property>
  <property fmtid="{D5CDD505-2E9C-101B-9397-08002B2CF9AE}" pid="4" name="_2015_ms_pID_7253432">
    <vt:lpwstr>ZOiIxjdUv6XpGjlEh/x8MjM=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1723254445</vt:lpwstr>
  </property>
</Properties>
</file>