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64" r:id="rId5"/>
    <p:sldId id="259" r:id="rId6"/>
    <p:sldId id="260" r:id="rId7"/>
    <p:sldId id="261" r:id="rId8"/>
    <p:sldId id="265" r:id="rId9"/>
    <p:sldId id="266"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AECCB8-74B5-4E9A-AA58-E2F08EB239AE}" type="datetimeFigureOut">
              <a:rPr lang="zh-CN" altLang="en-US" smtClean="0"/>
              <a:t>2024/8/9</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500813-8EEC-4691-B0A4-A58E8EF14B51}" type="slidenum">
              <a:rPr lang="zh-CN" altLang="en-US" smtClean="0"/>
              <a:t>‹#›</a:t>
            </a:fld>
            <a:endParaRPr lang="zh-CN" altLang="en-US"/>
          </a:p>
        </p:txBody>
      </p:sp>
    </p:spTree>
    <p:extLst>
      <p:ext uri="{BB962C8B-B14F-4D97-AF65-F5344CB8AC3E}">
        <p14:creationId xmlns:p14="http://schemas.microsoft.com/office/powerpoint/2010/main" val="2293472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91500813-8EEC-4691-B0A4-A58E8EF14B51}" type="slidenum">
              <a:rPr lang="zh-CN" altLang="en-US" smtClean="0"/>
              <a:t>2</a:t>
            </a:fld>
            <a:endParaRPr lang="zh-CN" altLang="en-US"/>
          </a:p>
        </p:txBody>
      </p:sp>
    </p:spTree>
    <p:extLst>
      <p:ext uri="{BB962C8B-B14F-4D97-AF65-F5344CB8AC3E}">
        <p14:creationId xmlns:p14="http://schemas.microsoft.com/office/powerpoint/2010/main" val="1571468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66C3-4D79-4AA8-9619-8BEAB86E8F33}"/>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13DBB046-95DC-4521-9064-BE290023FD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4A5B57DE-2842-4405-A577-22EB0F0E17E6}"/>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5" name="Footer Placeholder 4">
            <a:extLst>
              <a:ext uri="{FF2B5EF4-FFF2-40B4-BE49-F238E27FC236}">
                <a16:creationId xmlns:a16="http://schemas.microsoft.com/office/drawing/2014/main" id="{E0843EED-9AA6-43C7-B5FD-61A7880340B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B5F3DFF1-FEBE-4260-B2A5-FDC5AD1B2E8F}"/>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931244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2203-CE2F-49E4-AA7B-942F0BEFFD2B}"/>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2DF46149-EDDB-49DD-B60F-3CC8482BA9AF}"/>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85D94F51-9067-4198-9781-EE7A83CA6D3C}"/>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5" name="Footer Placeholder 4">
            <a:extLst>
              <a:ext uri="{FF2B5EF4-FFF2-40B4-BE49-F238E27FC236}">
                <a16:creationId xmlns:a16="http://schemas.microsoft.com/office/drawing/2014/main" id="{9A08F95F-D94A-4EC6-B60D-537213F57865}"/>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17880B97-3671-460E-BC79-C5063A0E4B20}"/>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59082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BFDC9C-9DEE-4AE6-9C90-133D6709C0C0}"/>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A87DBBF1-70F7-4220-86C4-D4108904E23E}"/>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84C6B96F-BA62-44BD-A639-46778E1F5A66}"/>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5" name="Footer Placeholder 4">
            <a:extLst>
              <a:ext uri="{FF2B5EF4-FFF2-40B4-BE49-F238E27FC236}">
                <a16:creationId xmlns:a16="http://schemas.microsoft.com/office/drawing/2014/main" id="{A8095A37-D2F9-4A12-9F8F-BD628F45E21A}"/>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B989ADC1-21CE-4008-AA4C-2460B994CDA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21605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1D169-234A-45C7-A57C-7351FF2BB5B5}"/>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27FAF2A6-C206-4891-8325-8B0BB30550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A3081A53-F3F7-43F0-A1B6-B1B97A27AC49}"/>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5" name="Footer Placeholder 4">
            <a:extLst>
              <a:ext uri="{FF2B5EF4-FFF2-40B4-BE49-F238E27FC236}">
                <a16:creationId xmlns:a16="http://schemas.microsoft.com/office/drawing/2014/main" id="{BA750296-18EE-4655-9B28-E458A85CF859}"/>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AE047756-127A-4943-9190-66F38464F1C6}"/>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59728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ECCBA-9FB8-4647-A0C1-2EC65A37B658}"/>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C3542A2E-B484-4E86-97F3-4E2BB176A2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FA3891A3-426B-46C5-82AF-9E0185E0A984}"/>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5" name="Footer Placeholder 4">
            <a:extLst>
              <a:ext uri="{FF2B5EF4-FFF2-40B4-BE49-F238E27FC236}">
                <a16:creationId xmlns:a16="http://schemas.microsoft.com/office/drawing/2014/main" id="{DC2EB7C1-90F3-47F4-A759-F0B635B7C27B}"/>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2811ED7F-C309-4BF5-BADA-6F022AFD926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10985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F8F91-44B4-4D36-830B-89E6A12B67C9}"/>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BD08FE4-5096-440A-8474-0FE2396B91AB}"/>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EBE6BE28-4047-4EFF-8843-376B74E8F50B}"/>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09566116-AA3B-4FFA-A814-4468F906BF26}"/>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6" name="Footer Placeholder 5">
            <a:extLst>
              <a:ext uri="{FF2B5EF4-FFF2-40B4-BE49-F238E27FC236}">
                <a16:creationId xmlns:a16="http://schemas.microsoft.com/office/drawing/2014/main" id="{D209EC05-9766-4D9E-B8CC-9C11C1D2DF9F}"/>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F105D5C3-287D-487B-806C-74869555FE76}"/>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895040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48D39-4FA2-4D2A-81F5-49B0294F10F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77B9801B-A930-453A-A74F-C0C7C26B38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8D47FA5B-3DF1-409C-9941-EBFEE2DD966C}"/>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87DE1F0F-D76A-4CC6-B966-872215CEFB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03904042-A228-45E8-AE4A-002C00394F64}"/>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36BCBD36-3575-49D1-888F-2DFAE8C4C08D}"/>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8" name="Footer Placeholder 7">
            <a:extLst>
              <a:ext uri="{FF2B5EF4-FFF2-40B4-BE49-F238E27FC236}">
                <a16:creationId xmlns:a16="http://schemas.microsoft.com/office/drawing/2014/main" id="{2E8FFF4D-9028-4147-943B-911ECD5CF43E}"/>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C5A70F8B-1C6A-4990-B2FB-89AD822CD374}"/>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341554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35A6-E158-4D42-8629-B20BBEEBB65F}"/>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5EB55195-67C6-4C50-901E-F6A6CA82C09C}"/>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4" name="Footer Placeholder 3">
            <a:extLst>
              <a:ext uri="{FF2B5EF4-FFF2-40B4-BE49-F238E27FC236}">
                <a16:creationId xmlns:a16="http://schemas.microsoft.com/office/drawing/2014/main" id="{9ACAFFAC-1450-4D24-B703-B3576C3ECAD2}"/>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81BFCC27-BCA0-47B6-AFF8-BF0EB9B43C4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1076826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3BC9CA-527D-4F42-BBD0-C0D6185AC837}"/>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3" name="Footer Placeholder 2">
            <a:extLst>
              <a:ext uri="{FF2B5EF4-FFF2-40B4-BE49-F238E27FC236}">
                <a16:creationId xmlns:a16="http://schemas.microsoft.com/office/drawing/2014/main" id="{4A55714B-3FC7-4F81-83F0-35F427EABEE6}"/>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2E384261-C277-4775-B0EF-5827E19DBBA0}"/>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4128684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6D909-2037-419B-870C-E71E7E2299B5}"/>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EE3AF245-EA0C-4036-81AF-5263D85831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29F6E590-50F8-4FE6-822F-605C1AED8E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ADEEBB65-E0AD-4AD5-9A3A-34AFD1B41B48}"/>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6" name="Footer Placeholder 5">
            <a:extLst>
              <a:ext uri="{FF2B5EF4-FFF2-40B4-BE49-F238E27FC236}">
                <a16:creationId xmlns:a16="http://schemas.microsoft.com/office/drawing/2014/main" id="{8BC069D2-0658-470A-AED1-F63E44BFBADB}"/>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81063F9-5DF7-447B-986D-8D634DA1AF37}"/>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79073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A3558-0A6F-431D-B3A2-B5D844AD8D00}"/>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F9F7539D-43E0-49B3-8499-4A8B052D1A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54EBED28-580E-4EBB-A09D-EFDEBAF44B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8AFA417A-1C1E-4564-9303-6A4E5684EB58}"/>
              </a:ext>
            </a:extLst>
          </p:cNvPr>
          <p:cNvSpPr>
            <a:spLocks noGrp="1"/>
          </p:cNvSpPr>
          <p:nvPr>
            <p:ph type="dt" sz="half" idx="10"/>
          </p:nvPr>
        </p:nvSpPr>
        <p:spPr/>
        <p:txBody>
          <a:bodyPr/>
          <a:lstStyle/>
          <a:p>
            <a:fld id="{BEA8E281-908F-425A-BB8F-27774006FA02}" type="datetimeFigureOut">
              <a:rPr lang="zh-CN" altLang="en-US" smtClean="0"/>
              <a:t>2024/8/9</a:t>
            </a:fld>
            <a:endParaRPr lang="zh-CN" altLang="en-US"/>
          </a:p>
        </p:txBody>
      </p:sp>
      <p:sp>
        <p:nvSpPr>
          <p:cNvPr id="6" name="Footer Placeholder 5">
            <a:extLst>
              <a:ext uri="{FF2B5EF4-FFF2-40B4-BE49-F238E27FC236}">
                <a16:creationId xmlns:a16="http://schemas.microsoft.com/office/drawing/2014/main" id="{18965544-48C7-487D-B665-7CCF5EECA145}"/>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96995A4C-DC2A-4BB7-A803-1F8A3FBC648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293536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A14E8B-91DC-49BD-9BCD-65FF13D663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7EAA6F8A-9090-4CF4-B7EE-20ED366D1E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ED78F7AC-058C-417F-83DA-77E27340D1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A8E281-908F-425A-BB8F-27774006FA02}" type="datetimeFigureOut">
              <a:rPr lang="zh-CN" altLang="en-US" smtClean="0"/>
              <a:t>2024/8/9</a:t>
            </a:fld>
            <a:endParaRPr lang="zh-CN" altLang="en-US"/>
          </a:p>
        </p:txBody>
      </p:sp>
      <p:sp>
        <p:nvSpPr>
          <p:cNvPr id="5" name="Footer Placeholder 4">
            <a:extLst>
              <a:ext uri="{FF2B5EF4-FFF2-40B4-BE49-F238E27FC236}">
                <a16:creationId xmlns:a16="http://schemas.microsoft.com/office/drawing/2014/main" id="{FD26BC09-35B5-4A18-BED2-6D8B7A1E1B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2644D386-ED0A-4C68-AE9D-CE3C0F1F85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289861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introducing SUL with Inter-band CA configuration in RAN5</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12252"/>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endParaRPr lang="zh-CN" altLang="en-US" sz="3200" dirty="0">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R5-244865</a:t>
            </a:r>
          </a:p>
          <a:p>
            <a:pPr>
              <a:lnSpc>
                <a:spcPct val="100000"/>
              </a:lnSpc>
              <a:defRPr/>
            </a:pPr>
            <a:r>
              <a:rPr lang="en-GB" altLang="zh-CN" sz="2400" b="1" dirty="0"/>
              <a:t>Maastricht, Netherlands, Aug 19-23, 2024</a:t>
            </a:r>
            <a:endParaRPr lang="en-US" altLang="en-GB" sz="2400" b="1" dirty="0"/>
          </a:p>
        </p:txBody>
      </p:sp>
    </p:spTree>
    <p:extLst>
      <p:ext uri="{BB962C8B-B14F-4D97-AF65-F5344CB8AC3E}">
        <p14:creationId xmlns:p14="http://schemas.microsoft.com/office/powerpoint/2010/main" val="1644888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Applicable configurations</a:t>
            </a:r>
            <a:endParaRPr lang="zh-CN" altLang="en-US"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pPr marL="0" indent="0">
              <a:buNone/>
            </a:pPr>
            <a:r>
              <a:rPr lang="en-US" altLang="zh-CN" sz="1800" dirty="0">
                <a:latin typeface="Arial" panose="020B0604020202020204" pitchFamily="34" charset="0"/>
                <a:cs typeface="Arial" panose="020B0604020202020204" pitchFamily="34" charset="0"/>
              </a:rPr>
              <a:t>This discussion paper is focused on how to introduce Inter-band CA+SUL configurations into RAN5 specification and what updates are needed in RF test aspects.</a:t>
            </a:r>
          </a:p>
          <a:p>
            <a:r>
              <a:rPr lang="en-US" altLang="zh-CN" sz="1800" dirty="0">
                <a:solidFill>
                  <a:srgbClr val="0000FF"/>
                </a:solidFill>
                <a:latin typeface="Arial" panose="020B0604020202020204" pitchFamily="34" charset="0"/>
                <a:cs typeface="Arial" panose="020B0604020202020204" pitchFamily="34" charset="0"/>
              </a:rPr>
              <a:t>Example configurations (ongoing in PRD21):</a:t>
            </a:r>
          </a:p>
          <a:p>
            <a:endParaRPr lang="en-US" altLang="zh-CN" sz="1800" dirty="0"/>
          </a:p>
          <a:p>
            <a:endParaRPr lang="en-US" altLang="zh-CN" sz="1800" dirty="0"/>
          </a:p>
          <a:p>
            <a:endParaRPr lang="en-US" altLang="zh-CN" sz="1800" dirty="0"/>
          </a:p>
          <a:p>
            <a:endParaRPr lang="en-US" altLang="zh-CN" sz="1800" dirty="0"/>
          </a:p>
          <a:p>
            <a:endParaRPr lang="en-US" altLang="zh-CN" sz="1800" dirty="0"/>
          </a:p>
          <a:p>
            <a:endParaRPr lang="en-US" altLang="zh-CN" sz="1800" dirty="0"/>
          </a:p>
          <a:p>
            <a:endParaRPr lang="en-US" altLang="zh-CN" sz="1800" dirty="0"/>
          </a:p>
          <a:p>
            <a:r>
              <a:rPr lang="en-US" altLang="zh-CN" sz="1800" b="1" i="1" dirty="0">
                <a:solidFill>
                  <a:srgbClr val="0000FF"/>
                </a:solidFill>
                <a:latin typeface="Arial" panose="020B0604020202020204" pitchFamily="34" charset="0"/>
                <a:cs typeface="Arial" panose="020B0604020202020204" pitchFamily="34" charset="0"/>
              </a:rPr>
              <a:t>Observation 1: </a:t>
            </a:r>
          </a:p>
          <a:p>
            <a:pPr marL="457200" lvl="1" indent="0">
              <a:buNone/>
            </a:pPr>
            <a:r>
              <a:rPr lang="en-US" altLang="zh-CN" sz="1800" dirty="0">
                <a:latin typeface="Arial" panose="020B0604020202020204" pitchFamily="34" charset="0"/>
                <a:cs typeface="Arial" panose="020B0604020202020204" pitchFamily="34" charset="0"/>
              </a:rPr>
              <a:t>The UL configuration of CA+SUL band combo can be classified into two categories:</a:t>
            </a:r>
            <a:r>
              <a:rPr lang="zh-CN" altLang="en-US" sz="1800" dirty="0">
                <a:latin typeface="Arial" panose="020B0604020202020204" pitchFamily="34" charset="0"/>
                <a:cs typeface="Arial" panose="020B0604020202020204" pitchFamily="34" charset="0"/>
              </a:rPr>
              <a:t> </a:t>
            </a:r>
            <a:endParaRPr lang="en-US" altLang="zh-CN" sz="1800" dirty="0">
              <a:latin typeface="Arial" panose="020B0604020202020204" pitchFamily="34" charset="0"/>
              <a:cs typeface="Arial" panose="020B0604020202020204" pitchFamily="34" charset="0"/>
            </a:endParaRPr>
          </a:p>
          <a:p>
            <a:pPr marL="457200" lvl="1" indent="0">
              <a:buNone/>
            </a:pPr>
            <a:r>
              <a:rPr lang="en-US" altLang="zh-CN" sz="1800" dirty="0">
                <a:latin typeface="Arial" panose="020B0604020202020204" pitchFamily="34" charset="0"/>
                <a:cs typeface="Arial" panose="020B0604020202020204" pitchFamily="34" charset="0"/>
              </a:rPr>
              <a:t>1) NUL band + SUL band combination; 	2) NUL band(s) UL CA</a:t>
            </a:r>
            <a:endParaRPr lang="zh-CN" altLang="en-US" sz="1800" dirty="0">
              <a:latin typeface="Arial" panose="020B0604020202020204" pitchFamily="34" charset="0"/>
              <a:cs typeface="Arial" panose="020B0604020202020204" pitchFamily="34" charset="0"/>
            </a:endParaRPr>
          </a:p>
          <a:p>
            <a:r>
              <a:rPr lang="en-US" altLang="zh-CN" sz="1800" b="1" i="1" dirty="0">
                <a:solidFill>
                  <a:srgbClr val="0000FF"/>
                </a:solidFill>
                <a:latin typeface="Arial" panose="020B0604020202020204" pitchFamily="34" charset="0"/>
                <a:cs typeface="Arial" panose="020B0604020202020204" pitchFamily="34" charset="0"/>
              </a:rPr>
              <a:t>Observation 2: </a:t>
            </a:r>
          </a:p>
          <a:p>
            <a:pPr marL="457200" lvl="1" indent="0">
              <a:buNone/>
            </a:pPr>
            <a:r>
              <a:rPr lang="en-US" altLang="zh-CN" sz="1800" dirty="0">
                <a:latin typeface="Arial" panose="020B0604020202020204" pitchFamily="34" charset="0"/>
                <a:cs typeface="Arial" panose="020B0604020202020204" pitchFamily="34" charset="0"/>
              </a:rPr>
              <a:t>Category2</a:t>
            </a:r>
            <a:r>
              <a:rPr lang="zh-CN" altLang="en-US" sz="1800" dirty="0">
                <a:latin typeface="Arial" panose="020B0604020202020204" pitchFamily="34" charset="0"/>
                <a:cs typeface="Arial" panose="020B0604020202020204" pitchFamily="34" charset="0"/>
              </a:rPr>
              <a:t>：</a:t>
            </a:r>
            <a:r>
              <a:rPr lang="en-US" altLang="zh-CN" sz="1800" dirty="0">
                <a:latin typeface="Arial" panose="020B0604020202020204" pitchFamily="34" charset="0"/>
                <a:cs typeface="Arial" panose="020B0604020202020204" pitchFamily="34" charset="0"/>
              </a:rPr>
              <a:t>Considering SUL band has no downlink, when the UL configuration consists of NUL band(s) UL CA, the Tx requirements could be covered by testing corresponding UL CA test cases.</a:t>
            </a:r>
            <a:endParaRPr lang="zh-CN" altLang="en-US" sz="1800" dirty="0">
              <a:latin typeface="Arial" panose="020B0604020202020204" pitchFamily="34" charset="0"/>
              <a:cs typeface="Arial" panose="020B0604020202020204" pitchFamily="34" charset="0"/>
            </a:endParaRPr>
          </a:p>
        </p:txBody>
      </p:sp>
      <p:graphicFrame>
        <p:nvGraphicFramePr>
          <p:cNvPr id="4" name="Table 4">
            <a:extLst>
              <a:ext uri="{FF2B5EF4-FFF2-40B4-BE49-F238E27FC236}">
                <a16:creationId xmlns:a16="http://schemas.microsoft.com/office/drawing/2014/main" id="{2B5D89B9-00A5-44AA-964A-038FD08272D3}"/>
              </a:ext>
            </a:extLst>
          </p:cNvPr>
          <p:cNvGraphicFramePr>
            <a:graphicFrameLocks noGrp="1"/>
          </p:cNvGraphicFramePr>
          <p:nvPr>
            <p:extLst>
              <p:ext uri="{D42A27DB-BD31-4B8C-83A1-F6EECF244321}">
                <p14:modId xmlns:p14="http://schemas.microsoft.com/office/powerpoint/2010/main" val="3114569606"/>
              </p:ext>
            </p:extLst>
          </p:nvPr>
        </p:nvGraphicFramePr>
        <p:xfrm>
          <a:off x="1393300" y="1803474"/>
          <a:ext cx="9405400" cy="2016760"/>
        </p:xfrm>
        <a:graphic>
          <a:graphicData uri="http://schemas.openxmlformats.org/drawingml/2006/table">
            <a:tbl>
              <a:tblPr firstRow="1" bandRow="1">
                <a:tableStyleId>{C083E6E3-FA7D-4D7B-A595-EF9225AFEA82}</a:tableStyleId>
              </a:tblPr>
              <a:tblGrid>
                <a:gridCol w="2351350">
                  <a:extLst>
                    <a:ext uri="{9D8B030D-6E8A-4147-A177-3AD203B41FA5}">
                      <a16:colId xmlns:a16="http://schemas.microsoft.com/office/drawing/2014/main" val="2450313538"/>
                    </a:ext>
                  </a:extLst>
                </a:gridCol>
                <a:gridCol w="2351350">
                  <a:extLst>
                    <a:ext uri="{9D8B030D-6E8A-4147-A177-3AD203B41FA5}">
                      <a16:colId xmlns:a16="http://schemas.microsoft.com/office/drawing/2014/main" val="1567626993"/>
                    </a:ext>
                  </a:extLst>
                </a:gridCol>
                <a:gridCol w="2351350">
                  <a:extLst>
                    <a:ext uri="{9D8B030D-6E8A-4147-A177-3AD203B41FA5}">
                      <a16:colId xmlns:a16="http://schemas.microsoft.com/office/drawing/2014/main" val="4132291409"/>
                    </a:ext>
                  </a:extLst>
                </a:gridCol>
                <a:gridCol w="2351350">
                  <a:extLst>
                    <a:ext uri="{9D8B030D-6E8A-4147-A177-3AD203B41FA5}">
                      <a16:colId xmlns:a16="http://schemas.microsoft.com/office/drawing/2014/main" val="2715631788"/>
                    </a:ext>
                  </a:extLst>
                </a:gridCol>
              </a:tblGrid>
              <a:tr h="370840">
                <a:tc>
                  <a:txBody>
                    <a:bodyPr/>
                    <a:lstStyle/>
                    <a:p>
                      <a:pPr algn="ctr"/>
                      <a:r>
                        <a:rPr lang="en-GB" sz="1800" b="1" dirty="0">
                          <a:effectLst/>
                          <a:latin typeface="Arial" panose="020B0604020202020204" pitchFamily="34" charset="0"/>
                          <a:ea typeface="等线" panose="02010600030101010101" pitchFamily="2" charset="-122"/>
                          <a:cs typeface="Times New Roman" panose="02020603050405020304" pitchFamily="18" charset="0"/>
                        </a:rPr>
                        <a:t>SUL band combination with CA</a:t>
                      </a:r>
                      <a:endParaRPr lang="zh-CN" sz="18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tc>
                <a:tc>
                  <a:txBody>
                    <a:bodyPr/>
                    <a:lstStyle/>
                    <a:p>
                      <a:pPr algn="ctr"/>
                      <a:r>
                        <a:rPr lang="en-GB" sz="1800" b="1" dirty="0">
                          <a:effectLst/>
                          <a:latin typeface="Arial" panose="020B0604020202020204" pitchFamily="34" charset="0"/>
                          <a:ea typeface="等线" panose="02010600030101010101" pitchFamily="2" charset="-122"/>
                          <a:cs typeface="Times New Roman" panose="02020603050405020304" pitchFamily="18" charset="0"/>
                        </a:rPr>
                        <a:t>UL configuration</a:t>
                      </a:r>
                      <a:endParaRPr lang="zh-CN" sz="18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T</a:t>
                      </a:r>
                      <a:r>
                        <a:rPr kumimoji="0" lang="en-US" altLang="zh-CN" sz="1800" b="1" i="0" u="none" strike="noStrike" kern="1200" cap="none" spc="0" normalizeH="0" baseline="0" noProof="0" dirty="0" err="1">
                          <a:ln>
                            <a:noFill/>
                          </a:ln>
                          <a:solidFill>
                            <a:prstClr val="black"/>
                          </a:solidFill>
                          <a:effectLst/>
                          <a:uLnTx/>
                          <a:uFillTx/>
                          <a:latin typeface="Arial" panose="020B0604020202020204" pitchFamily="34" charset="0"/>
                          <a:ea typeface="+mn-ea"/>
                          <a:cs typeface="Times New Roman" panose="02020603050405020304" pitchFamily="18" charset="0"/>
                        </a:rPr>
                        <a:t>ype</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Number of CCs</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a:txBody>
                  <a:tcPr anchor="ctr"/>
                </a:tc>
                <a:extLst>
                  <a:ext uri="{0D108BD9-81ED-4DB2-BD59-A6C34878D82A}">
                    <a16:rowId xmlns:a16="http://schemas.microsoft.com/office/drawing/2014/main" val="399206736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Calibri" panose="020F0502020204030204" pitchFamily="34" charset="0"/>
                          <a:cs typeface="Calibri" panose="020F0502020204030204" pitchFamily="34" charset="0"/>
                        </a:rPr>
                        <a:t>CA_n28A_n41A-n83A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SUL_n41A-n83A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Inter-band CA + SUL</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3</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09056001"/>
                  </a:ext>
                </a:extLst>
              </a:tr>
              <a:tr h="370840">
                <a:tc>
                  <a:txBody>
                    <a:bodyPr/>
                    <a:lstStyle/>
                    <a:p>
                      <a:pPr algn="ctr"/>
                      <a:r>
                        <a:rPr lang="en-US" altLang="zh-CN" sz="1600" dirty="0">
                          <a:latin typeface="Calibri" panose="020F0502020204030204" pitchFamily="34" charset="0"/>
                          <a:cs typeface="Calibri" panose="020F0502020204030204" pitchFamily="34" charset="0"/>
                        </a:rPr>
                        <a:t>CA_n41C_n79A-n83A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pt-BR" altLang="zh-CN" sz="1600" dirty="0">
                          <a:latin typeface="Calibri" panose="020F0502020204030204" pitchFamily="34" charset="0"/>
                          <a:cs typeface="Calibri" panose="020F0502020204030204" pitchFamily="34" charset="0"/>
                        </a:rPr>
                        <a:t>SUL_n79A-n83A</a:t>
                      </a:r>
                    </a:p>
                    <a:p>
                      <a:pPr algn="ctr"/>
                      <a:r>
                        <a:rPr lang="pt-BR" altLang="zh-CN" sz="1600" dirty="0">
                          <a:latin typeface="Calibri" panose="020F0502020204030204" pitchFamily="34" charset="0"/>
                          <a:cs typeface="Calibri" panose="020F0502020204030204" pitchFamily="34" charset="0"/>
                        </a:rPr>
                        <a:t>CA_n41C</a:t>
                      </a:r>
                    </a:p>
                    <a:p>
                      <a:pPr algn="ctr"/>
                      <a:r>
                        <a:rPr lang="pt-BR" altLang="zh-CN" sz="1600" dirty="0">
                          <a:latin typeface="Calibri" panose="020F0502020204030204" pitchFamily="34" charset="0"/>
                          <a:cs typeface="Calibri" panose="020F0502020204030204" pitchFamily="34" charset="0"/>
                        </a:rPr>
                        <a:t>CA_n41A-n79A</a:t>
                      </a:r>
                    </a:p>
                  </a:txBody>
                  <a:tcPr/>
                </a:tc>
                <a:tc>
                  <a:txBody>
                    <a:bodyPr/>
                    <a:lstStyle/>
                    <a:p>
                      <a:pPr algn="ctr"/>
                      <a:r>
                        <a:rPr lang="en-US" altLang="zh-CN" sz="1600" dirty="0">
                          <a:latin typeface="Calibri" panose="020F0502020204030204" pitchFamily="34" charset="0"/>
                          <a:cs typeface="Calibri" panose="020F0502020204030204" pitchFamily="34" charset="0"/>
                        </a:rPr>
                        <a:t>Intra-band + Inter-band CA + SUL</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4</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72491277"/>
                  </a:ext>
                </a:extLst>
              </a:tr>
            </a:tbl>
          </a:graphicData>
        </a:graphic>
      </p:graphicFrame>
    </p:spTree>
    <p:extLst>
      <p:ext uri="{BB962C8B-B14F-4D97-AF65-F5344CB8AC3E}">
        <p14:creationId xmlns:p14="http://schemas.microsoft.com/office/powerpoint/2010/main" val="2354666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a:t>
            </a:r>
          </a:p>
          <a:p>
            <a:pPr marL="0" indent="0" hangingPunct="0">
              <a:spcBef>
                <a:spcPts val="600"/>
              </a:spcBef>
              <a:spcAft>
                <a:spcPts val="900"/>
              </a:spcAft>
              <a:buNone/>
            </a:pPr>
            <a:r>
              <a:rPr lang="en-GB" altLang="zh-CN" sz="1800" b="1" dirty="0">
                <a:effectLst/>
                <a:highlight>
                  <a:srgbClr val="C0C0C0"/>
                </a:highlight>
                <a:latin typeface="Arial" panose="020B0604020202020204" pitchFamily="34" charset="0"/>
                <a:ea typeface="Times New Roman" panose="02020603050405020304" pitchFamily="18" charset="0"/>
                <a:cs typeface="Times New Roman" panose="02020603050405020304" pitchFamily="18" charset="0"/>
              </a:rPr>
              <a:t>6.2C.1	Configured transmitted power for SUL</a:t>
            </a:r>
            <a:endParaRPr lang="zh-CN" altLang="zh-CN" sz="1800" b="1" dirty="0">
              <a:effectLst/>
              <a:highlight>
                <a:srgbClr val="C0C0C0"/>
              </a:highlight>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spcAft>
                <a:spcPts val="900"/>
              </a:spcAft>
              <a:buNone/>
            </a:pPr>
            <a:r>
              <a:rPr lang="en-GB" altLang="zh-CN" sz="1800" dirty="0">
                <a:effectLst/>
                <a:highlight>
                  <a:srgbClr val="C0C0C0"/>
                </a:highlight>
                <a:latin typeface="Times New Roman" panose="02020603050405020304" pitchFamily="18" charset="0"/>
                <a:ea typeface="等线" panose="02010600030101010101" pitchFamily="2" charset="-122"/>
              </a:rPr>
              <a:t>When a UE is configured with both NR UL and NR SUL carriers in a serving cell with active transmission either on the UL carrier</a:t>
            </a:r>
            <a:r>
              <a:rPr lang="en-GB" altLang="zh-CN" sz="1800" dirty="0">
                <a:effectLst/>
                <a:highlight>
                  <a:srgbClr val="C0C0C0"/>
                </a:highlight>
                <a:latin typeface="Times New Roman" panose="02020603050405020304" pitchFamily="18" charset="0"/>
                <a:ea typeface="Times New Roman" panose="02020603050405020304" pitchFamily="18" charset="0"/>
              </a:rPr>
              <a:t>(s)</a:t>
            </a:r>
            <a:r>
              <a:rPr lang="en-GB" altLang="zh-CN" sz="1800" dirty="0">
                <a:effectLst/>
                <a:highlight>
                  <a:srgbClr val="C0C0C0"/>
                </a:highlight>
                <a:latin typeface="Times New Roman" panose="02020603050405020304" pitchFamily="18" charset="0"/>
                <a:ea typeface="等线" panose="02010600030101010101" pitchFamily="2" charset="-122"/>
              </a:rPr>
              <a:t> or SUL carrier, the configured transmit power requirements specified in clause 6.2.4 and 6.2A.4 are applicable for the UL carrier(s) and the SUL carrier, respectively.</a:t>
            </a:r>
            <a:endParaRPr lang="zh-CN" altLang="zh-CN" sz="1800" dirty="0">
              <a:effectLst/>
              <a:highlight>
                <a:srgbClr val="C0C0C0"/>
              </a:highlight>
              <a:latin typeface="Times New Roman" panose="02020603050405020304" pitchFamily="18" charset="0"/>
              <a:ea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zh-CN" altLang="en-US"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Transmitter power for SUL</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(6.2C)</a:t>
            </a:r>
            <a:endParaRPr lang="zh-CN" altLang="en-US"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8" name="Table 8">
            <a:extLst>
              <a:ext uri="{FF2B5EF4-FFF2-40B4-BE49-F238E27FC236}">
                <a16:creationId xmlns:a16="http://schemas.microsoft.com/office/drawing/2014/main" id="{CEB777FD-33C5-4940-A460-5A3818AA4BBE}"/>
              </a:ext>
            </a:extLst>
          </p:cNvPr>
          <p:cNvGraphicFramePr>
            <a:graphicFrameLocks noGrp="1"/>
          </p:cNvGraphicFramePr>
          <p:nvPr>
            <p:extLst>
              <p:ext uri="{D42A27DB-BD31-4B8C-83A1-F6EECF244321}">
                <p14:modId xmlns:p14="http://schemas.microsoft.com/office/powerpoint/2010/main" val="1185166183"/>
              </p:ext>
            </p:extLst>
          </p:nvPr>
        </p:nvGraphicFramePr>
        <p:xfrm>
          <a:off x="87790" y="3074533"/>
          <a:ext cx="6366276" cy="2631440"/>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3500509">
                  <a:extLst>
                    <a:ext uri="{9D8B030D-6E8A-4147-A177-3AD203B41FA5}">
                      <a16:colId xmlns:a16="http://schemas.microsoft.com/office/drawing/2014/main" val="4217522237"/>
                    </a:ext>
                  </a:extLst>
                </a:gridCol>
                <a:gridCol w="2017244">
                  <a:extLst>
                    <a:ext uri="{9D8B030D-6E8A-4147-A177-3AD203B41FA5}">
                      <a16:colId xmlns:a16="http://schemas.microsoft.com/office/drawing/2014/main" val="1236583325"/>
                    </a:ext>
                  </a:extLst>
                </a:gridCol>
              </a:tblGrid>
              <a:tr h="370840">
                <a:tc>
                  <a:txBody>
                    <a:bodyPr/>
                    <a:lstStyle/>
                    <a:p>
                      <a:pPr algn="ctr"/>
                      <a:r>
                        <a:rPr lang="en-US" altLang="zh-CN" sz="1800" dirty="0">
                          <a:latin typeface="Arial" panose="020B0604020202020204" pitchFamily="34" charset="0"/>
                          <a:cs typeface="Arial" panose="020B0604020202020204" pitchFamily="34" charset="0"/>
                        </a:rPr>
                        <a:t>clause</a:t>
                      </a:r>
                      <a:endParaRPr lang="zh-CN" altLang="en-US" sz="18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800" dirty="0">
                          <a:latin typeface="Arial" panose="020B0604020202020204" pitchFamily="34" charset="0"/>
                          <a:cs typeface="Arial" panose="020B0604020202020204" pitchFamily="34" charset="0"/>
                        </a:rPr>
                        <a:t>title</a:t>
                      </a:r>
                      <a:endParaRPr lang="zh-CN" altLang="en-US" sz="18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370840">
                <a:tc>
                  <a:txBody>
                    <a:bodyPr/>
                    <a:lstStyle/>
                    <a:p>
                      <a:r>
                        <a:rPr lang="en-US" altLang="zh-CN" sz="1600" dirty="0">
                          <a:latin typeface="Times New Roman" panose="02020603050405020304" pitchFamily="18" charset="0"/>
                          <a:cs typeface="Times New Roman" panose="02020603050405020304" pitchFamily="18" charset="0"/>
                        </a:rPr>
                        <a:t>6.2C.1</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Configured transmitted power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370840">
                <a:tc>
                  <a:txBody>
                    <a:bodyPr/>
                    <a:lstStyle/>
                    <a:p>
                      <a:r>
                        <a:rPr lang="en-US" altLang="zh-CN" sz="1600" dirty="0">
                          <a:latin typeface="Times New Roman" panose="02020603050405020304" pitchFamily="18" charset="0"/>
                          <a:cs typeface="Times New Roman" panose="02020603050405020304" pitchFamily="18" charset="0"/>
                        </a:rPr>
                        <a:t>6.2C.3</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maximum output power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370840">
                <a:tc>
                  <a:txBody>
                    <a:bodyPr/>
                    <a:lstStyle/>
                    <a:p>
                      <a:r>
                        <a:rPr lang="en-US" altLang="zh-CN" sz="1600" dirty="0">
                          <a:latin typeface="Times New Roman" panose="02020603050405020304" pitchFamily="18" charset="0"/>
                          <a:cs typeface="Times New Roman" panose="02020603050405020304" pitchFamily="18" charset="0"/>
                        </a:rPr>
                        <a:t>6.2C.4</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maximum output power reduction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370840">
                <a:tc>
                  <a:txBody>
                    <a:bodyPr/>
                    <a:lstStyle/>
                    <a:p>
                      <a:r>
                        <a:rPr lang="en-US" altLang="zh-CN" sz="1600" dirty="0">
                          <a:latin typeface="Times New Roman" panose="02020603050405020304" pitchFamily="18" charset="0"/>
                          <a:cs typeface="Times New Roman" panose="02020603050405020304" pitchFamily="18" charset="0"/>
                        </a:rPr>
                        <a:t>6.2C.5</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additional maximum output power reduction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Yes</a:t>
                      </a:r>
                    </a:p>
                    <a:p>
                      <a:pPr algn="ct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bl>
          </a:graphicData>
        </a:graphic>
      </p:graphicFrame>
      <p:sp>
        <p:nvSpPr>
          <p:cNvPr id="10" name="TextBox 9">
            <a:extLst>
              <a:ext uri="{FF2B5EF4-FFF2-40B4-BE49-F238E27FC236}">
                <a16:creationId xmlns:a16="http://schemas.microsoft.com/office/drawing/2014/main" id="{7140F486-F95E-479D-9BFB-ADA07D69918E}"/>
              </a:ext>
            </a:extLst>
          </p:cNvPr>
          <p:cNvSpPr txBox="1"/>
          <p:nvPr/>
        </p:nvSpPr>
        <p:spPr>
          <a:xfrm>
            <a:off x="6791416" y="2681056"/>
            <a:ext cx="5211193" cy="2923877"/>
          </a:xfrm>
          <a:prstGeom prst="rect">
            <a:avLst/>
          </a:prstGeom>
          <a:noFill/>
        </p:spPr>
        <p:txBody>
          <a:bodyPr wrap="square" rtlCol="0">
            <a:spAutoFit/>
          </a:bodyPr>
          <a:lstStyle/>
          <a:p>
            <a:r>
              <a:rPr lang="en-US" altLang="zh-CN" sz="1800" b="1" i="1" dirty="0">
                <a:solidFill>
                  <a:srgbClr val="0000FF"/>
                </a:solidFill>
                <a:latin typeface="Arial" panose="020B0604020202020204" pitchFamily="34" charset="0"/>
                <a:cs typeface="Arial" panose="020B0604020202020204" pitchFamily="34" charset="0"/>
              </a:rPr>
              <a:t>Observation 3: </a:t>
            </a:r>
          </a:p>
          <a:p>
            <a:r>
              <a:rPr lang="en-US" altLang="zh-CN" sz="1600" dirty="0">
                <a:latin typeface="Arial" panose="020B0604020202020204" pitchFamily="34" charset="0"/>
                <a:cs typeface="Arial" panose="020B0604020202020204" pitchFamily="34" charset="0"/>
              </a:rPr>
              <a:t>The minimum requirements are referred back to clause 6.2.4 for SUL carrier. No config-specific requirements are defined for inter-band CA+SUL configurations. </a:t>
            </a:r>
          </a:p>
          <a:p>
            <a:endParaRPr lang="en-US" altLang="zh-CN" dirty="0">
              <a:latin typeface="Arial" panose="020B0604020202020204" pitchFamily="34" charset="0"/>
              <a:cs typeface="Arial" panose="020B0604020202020204" pitchFamily="34" charset="0"/>
            </a:endParaRPr>
          </a:p>
          <a:p>
            <a:r>
              <a:rPr lang="en-US" altLang="zh-CN" sz="1800" b="1" i="1" dirty="0">
                <a:solidFill>
                  <a:srgbClr val="0000FF"/>
                </a:solidFill>
                <a:latin typeface="Arial" panose="020B0604020202020204" pitchFamily="34" charset="0"/>
                <a:cs typeface="Arial" panose="020B0604020202020204" pitchFamily="34" charset="0"/>
              </a:rPr>
              <a:t>Observation 4: </a:t>
            </a:r>
          </a:p>
          <a:p>
            <a:r>
              <a:rPr lang="en-US" altLang="zh-CN" sz="1600" dirty="0">
                <a:latin typeface="Arial" panose="020B0604020202020204" pitchFamily="34" charset="0"/>
                <a:cs typeface="Arial" panose="020B0604020202020204" pitchFamily="34" charset="0"/>
              </a:rPr>
              <a:t>Existing Transmitter power for SUL test cases are applicable for inter-band CA+SUL configurations when the uplink config</a:t>
            </a:r>
            <a:r>
              <a:rPr lang="en-US" altLang="zh-CN" sz="1600" i="1" dirty="0">
                <a:latin typeface="Arial" panose="020B0604020202020204" pitchFamily="34" charset="0"/>
                <a:cs typeface="Arial" panose="020B0604020202020204" pitchFamily="34" charset="0"/>
              </a:rPr>
              <a:t> is NUL band + SUL band </a:t>
            </a:r>
            <a:r>
              <a:rPr lang="en-US" altLang="zh-CN" sz="1600" dirty="0">
                <a:latin typeface="Arial" panose="020B0604020202020204" pitchFamily="34" charset="0"/>
                <a:cs typeface="Arial" panose="020B0604020202020204" pitchFamily="34" charset="0"/>
              </a:rPr>
              <a:t>combination. </a:t>
            </a:r>
          </a:p>
          <a:p>
            <a:r>
              <a:rPr lang="en-US" altLang="zh-CN" sz="1600" dirty="0">
                <a:solidFill>
                  <a:srgbClr val="FF0000"/>
                </a:solidFill>
                <a:latin typeface="Arial" panose="020B0604020202020204" pitchFamily="34" charset="0"/>
                <a:cs typeface="Arial" panose="020B0604020202020204" pitchFamily="34" charset="0"/>
              </a:rPr>
              <a:t>No need to introduce new test case in clause 6.2C.</a:t>
            </a:r>
            <a:endParaRPr lang="zh-CN" altLang="en-US" sz="1600" dirty="0">
              <a:solidFill>
                <a:srgbClr val="FF0000"/>
              </a:solidFill>
              <a:latin typeface="Arial" panose="020B0604020202020204" pitchFamily="34" charset="0"/>
              <a:cs typeface="Arial" panose="020B0604020202020204" pitchFamily="34" charset="0"/>
            </a:endParaRPr>
          </a:p>
          <a:p>
            <a:endParaRPr lang="zh-CN" altLang="en-US" dirty="0"/>
          </a:p>
        </p:txBody>
      </p:sp>
    </p:spTree>
    <p:extLst>
      <p:ext uri="{BB962C8B-B14F-4D97-AF65-F5344CB8AC3E}">
        <p14:creationId xmlns:p14="http://schemas.microsoft.com/office/powerpoint/2010/main" val="11699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74703"/>
            <a:ext cx="12192000" cy="6183297"/>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 (for CA+SUL configuration)</a:t>
            </a:r>
          </a:p>
          <a:p>
            <a:pPr marL="0" indent="0" hangingPunct="0">
              <a:spcBef>
                <a:spcPts val="600"/>
              </a:spcBef>
              <a:spcAft>
                <a:spcPts val="900"/>
              </a:spcAft>
              <a:buNone/>
            </a:pPr>
            <a:r>
              <a:rPr lang="en-US" altLang="zh-CN" sz="1800" b="1" i="1"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 </a:t>
            </a:r>
          </a:p>
          <a:p>
            <a:pPr marL="0" indent="0" hangingPunct="0">
              <a:spcBef>
                <a:spcPts val="600"/>
              </a:spcBef>
              <a:spcAft>
                <a:spcPts val="900"/>
              </a:spcAft>
              <a:buNone/>
            </a:pPr>
            <a:endParaRPr lang="en-US" altLang="zh-CN" sz="1800" b="1" i="1" dirty="0">
              <a:solidFill>
                <a:srgbClr val="00B050"/>
              </a:solidFill>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spcBef>
                <a:spcPts val="600"/>
              </a:spcBef>
              <a:spcAft>
                <a:spcPts val="900"/>
              </a:spcAft>
              <a:buNone/>
            </a:pPr>
            <a:endParaRPr lang="en-US" altLang="zh-CN" sz="1800" b="1" i="1" dirty="0">
              <a:solidFill>
                <a:srgbClr val="00B050"/>
              </a:solidFill>
              <a:latin typeface="Arial" panose="020B0604020202020204" pitchFamily="34" charset="0"/>
              <a:cs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p:txBody>
      </p:sp>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Output power dynamics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(6.3C)</a:t>
            </a:r>
            <a:endParaRPr lang="zh-CN" altLang="en-US"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8" name="Table 8">
            <a:extLst>
              <a:ext uri="{FF2B5EF4-FFF2-40B4-BE49-F238E27FC236}">
                <a16:creationId xmlns:a16="http://schemas.microsoft.com/office/drawing/2014/main" id="{CEB777FD-33C5-4940-A460-5A3818AA4BBE}"/>
              </a:ext>
            </a:extLst>
          </p:cNvPr>
          <p:cNvGraphicFramePr>
            <a:graphicFrameLocks noGrp="1"/>
          </p:cNvGraphicFramePr>
          <p:nvPr>
            <p:extLst>
              <p:ext uri="{D42A27DB-BD31-4B8C-83A1-F6EECF244321}">
                <p14:modId xmlns:p14="http://schemas.microsoft.com/office/powerpoint/2010/main" val="3973490793"/>
              </p:ext>
            </p:extLst>
          </p:nvPr>
        </p:nvGraphicFramePr>
        <p:xfrm>
          <a:off x="78912" y="2704461"/>
          <a:ext cx="6860466" cy="4096327"/>
        </p:xfrm>
        <a:graphic>
          <a:graphicData uri="http://schemas.openxmlformats.org/drawingml/2006/table">
            <a:tbl>
              <a:tblPr firstRow="1" bandRow="1">
                <a:tableStyleId>{5940675A-B579-460E-94D1-54222C63F5DA}</a:tableStyleId>
              </a:tblPr>
              <a:tblGrid>
                <a:gridCol w="808855">
                  <a:extLst>
                    <a:ext uri="{9D8B030D-6E8A-4147-A177-3AD203B41FA5}">
                      <a16:colId xmlns:a16="http://schemas.microsoft.com/office/drawing/2014/main" val="1569477197"/>
                    </a:ext>
                  </a:extLst>
                </a:gridCol>
                <a:gridCol w="3231472">
                  <a:extLst>
                    <a:ext uri="{9D8B030D-6E8A-4147-A177-3AD203B41FA5}">
                      <a16:colId xmlns:a16="http://schemas.microsoft.com/office/drawing/2014/main" val="4217522237"/>
                    </a:ext>
                  </a:extLst>
                </a:gridCol>
                <a:gridCol w="2820139">
                  <a:extLst>
                    <a:ext uri="{9D8B030D-6E8A-4147-A177-3AD203B41FA5}">
                      <a16:colId xmlns:a16="http://schemas.microsoft.com/office/drawing/2014/main" val="1236583325"/>
                    </a:ext>
                  </a:extLst>
                </a:gridCol>
              </a:tblGrid>
              <a:tr h="539710">
                <a:tc>
                  <a:txBody>
                    <a:bodyPr/>
                    <a:lstStyle/>
                    <a:p>
                      <a:pPr algn="ctr"/>
                      <a:r>
                        <a:rPr lang="en-US" altLang="zh-CN" sz="1400" dirty="0">
                          <a:latin typeface="Arial" panose="020B0604020202020204" pitchFamily="34" charset="0"/>
                          <a:cs typeface="Arial" panose="020B0604020202020204" pitchFamily="34" charset="0"/>
                        </a:rPr>
                        <a:t>clause</a:t>
                      </a:r>
                      <a:endParaRPr lang="zh-CN" altLang="en-US" sz="14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400" dirty="0">
                          <a:latin typeface="Arial" panose="020B0604020202020204" pitchFamily="34" charset="0"/>
                          <a:cs typeface="Arial" panose="020B0604020202020204" pitchFamily="34" charset="0"/>
                        </a:rPr>
                        <a:t>title</a:t>
                      </a:r>
                      <a:endParaRPr lang="zh-CN" altLang="en-US" sz="1400" dirty="0">
                        <a:latin typeface="Arial" panose="020B0604020202020204" pitchFamily="34" charset="0"/>
                        <a:cs typeface="Arial" panose="020B0604020202020204" pitchFamily="34" charset="0"/>
                      </a:endParaRPr>
                    </a:p>
                  </a:txBody>
                  <a:tcPr anchor="ctr"/>
                </a:tc>
                <a:tc>
                  <a:txBody>
                    <a:bodyPr/>
                    <a:lstStyle/>
                    <a:p>
                      <a:pPr algn="ctr"/>
                      <a:r>
                        <a:rPr lang="en-US" altLang="zh-CN" sz="1200" dirty="0">
                          <a:latin typeface="Arial" panose="020B0604020202020204" pitchFamily="34" charset="0"/>
                          <a:cs typeface="Arial" panose="020B0604020202020204" pitchFamily="34" charset="0"/>
                        </a:rPr>
                        <a:t>Applicable for the SUL carrier in CA+SUL configuration </a:t>
                      </a:r>
                      <a:endParaRPr lang="zh-CN" altLang="en-US" sz="12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57817">
                <a:tc>
                  <a:txBody>
                    <a:bodyPr/>
                    <a:lstStyle/>
                    <a:p>
                      <a:r>
                        <a:rPr lang="en-US" altLang="zh-CN" sz="1200" dirty="0">
                          <a:latin typeface="Times New Roman" panose="02020603050405020304" pitchFamily="18" charset="0"/>
                          <a:cs typeface="Times New Roman" panose="02020603050405020304" pitchFamily="18" charset="0"/>
                        </a:rPr>
                        <a:t>6.3C.1</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Minimum output power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370840">
                <a:tc>
                  <a:txBody>
                    <a:bodyPr/>
                    <a:lstStyle/>
                    <a:p>
                      <a:r>
                        <a:rPr lang="en-US" altLang="zh-CN" sz="1200" dirty="0">
                          <a:latin typeface="Times New Roman" panose="02020603050405020304" pitchFamily="18" charset="0"/>
                          <a:cs typeface="Times New Roman" panose="02020603050405020304" pitchFamily="18" charset="0"/>
                        </a:rPr>
                        <a:t>6.3C.3.1</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General transmit ON/OFF time mask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6.3C.3.4</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100" dirty="0">
                          <a:latin typeface="Times New Roman" panose="02020603050405020304" pitchFamily="18" charset="0"/>
                          <a:cs typeface="Times New Roman" panose="02020603050405020304" pitchFamily="18" charset="0"/>
                        </a:rPr>
                        <a:t>General transmit ON/OFF time mask for switching between one uplink band with one transmit antenna connector and one uplink band with two transmit antenna connectors</a:t>
                      </a:r>
                      <a:endParaRPr lang="zh-CN" altLang="en-US" sz="11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4237353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6.3C.3.5</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100" dirty="0">
                          <a:latin typeface="Times New Roman" panose="02020603050405020304" pitchFamily="18" charset="0"/>
                          <a:cs typeface="Times New Roman" panose="02020603050405020304" pitchFamily="18" charset="0"/>
                        </a:rPr>
                        <a:t>General transmit ON/OFF time mask for switching between two uplink bands with two transmit antenna connectors</a:t>
                      </a:r>
                      <a:endParaRPr lang="zh-CN" altLang="en-US" sz="11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444396319"/>
                  </a:ext>
                </a:extLst>
              </a:tr>
              <a:tr h="370840">
                <a:tc>
                  <a:txBody>
                    <a:bodyPr/>
                    <a:lstStyle/>
                    <a:p>
                      <a:r>
                        <a:rPr lang="en-US" altLang="zh-CN" sz="1200" dirty="0">
                          <a:latin typeface="Times New Roman" panose="02020603050405020304" pitchFamily="18" charset="0"/>
                          <a:cs typeface="Times New Roman" panose="02020603050405020304" pitchFamily="18" charset="0"/>
                        </a:rPr>
                        <a:t>6.3C.3.6</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Time mask for switching across three uplink bands</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370840">
                <a:tc>
                  <a:txBody>
                    <a:bodyPr/>
                    <a:lstStyle/>
                    <a:p>
                      <a:r>
                        <a:rPr lang="en-US" altLang="zh-CN" sz="1200" dirty="0">
                          <a:latin typeface="Times New Roman" panose="02020603050405020304" pitchFamily="18" charset="0"/>
                          <a:cs typeface="Times New Roman" panose="02020603050405020304" pitchFamily="18" charset="0"/>
                        </a:rPr>
                        <a:t>6.3C.3.7</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Time mask for switching across four uplink bands</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200" dirty="0">
                          <a:latin typeface="Times New Roman" panose="02020603050405020304" pitchFamily="18" charset="0"/>
                          <a:cs typeface="Times New Roman" panose="02020603050405020304" pitchFamily="18" charset="0"/>
                        </a:rPr>
                        <a:t>No applicable configurations in RAN5</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r h="370840">
                <a:tc>
                  <a:txBody>
                    <a:bodyPr/>
                    <a:lstStyle/>
                    <a:p>
                      <a:r>
                        <a:rPr lang="en-US" altLang="zh-CN" sz="1200" dirty="0">
                          <a:latin typeface="Times New Roman" panose="02020603050405020304" pitchFamily="18" charset="0"/>
                          <a:cs typeface="Times New Roman" panose="02020603050405020304" pitchFamily="18" charset="0"/>
                        </a:rPr>
                        <a:t>6.3C.4</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Power control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 </a:t>
                      </a:r>
                      <a:r>
                        <a:rPr lang="en-US" altLang="zh-CN" sz="1200" dirty="0">
                          <a:solidFill>
                            <a:srgbClr val="FF0000"/>
                          </a:solidFill>
                          <a:latin typeface="Times New Roman" panose="02020603050405020304" pitchFamily="18" charset="0"/>
                          <a:cs typeface="Times New Roman" panose="02020603050405020304" pitchFamily="18" charset="0"/>
                        </a:rPr>
                        <a:t>,but DL RB allocation(Note1)  in table 6.3C.4.3.4-1 need updating for DL CA</a:t>
                      </a:r>
                      <a:endParaRPr lang="zh-CN" altLang="en-US" sz="1200" dirty="0">
                        <a:solidFill>
                          <a:srgbClr val="FF0000"/>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591236899"/>
                  </a:ext>
                </a:extLst>
              </a:tr>
            </a:tbl>
          </a:graphicData>
        </a:graphic>
      </p:graphicFrame>
      <p:sp>
        <p:nvSpPr>
          <p:cNvPr id="10" name="TextBox 9">
            <a:extLst>
              <a:ext uri="{FF2B5EF4-FFF2-40B4-BE49-F238E27FC236}">
                <a16:creationId xmlns:a16="http://schemas.microsoft.com/office/drawing/2014/main" id="{7140F486-F95E-479D-9BFB-ADA07D69918E}"/>
              </a:ext>
            </a:extLst>
          </p:cNvPr>
          <p:cNvSpPr txBox="1"/>
          <p:nvPr/>
        </p:nvSpPr>
        <p:spPr>
          <a:xfrm>
            <a:off x="7128769" y="2973275"/>
            <a:ext cx="4873840" cy="2400657"/>
          </a:xfrm>
          <a:prstGeom prst="rect">
            <a:avLst/>
          </a:prstGeom>
          <a:noFill/>
        </p:spPr>
        <p:txBody>
          <a:bodyPr wrap="square" rtlCol="0">
            <a:spAutoFit/>
          </a:bodyPr>
          <a:lstStyle/>
          <a:p>
            <a:r>
              <a:rPr lang="en-US" altLang="zh-CN" sz="1800" b="1" i="1" dirty="0">
                <a:solidFill>
                  <a:srgbClr val="0000FF"/>
                </a:solidFill>
                <a:latin typeface="Arial" panose="020B0604020202020204" pitchFamily="34" charset="0"/>
                <a:cs typeface="Arial" panose="020B0604020202020204" pitchFamily="34" charset="0"/>
              </a:rPr>
              <a:t>Observation 5: </a:t>
            </a:r>
          </a:p>
          <a:p>
            <a:r>
              <a:rPr lang="en-US" altLang="zh-CN" sz="1600" dirty="0">
                <a:latin typeface="Arial" panose="020B0604020202020204" pitchFamily="34" charset="0"/>
                <a:cs typeface="Arial" panose="020B0604020202020204" pitchFamily="34" charset="0"/>
              </a:rPr>
              <a:t>No band-combo specific requirements in this clause. </a:t>
            </a:r>
          </a:p>
          <a:p>
            <a:endParaRPr lang="en-US" altLang="zh-CN" dirty="0">
              <a:latin typeface="Arial" panose="020B0604020202020204" pitchFamily="34" charset="0"/>
              <a:cs typeface="Arial" panose="020B0604020202020204" pitchFamily="34" charset="0"/>
            </a:endParaRPr>
          </a:p>
          <a:p>
            <a:r>
              <a:rPr lang="en-US" altLang="zh-CN" sz="1800" b="1" i="1" dirty="0">
                <a:solidFill>
                  <a:srgbClr val="0000FF"/>
                </a:solidFill>
                <a:latin typeface="Arial" panose="020B0604020202020204" pitchFamily="34" charset="0"/>
                <a:cs typeface="Arial" panose="020B0604020202020204" pitchFamily="34" charset="0"/>
              </a:rPr>
              <a:t>Observation 6: </a:t>
            </a:r>
          </a:p>
          <a:p>
            <a:r>
              <a:rPr lang="en-US" altLang="zh-CN" sz="1600" dirty="0">
                <a:latin typeface="Arial" panose="020B0604020202020204" pitchFamily="34" charset="0"/>
                <a:cs typeface="Arial" panose="020B0604020202020204" pitchFamily="34" charset="0"/>
              </a:rPr>
              <a:t>Existing test cases in TS 38.521-1 6.3C well covered the requirements specified in TS 38.101-1 clause. DL RB allocation in table 6.3C.4.3.4-1 need updating for DL CA</a:t>
            </a:r>
          </a:p>
          <a:p>
            <a:r>
              <a:rPr lang="en-US" altLang="zh-CN" sz="1600" dirty="0">
                <a:solidFill>
                  <a:srgbClr val="FF0000"/>
                </a:solidFill>
                <a:latin typeface="Arial" panose="020B0604020202020204" pitchFamily="34" charset="0"/>
                <a:cs typeface="Arial" panose="020B0604020202020204" pitchFamily="34" charset="0"/>
              </a:rPr>
              <a:t>No need to introduce new test case in clause 6.3C</a:t>
            </a:r>
            <a:endParaRPr lang="zh-CN" altLang="en-US" sz="1600" dirty="0">
              <a:solidFill>
                <a:srgbClr val="FF0000"/>
              </a:solidFill>
              <a:latin typeface="Arial" panose="020B0604020202020204" pitchFamily="34" charset="0"/>
              <a:cs typeface="Arial" panose="020B0604020202020204" pitchFamily="34" charset="0"/>
            </a:endParaRPr>
          </a:p>
        </p:txBody>
      </p:sp>
      <p:graphicFrame>
        <p:nvGraphicFramePr>
          <p:cNvPr id="4" name="Table 4">
            <a:extLst>
              <a:ext uri="{FF2B5EF4-FFF2-40B4-BE49-F238E27FC236}">
                <a16:creationId xmlns:a16="http://schemas.microsoft.com/office/drawing/2014/main" id="{0821D2F7-FA94-4305-82DE-CB7F507EAAD9}"/>
              </a:ext>
            </a:extLst>
          </p:cNvPr>
          <p:cNvGraphicFramePr>
            <a:graphicFrameLocks noGrp="1"/>
          </p:cNvGraphicFramePr>
          <p:nvPr>
            <p:extLst>
              <p:ext uri="{D42A27DB-BD31-4B8C-83A1-F6EECF244321}">
                <p14:modId xmlns:p14="http://schemas.microsoft.com/office/powerpoint/2010/main" val="3179342677"/>
              </p:ext>
            </p:extLst>
          </p:nvPr>
        </p:nvGraphicFramePr>
        <p:xfrm>
          <a:off x="78912" y="1010559"/>
          <a:ext cx="11826043" cy="1342664"/>
        </p:xfrm>
        <a:graphic>
          <a:graphicData uri="http://schemas.openxmlformats.org/drawingml/2006/table">
            <a:tbl>
              <a:tblPr firstRow="1" bandRow="1">
                <a:tableStyleId>{F5AB1C69-6EDB-4FF4-983F-18BD219EF322}</a:tableStyleId>
              </a:tblPr>
              <a:tblGrid>
                <a:gridCol w="1002207">
                  <a:extLst>
                    <a:ext uri="{9D8B030D-6E8A-4147-A177-3AD203B41FA5}">
                      <a16:colId xmlns:a16="http://schemas.microsoft.com/office/drawing/2014/main" val="3748376398"/>
                    </a:ext>
                  </a:extLst>
                </a:gridCol>
                <a:gridCol w="10823836">
                  <a:extLst>
                    <a:ext uri="{9D8B030D-6E8A-4147-A177-3AD203B41FA5}">
                      <a16:colId xmlns:a16="http://schemas.microsoft.com/office/drawing/2014/main" val="1123894841"/>
                    </a:ext>
                  </a:extLst>
                </a:gridCol>
              </a:tblGrid>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6.3C.3.3</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between one uplink band with one transmit antenna connector and one uplink band with two transmit antenna connectors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extLst>
                  <a:ext uri="{0D108BD9-81ED-4DB2-BD59-A6C34878D82A}">
                    <a16:rowId xmlns:a16="http://schemas.microsoft.com/office/drawing/2014/main" val="254626329"/>
                  </a:ext>
                </a:extLst>
              </a:tr>
              <a:tr h="3356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dirty="0">
                          <a:solidFill>
                            <a:schemeClr val="tx1"/>
                          </a:solidFill>
                          <a:latin typeface="Times New Roman" panose="02020603050405020304" pitchFamily="18" charset="0"/>
                          <a:cs typeface="Times New Roman" panose="02020603050405020304" pitchFamily="18" charset="0"/>
                        </a:rPr>
                        <a:t>6.3C.3.4</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between two uplink bands with two transmit antenna connectors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98444493"/>
                  </a:ext>
                </a:extLst>
              </a:tr>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6.3C.3.5</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across up to four uplink bands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49683307"/>
                  </a:ext>
                </a:extLst>
              </a:tr>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6.3C.3.5a</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Additional requirements for three-band switching with dual TAG</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70244906"/>
                  </a:ext>
                </a:extLst>
              </a:tr>
            </a:tbl>
          </a:graphicData>
        </a:graphic>
      </p:graphicFrame>
    </p:spTree>
    <p:extLst>
      <p:ext uri="{BB962C8B-B14F-4D97-AF65-F5344CB8AC3E}">
        <p14:creationId xmlns:p14="http://schemas.microsoft.com/office/powerpoint/2010/main" val="3935797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Transmit signal quality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(6.4C)</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1800" dirty="0">
                <a:solidFill>
                  <a:srgbClr val="0000FF"/>
                </a:solidFill>
                <a:latin typeface="Arial" panose="020B0604020202020204" pitchFamily="34" charset="0"/>
                <a:cs typeface="Arial" panose="020B0604020202020204" pitchFamily="34" charset="0"/>
              </a:rPr>
              <a:t>Minimum requirements in TS 38.101-1</a:t>
            </a:r>
          </a:p>
          <a:p>
            <a:pPr marL="0" indent="0" hangingPunct="0">
              <a:spcBef>
                <a:spcPts val="600"/>
              </a:spcBef>
              <a:spcAft>
                <a:spcPts val="900"/>
              </a:spcAft>
              <a:buNone/>
            </a:pPr>
            <a:r>
              <a:rPr lang="en-GB" altLang="zh-CN" sz="1800" dirty="0">
                <a:effectLst/>
                <a:highlight>
                  <a:srgbClr val="C0C0C0"/>
                </a:highlight>
                <a:latin typeface="Times New Roman" panose="02020603050405020304" pitchFamily="18" charset="0"/>
                <a:ea typeface="等线" panose="02010600030101010101" pitchFamily="2" charset="-122"/>
              </a:rPr>
              <a:t>For the UE which is configured with both NR UL and NR SUL carriers in a serving cell with active transmission either on the UL carrier</a:t>
            </a:r>
            <a:r>
              <a:rPr lang="en-GB" altLang="zh-CN" sz="1800" dirty="0">
                <a:effectLst/>
                <a:highlight>
                  <a:srgbClr val="C0C0C0"/>
                </a:highlight>
                <a:latin typeface="Times New Roman" panose="02020603050405020304" pitchFamily="18" charset="0"/>
                <a:ea typeface="Times New Roman" panose="02020603050405020304" pitchFamily="18" charset="0"/>
              </a:rPr>
              <a:t>(s)</a:t>
            </a:r>
            <a:r>
              <a:rPr lang="en-GB" altLang="zh-CN" sz="1800" dirty="0">
                <a:effectLst/>
                <a:highlight>
                  <a:srgbClr val="C0C0C0"/>
                </a:highlight>
                <a:latin typeface="Times New Roman" panose="02020603050405020304" pitchFamily="18" charset="0"/>
                <a:ea typeface="等线" panose="02010600030101010101" pitchFamily="2" charset="-122"/>
              </a:rPr>
              <a:t> or SUL carrier, the transmit signal quality requirements specified in clause 6.4.2 are applicable for the UL carrier(s) and the SUL carrier, respectively.</a:t>
            </a:r>
            <a:endParaRPr lang="zh-CN" altLang="zh-CN" sz="1800" dirty="0">
              <a:effectLst/>
              <a:highlight>
                <a:srgbClr val="C0C0C0"/>
              </a:highlight>
              <a:latin typeface="Times New Roman" panose="02020603050405020304" pitchFamily="18" charset="0"/>
              <a:ea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zh-CN" altLang="en-US" sz="1800" dirty="0"/>
          </a:p>
        </p:txBody>
      </p:sp>
      <p:sp>
        <p:nvSpPr>
          <p:cNvPr id="5" name="TextBox 4">
            <a:extLst>
              <a:ext uri="{FF2B5EF4-FFF2-40B4-BE49-F238E27FC236}">
                <a16:creationId xmlns:a16="http://schemas.microsoft.com/office/drawing/2014/main" id="{420E3F4C-AEB3-4F69-927C-AF0311B0E5AA}"/>
              </a:ext>
            </a:extLst>
          </p:cNvPr>
          <p:cNvSpPr txBox="1"/>
          <p:nvPr/>
        </p:nvSpPr>
        <p:spPr>
          <a:xfrm>
            <a:off x="6791416" y="2681056"/>
            <a:ext cx="5211193" cy="2893100"/>
          </a:xfrm>
          <a:prstGeom prst="rect">
            <a:avLst/>
          </a:prstGeom>
          <a:noFill/>
        </p:spPr>
        <p:txBody>
          <a:bodyPr wrap="square" rtlCol="0">
            <a:spAutoFit/>
          </a:bodyPr>
          <a:lstStyle/>
          <a:p>
            <a:r>
              <a:rPr lang="en-US" altLang="zh-CN" sz="1800" b="1" i="1" dirty="0">
                <a:solidFill>
                  <a:srgbClr val="0000FF"/>
                </a:solidFill>
                <a:latin typeface="Arial" panose="020B0604020202020204" pitchFamily="34" charset="0"/>
                <a:cs typeface="Arial" panose="020B0604020202020204" pitchFamily="34" charset="0"/>
              </a:rPr>
              <a:t>Observation 7: </a:t>
            </a:r>
          </a:p>
          <a:p>
            <a:r>
              <a:rPr lang="en-US" altLang="zh-CN" sz="1600" dirty="0">
                <a:latin typeface="Arial" panose="020B0604020202020204" pitchFamily="34" charset="0"/>
                <a:cs typeface="Arial" panose="020B0604020202020204" pitchFamily="34" charset="0"/>
              </a:rPr>
              <a:t>The minimum requirements are referred back to clause 6.4.2 for SUL carrier. No config-specific requirements are defined for CA+SUL configurations. </a:t>
            </a:r>
          </a:p>
          <a:p>
            <a:endParaRPr lang="en-US" altLang="zh-CN" dirty="0">
              <a:latin typeface="Arial" panose="020B0604020202020204" pitchFamily="34" charset="0"/>
              <a:cs typeface="Arial" panose="020B0604020202020204" pitchFamily="34" charset="0"/>
            </a:endParaRPr>
          </a:p>
          <a:p>
            <a:r>
              <a:rPr lang="en-US" altLang="zh-CN" sz="1800" b="1" i="1" dirty="0">
                <a:solidFill>
                  <a:srgbClr val="0000FF"/>
                </a:solidFill>
                <a:latin typeface="Arial" panose="020B0604020202020204" pitchFamily="34" charset="0"/>
                <a:cs typeface="Arial" panose="020B0604020202020204" pitchFamily="34" charset="0"/>
              </a:rPr>
              <a:t>Observation 8: </a:t>
            </a:r>
          </a:p>
          <a:p>
            <a:r>
              <a:rPr lang="en-US" altLang="zh-CN" sz="1600" dirty="0">
                <a:latin typeface="Arial" panose="020B0604020202020204" pitchFamily="34" charset="0"/>
                <a:cs typeface="Arial" panose="020B0604020202020204" pitchFamily="34" charset="0"/>
              </a:rPr>
              <a:t>In test case 6.4C.1, 6.4C.2.1 and 6.4C.2.3, the DL RB allocation (note 1 in each test configuration table) need to be updated for inter-band CA+SUL configuration.</a:t>
            </a:r>
          </a:p>
          <a:p>
            <a:r>
              <a:rPr lang="en-US" altLang="zh-CN" sz="1600" dirty="0">
                <a:solidFill>
                  <a:srgbClr val="FF0000"/>
                </a:solidFill>
                <a:latin typeface="Arial" panose="020B0604020202020204" pitchFamily="34" charset="0"/>
                <a:cs typeface="Arial" panose="020B0604020202020204" pitchFamily="34" charset="0"/>
              </a:rPr>
              <a:t>The rest content in existing test cases are applicable. No need to introduce new test case in clause 6.4C.</a:t>
            </a:r>
            <a:endParaRPr lang="zh-CN" altLang="en-US" dirty="0"/>
          </a:p>
        </p:txBody>
      </p:sp>
      <p:graphicFrame>
        <p:nvGraphicFramePr>
          <p:cNvPr id="6" name="Table 8">
            <a:extLst>
              <a:ext uri="{FF2B5EF4-FFF2-40B4-BE49-F238E27FC236}">
                <a16:creationId xmlns:a16="http://schemas.microsoft.com/office/drawing/2014/main" id="{F37F5AED-79B5-4E26-828D-FA09FE11524F}"/>
              </a:ext>
            </a:extLst>
          </p:cNvPr>
          <p:cNvGraphicFramePr>
            <a:graphicFrameLocks noGrp="1"/>
          </p:cNvGraphicFramePr>
          <p:nvPr>
            <p:extLst>
              <p:ext uri="{D42A27DB-BD31-4B8C-83A1-F6EECF244321}">
                <p14:modId xmlns:p14="http://schemas.microsoft.com/office/powerpoint/2010/main" val="3742618152"/>
              </p:ext>
            </p:extLst>
          </p:nvPr>
        </p:nvGraphicFramePr>
        <p:xfrm>
          <a:off x="96668" y="2405850"/>
          <a:ext cx="6366276" cy="4415621"/>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2827819">
                  <a:extLst>
                    <a:ext uri="{9D8B030D-6E8A-4147-A177-3AD203B41FA5}">
                      <a16:colId xmlns:a16="http://schemas.microsoft.com/office/drawing/2014/main" val="4217522237"/>
                    </a:ext>
                  </a:extLst>
                </a:gridCol>
                <a:gridCol w="2689934">
                  <a:extLst>
                    <a:ext uri="{9D8B030D-6E8A-4147-A177-3AD203B41FA5}">
                      <a16:colId xmlns:a16="http://schemas.microsoft.com/office/drawing/2014/main" val="1236583325"/>
                    </a:ext>
                  </a:extLst>
                </a:gridCol>
              </a:tblGrid>
              <a:tr h="656946">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701326">
                <a:tc>
                  <a:txBody>
                    <a:bodyPr/>
                    <a:lstStyle/>
                    <a:p>
                      <a:r>
                        <a:rPr lang="en-US" altLang="zh-CN" sz="1400" dirty="0">
                          <a:latin typeface="Times New Roman" panose="02020603050405020304" pitchFamily="18" charset="0"/>
                          <a:cs typeface="Times New Roman" panose="02020603050405020304" pitchFamily="18" charset="0"/>
                        </a:rPr>
                        <a:t>6.4C.1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Frequency error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a:t>
                      </a:r>
                      <a:r>
                        <a:rPr lang="en-US" altLang="zh-CN" sz="1400" dirty="0">
                          <a:solidFill>
                            <a:srgbClr val="FF0000"/>
                          </a:solidFill>
                          <a:latin typeface="Times New Roman" panose="02020603050405020304" pitchFamily="18" charset="0"/>
                          <a:cs typeface="Times New Roman" panose="02020603050405020304" pitchFamily="18" charset="0"/>
                        </a:rPr>
                        <a:t>but DL</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RB allocation (Note1) in Table 6.4C.1.4-1 need updating for DL CA</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701326">
                <a:tc>
                  <a:txBody>
                    <a:bodyPr/>
                    <a:lstStyle/>
                    <a:p>
                      <a:r>
                        <a:rPr lang="en-US" altLang="zh-CN" sz="1400" dirty="0">
                          <a:latin typeface="Times New Roman" panose="02020603050405020304" pitchFamily="18" charset="0"/>
                          <a:cs typeface="Times New Roman" panose="02020603050405020304" pitchFamily="18" charset="0"/>
                        </a:rPr>
                        <a:t>6.4C.2.1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Error Vector Magnitude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 </a:t>
                      </a:r>
                      <a:r>
                        <a:rPr lang="en-US" altLang="zh-CN" sz="1400" dirty="0">
                          <a:solidFill>
                            <a:srgbClr val="FF0000"/>
                          </a:solidFill>
                          <a:latin typeface="Times New Roman" panose="02020603050405020304" pitchFamily="18" charset="0"/>
                          <a:cs typeface="Times New Roman" panose="02020603050405020304" pitchFamily="18" charset="0"/>
                        </a:rPr>
                        <a:t>but DL</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RB allocation (Note1) in Table 6.4C.2.1.4-2 need updating for DL CA</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408314">
                <a:tc>
                  <a:txBody>
                    <a:bodyPr/>
                    <a:lstStyle/>
                    <a:p>
                      <a:r>
                        <a:rPr lang="en-US" altLang="zh-CN" sz="1400" dirty="0">
                          <a:latin typeface="Times New Roman" panose="02020603050405020304" pitchFamily="18" charset="0"/>
                          <a:cs typeface="Times New Roman" panose="02020603050405020304" pitchFamily="18" charset="0"/>
                        </a:rPr>
                        <a:t>6.4C.2.2</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Carrier leakage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701326">
                <a:tc>
                  <a:txBody>
                    <a:bodyPr/>
                    <a:lstStyle/>
                    <a:p>
                      <a:r>
                        <a:rPr lang="en-US" altLang="zh-CN" sz="1400" dirty="0">
                          <a:latin typeface="Times New Roman" panose="02020603050405020304" pitchFamily="18" charset="0"/>
                          <a:cs typeface="Times New Roman" panose="02020603050405020304" pitchFamily="18" charset="0"/>
                        </a:rPr>
                        <a:t>6.4C.2.3</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In-band emissions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r>
                        <a:rPr lang="en-US" altLang="zh-CN" sz="1400" dirty="0">
                          <a:solidFill>
                            <a:srgbClr val="FF0000"/>
                          </a:solidFill>
                          <a:latin typeface="Times New Roman" panose="02020603050405020304" pitchFamily="18" charset="0"/>
                          <a:cs typeface="Times New Roman" panose="02020603050405020304" pitchFamily="18" charset="0"/>
                        </a:rPr>
                        <a:t> but DL</a:t>
                      </a:r>
                      <a:r>
                        <a:rPr lang="zh-CN" altLang="en-US"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latin typeface="Times New Roman" panose="02020603050405020304" pitchFamily="18" charset="0"/>
                          <a:cs typeface="Times New Roman" panose="02020603050405020304" pitchFamily="18" charset="0"/>
                        </a:rPr>
                        <a:t>RB allocation (Note1) in Table 6.4C.2.3.4-2 need updating for DL CA</a:t>
                      </a:r>
                      <a:endParaRPr lang="zh-CN" altLang="en-US" sz="1400" dirty="0">
                        <a:solidFill>
                          <a:srgbClr val="FF0000"/>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r h="496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6.4C.2.4</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EVM equalizer spectrum flatness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75022035"/>
                  </a:ext>
                </a:extLst>
              </a:tr>
              <a:tr h="6376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6.4C.2.5</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EVM equalizer spectrum flatness for Pi/2 BPSK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495942763"/>
                  </a:ext>
                </a:extLst>
              </a:tr>
            </a:tbl>
          </a:graphicData>
        </a:graphic>
      </p:graphicFrame>
    </p:spTree>
    <p:extLst>
      <p:ext uri="{BB962C8B-B14F-4D97-AF65-F5344CB8AC3E}">
        <p14:creationId xmlns:p14="http://schemas.microsoft.com/office/powerpoint/2010/main" val="3405013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Reference sensitivity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(7.3C)</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30315"/>
            <a:ext cx="12192000" cy="6227685"/>
          </a:xfrm>
        </p:spPr>
        <p:txBody>
          <a:bodyPr>
            <a:normAutofit/>
          </a:bodyPr>
          <a:lstStyle/>
          <a:p>
            <a:r>
              <a:rPr lang="en-US" altLang="zh-CN" sz="1800" dirty="0">
                <a:solidFill>
                  <a:srgbClr val="0000FF"/>
                </a:solidFill>
                <a:latin typeface="Arial" panose="020B0604020202020204" pitchFamily="34" charset="0"/>
                <a:cs typeface="Arial" panose="020B0604020202020204" pitchFamily="34" charset="0"/>
              </a:rPr>
              <a:t>Minimum requirements in TS 38.101-1</a:t>
            </a:r>
          </a:p>
          <a:p>
            <a:pPr>
              <a:buFont typeface="Wingdings" panose="05000000000000000000" pitchFamily="2" charset="2"/>
              <a:buChar char="Ø"/>
            </a:pPr>
            <a:r>
              <a:rPr lang="en-US" altLang="zh-CN" sz="1400" dirty="0">
                <a:highlight>
                  <a:srgbClr val="FFFF00"/>
                </a:highlight>
                <a:latin typeface="Times New Roman" panose="02020603050405020304" pitchFamily="18" charset="0"/>
                <a:ea typeface="等线" panose="02010600030101010101" pitchFamily="2" charset="-122"/>
              </a:rPr>
              <a:t>REFSENS without exception:</a:t>
            </a:r>
            <a:r>
              <a:rPr lang="en-US" altLang="zh-CN" sz="1400" dirty="0">
                <a:highlight>
                  <a:srgbClr val="C0C0C0"/>
                </a:highlight>
                <a:latin typeface="Times New Roman" panose="02020603050405020304" pitchFamily="18" charset="0"/>
                <a:ea typeface="等线" panose="02010600030101010101" pitchFamily="2" charset="-122"/>
              </a:rPr>
              <a:t> For SUL operation with downlink CA, the reference receive sensitivity (REFSENS) requirement for downlink bands specified in clause </a:t>
            </a:r>
            <a:r>
              <a:rPr lang="en-US" altLang="zh-CN" sz="1400" b="1" dirty="0">
                <a:solidFill>
                  <a:srgbClr val="FF0000"/>
                </a:solidFill>
                <a:highlight>
                  <a:srgbClr val="C0C0C0"/>
                </a:highlight>
                <a:latin typeface="Times New Roman" panose="02020603050405020304" pitchFamily="18" charset="0"/>
                <a:ea typeface="等线" panose="02010600030101010101" pitchFamily="2" charset="-122"/>
              </a:rPr>
              <a:t>7.3A.2</a:t>
            </a:r>
            <a:r>
              <a:rPr lang="en-US" altLang="zh-CN" sz="1400" dirty="0">
                <a:highlight>
                  <a:srgbClr val="C0C0C0"/>
                </a:highlight>
                <a:latin typeface="Times New Roman" panose="02020603050405020304" pitchFamily="18" charset="0"/>
                <a:ea typeface="等线" panose="02010600030101010101" pitchFamily="2" charset="-122"/>
              </a:rPr>
              <a:t> shall be met for an uplink transmission bandwidth less than or equal to that specified in Table 7.3.2-3 or supplementary uplink transmission bandwidth less than or equal to that specified in Table 7.3C.2-1 with reference measurement channels as specified in Annexes A.2.2.2,  A.3.2, and A.3.3 (with one sided dynamic OCNG Pattern OP.1 FDD/TDD for the DL-signal as described in Annex A.5.1.1/A.5.2.1), unless sensitivity degradation is allowed in this clause of this specification. These exceptions also apply to any higher order CA or DC combination containing one of the exception combinations in this clause as subset.</a:t>
            </a:r>
          </a:p>
          <a:p>
            <a:pPr>
              <a:buFont typeface="Wingdings" panose="05000000000000000000" pitchFamily="2" charset="2"/>
              <a:buChar char="Ø"/>
            </a:pPr>
            <a:r>
              <a:rPr lang="en-GB" altLang="zh-CN" sz="1400" dirty="0">
                <a:effectLst/>
                <a:highlight>
                  <a:srgbClr val="FFFF00"/>
                </a:highlight>
                <a:latin typeface="Times New Roman" panose="02020603050405020304" pitchFamily="18" charset="0"/>
                <a:ea typeface="等线" panose="02010600030101010101" pitchFamily="2" charset="-122"/>
              </a:rPr>
              <a:t>MSD due to uplink harmonic: </a:t>
            </a:r>
            <a:r>
              <a:rPr lang="en-GB" altLang="zh-CN" sz="1400" dirty="0">
                <a:effectLst/>
                <a:highlight>
                  <a:srgbClr val="C0C0C0"/>
                </a:highlight>
                <a:latin typeface="Times New Roman" panose="02020603050405020304" pitchFamily="18" charset="0"/>
                <a:ea typeface="等线" panose="02010600030101010101" pitchFamily="2" charset="-122"/>
              </a:rPr>
              <a:t>For the UE that supports any of the SUL operation given in Table </a:t>
            </a:r>
            <a:r>
              <a:rPr lang="en-GB" altLang="zh-CN" sz="1400" b="1" dirty="0">
                <a:solidFill>
                  <a:srgbClr val="FF0000"/>
                </a:solidFill>
                <a:effectLst/>
                <a:highlight>
                  <a:srgbClr val="C0C0C0"/>
                </a:highlight>
                <a:latin typeface="Times New Roman" panose="02020603050405020304" pitchFamily="18" charset="0"/>
                <a:ea typeface="等线" panose="02010600030101010101" pitchFamily="2" charset="-122"/>
              </a:rPr>
              <a:t>7.3C.2-2</a:t>
            </a:r>
            <a:r>
              <a:rPr lang="en-GB" altLang="zh-CN" sz="1400" dirty="0">
                <a:effectLst/>
                <a:highlight>
                  <a:srgbClr val="C0C0C0"/>
                </a:highlight>
                <a:latin typeface="Times New Roman" panose="02020603050405020304" pitchFamily="18" charset="0"/>
                <a:ea typeface="等线" panose="02010600030101010101" pitchFamily="2" charset="-122"/>
              </a:rPr>
              <a:t>, exceptions to the requirements specified in Table 7.3.2-1a and Table 7.3.2-1b are allowed for different combinations of UL configurations and DL channel bandwidths when the uplink is active in a lower frequency band and is within a specified frequency range such that transmitter harmonics fall within the downlink transmission bandwidth assigned in a higher band as noted in Table 7.3C.2-2. For these exceptions, only the listed test points in Table 7.3C.2-2 are needed to be tested.</a:t>
            </a:r>
            <a:endParaRPr lang="zh-CN" altLang="zh-CN" sz="1400" dirty="0">
              <a:effectLst/>
              <a:highlight>
                <a:srgbClr val="C0C0C0"/>
              </a:highlight>
              <a:latin typeface="Times New Roman" panose="02020603050405020304" pitchFamily="18" charset="0"/>
              <a:ea typeface="等线" panose="02010600030101010101" pitchFamily="2" charset="-122"/>
            </a:endParaRPr>
          </a:p>
          <a:p>
            <a:pPr>
              <a:buFont typeface="Wingdings" panose="05000000000000000000" pitchFamily="2" charset="2"/>
              <a:buChar char="Ø"/>
            </a:pPr>
            <a:r>
              <a:rPr lang="en-GB" altLang="zh-CN" sz="1400" dirty="0">
                <a:effectLst/>
                <a:highlight>
                  <a:srgbClr val="FFFF00"/>
                </a:highlight>
                <a:latin typeface="Times New Roman" panose="02020603050405020304" pitchFamily="18" charset="0"/>
                <a:ea typeface="等线" panose="02010600030101010101" pitchFamily="2" charset="-122"/>
              </a:rPr>
              <a:t>MSD due to cross band isolation: </a:t>
            </a:r>
            <a:r>
              <a:rPr lang="en-US" altLang="zh-CN" sz="1400" dirty="0">
                <a:effectLst/>
                <a:highlight>
                  <a:srgbClr val="C0C0C0"/>
                </a:highlight>
                <a:latin typeface="Times New Roman" panose="02020603050405020304" pitchFamily="18" charset="0"/>
                <a:ea typeface="等线" panose="02010600030101010101" pitchFamily="2" charset="-122"/>
              </a:rPr>
              <a:t>For the UE that supports any of the SUL operation given in Table </a:t>
            </a:r>
            <a:r>
              <a:rPr lang="en-US" altLang="zh-CN" sz="1400" b="1" dirty="0">
                <a:solidFill>
                  <a:srgbClr val="FF0000"/>
                </a:solidFill>
                <a:effectLst/>
                <a:highlight>
                  <a:srgbClr val="C0C0C0"/>
                </a:highlight>
                <a:latin typeface="Times New Roman" panose="02020603050405020304" pitchFamily="18" charset="0"/>
                <a:ea typeface="等线" panose="02010600030101010101" pitchFamily="2" charset="-122"/>
              </a:rPr>
              <a:t>7.3C.2-4</a:t>
            </a:r>
            <a:r>
              <a:rPr lang="en-US" altLang="zh-CN" sz="1400" dirty="0">
                <a:effectLst/>
                <a:highlight>
                  <a:srgbClr val="C0C0C0"/>
                </a:highlight>
                <a:latin typeface="Times New Roman" panose="02020603050405020304" pitchFamily="18" charset="0"/>
                <a:ea typeface="等线" panose="02010600030101010101" pitchFamily="2" charset="-122"/>
              </a:rPr>
              <a:t>, reference sensitivity degradation is allowed for different combinations of UL configurations and DL channel bandwidths when a DL band is impacted by UL band due to cross band isolation issues. </a:t>
            </a:r>
            <a:r>
              <a:rPr lang="en-GB" altLang="zh-CN" sz="1400" dirty="0">
                <a:effectLst/>
                <a:highlight>
                  <a:srgbClr val="C0C0C0"/>
                </a:highlight>
                <a:latin typeface="Times New Roman" panose="02020603050405020304" pitchFamily="18" charset="0"/>
                <a:ea typeface="等线" panose="02010600030101010101" pitchFamily="2" charset="-122"/>
              </a:rPr>
              <a:t>For these exceptions, only the listed test points in Table 7.3C.2-4 are needed to be tested. </a:t>
            </a:r>
          </a:p>
          <a:p>
            <a:pPr marL="0" indent="0">
              <a:buNone/>
            </a:pPr>
            <a:endParaRPr lang="en-US" altLang="zh-CN" sz="1800" dirty="0"/>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en-US" altLang="zh-CN" sz="1800" dirty="0"/>
          </a:p>
          <a:p>
            <a:endParaRPr lang="zh-CN" altLang="en-US" sz="1800" dirty="0"/>
          </a:p>
        </p:txBody>
      </p:sp>
      <p:sp>
        <p:nvSpPr>
          <p:cNvPr id="6" name="TextBox 5">
            <a:extLst>
              <a:ext uri="{FF2B5EF4-FFF2-40B4-BE49-F238E27FC236}">
                <a16:creationId xmlns:a16="http://schemas.microsoft.com/office/drawing/2014/main" id="{E7FE7484-FD82-43B6-A856-F4CBF0A81C8D}"/>
              </a:ext>
            </a:extLst>
          </p:cNvPr>
          <p:cNvSpPr txBox="1"/>
          <p:nvPr/>
        </p:nvSpPr>
        <p:spPr>
          <a:xfrm>
            <a:off x="6302160" y="3637356"/>
            <a:ext cx="5775418" cy="2800767"/>
          </a:xfrm>
          <a:prstGeom prst="rect">
            <a:avLst/>
          </a:prstGeom>
          <a:noFill/>
        </p:spPr>
        <p:txBody>
          <a:bodyPr wrap="square" rtlCol="0">
            <a:spAutoFit/>
          </a:bodyPr>
          <a:lstStyle/>
          <a:p>
            <a:r>
              <a:rPr lang="en-US" altLang="zh-CN" sz="1800" b="1" i="1" dirty="0">
                <a:solidFill>
                  <a:srgbClr val="0000FF"/>
                </a:solidFill>
                <a:latin typeface="Arial" panose="020B0604020202020204" pitchFamily="34" charset="0"/>
                <a:cs typeface="Arial" panose="020B0604020202020204" pitchFamily="34" charset="0"/>
              </a:rPr>
              <a:t>Observation 9: </a:t>
            </a:r>
          </a:p>
          <a:p>
            <a:r>
              <a:rPr lang="en-US" altLang="zh-CN" sz="1400" dirty="0">
                <a:latin typeface="Arial" panose="020B0604020202020204" pitchFamily="34" charset="0"/>
                <a:cs typeface="Arial" panose="020B0604020202020204" pitchFamily="34" charset="0"/>
              </a:rPr>
              <a:t>In TS 38.101-1: the REFSENS without exceptions for DL CA bands are referred back to clause 7.3A.2. </a:t>
            </a:r>
          </a:p>
          <a:p>
            <a:r>
              <a:rPr lang="en-US" altLang="zh-CN" sz="1400" dirty="0">
                <a:latin typeface="Arial" panose="020B0604020202020204" pitchFamily="34" charset="0"/>
                <a:cs typeface="Arial" panose="020B0604020202020204" pitchFamily="34" charset="0"/>
              </a:rPr>
              <a:t>MSD requirements defined in Table 7.3C.2-2 and</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7.3C.2-4 are for two-band SUL configuration.</a:t>
            </a:r>
          </a:p>
          <a:p>
            <a:r>
              <a:rPr lang="en-US" altLang="zh-CN" sz="1400" dirty="0">
                <a:latin typeface="Arial" panose="020B0604020202020204" pitchFamily="34" charset="0"/>
                <a:cs typeface="Arial" panose="020B0604020202020204" pitchFamily="34" charset="0"/>
              </a:rPr>
              <a:t>Basically, REFSENS testing for inter-band CA+SUL configuration can be covered by testing 7.3.2 / 7.3A.1 and 7.3C.2</a:t>
            </a:r>
          </a:p>
          <a:p>
            <a:r>
              <a:rPr lang="en-US" altLang="zh-CN" sz="1800" b="1" i="1" dirty="0">
                <a:solidFill>
                  <a:srgbClr val="0000FF"/>
                </a:solidFill>
                <a:latin typeface="Arial" panose="020B0604020202020204" pitchFamily="34" charset="0"/>
                <a:cs typeface="Arial" panose="020B0604020202020204" pitchFamily="34" charset="0"/>
              </a:rPr>
              <a:t>Observation 10: </a:t>
            </a:r>
          </a:p>
          <a:p>
            <a:r>
              <a:rPr lang="en-US" altLang="zh-CN" sz="1400" dirty="0">
                <a:latin typeface="Arial" panose="020B0604020202020204" pitchFamily="34" charset="0"/>
                <a:cs typeface="Arial" panose="020B0604020202020204" pitchFamily="34" charset="0"/>
              </a:rPr>
              <a:t>No applicable clause for 4CC inter-band CA+SUL configurations.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a:t>
            </a:r>
            <a:r>
              <a:rPr lang="en-US" altLang="zh-CN" sz="1400" dirty="0" err="1">
                <a:latin typeface="Arial" panose="020B0604020202020204" pitchFamily="34" charset="0"/>
                <a:cs typeface="Arial" panose="020B0604020202020204" pitchFamily="34" charset="0"/>
              </a:rPr>
              <a:t>i.e</a:t>
            </a:r>
            <a:r>
              <a:rPr lang="en-US" altLang="zh-CN" sz="1400" dirty="0">
                <a:latin typeface="Arial" panose="020B0604020202020204" pitchFamily="34" charset="0"/>
                <a:cs typeface="Arial" panose="020B0604020202020204" pitchFamily="34" charset="0"/>
              </a:rPr>
              <a:t> CA_n41C_n79A-n83A). </a:t>
            </a:r>
          </a:p>
          <a:p>
            <a:r>
              <a:rPr lang="en-US" altLang="zh-CN" sz="1400" dirty="0">
                <a:solidFill>
                  <a:srgbClr val="FF0000"/>
                </a:solidFill>
                <a:latin typeface="Arial" panose="020B0604020202020204" pitchFamily="34" charset="0"/>
                <a:cs typeface="Arial" panose="020B0604020202020204" pitchFamily="34" charset="0"/>
              </a:rPr>
              <a:t>A new test case 7.3C.4 Reference sensitivity power level for SUL (4CC) need to be introduced into TS 38.521-1.</a:t>
            </a:r>
          </a:p>
        </p:txBody>
      </p:sp>
      <p:graphicFrame>
        <p:nvGraphicFramePr>
          <p:cNvPr id="7" name="Table 8">
            <a:extLst>
              <a:ext uri="{FF2B5EF4-FFF2-40B4-BE49-F238E27FC236}">
                <a16:creationId xmlns:a16="http://schemas.microsoft.com/office/drawing/2014/main" id="{59160D1D-275E-4F05-8A8B-967C7F558169}"/>
              </a:ext>
            </a:extLst>
          </p:cNvPr>
          <p:cNvGraphicFramePr>
            <a:graphicFrameLocks noGrp="1"/>
          </p:cNvGraphicFramePr>
          <p:nvPr>
            <p:extLst>
              <p:ext uri="{D42A27DB-BD31-4B8C-83A1-F6EECF244321}">
                <p14:modId xmlns:p14="http://schemas.microsoft.com/office/powerpoint/2010/main" val="1140002569"/>
              </p:ext>
            </p:extLst>
          </p:nvPr>
        </p:nvGraphicFramePr>
        <p:xfrm>
          <a:off x="114422" y="4465468"/>
          <a:ext cx="6073313" cy="1343038"/>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2206382">
                  <a:extLst>
                    <a:ext uri="{9D8B030D-6E8A-4147-A177-3AD203B41FA5}">
                      <a16:colId xmlns:a16="http://schemas.microsoft.com/office/drawing/2014/main" val="4217522237"/>
                    </a:ext>
                  </a:extLst>
                </a:gridCol>
                <a:gridCol w="3018408">
                  <a:extLst>
                    <a:ext uri="{9D8B030D-6E8A-4147-A177-3AD203B41FA5}">
                      <a16:colId xmlns:a16="http://schemas.microsoft.com/office/drawing/2014/main" val="1236583325"/>
                    </a:ext>
                  </a:extLst>
                </a:gridCol>
              </a:tblGrid>
              <a:tr h="611518">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93767">
                <a:tc>
                  <a:txBody>
                    <a:bodyPr/>
                    <a:lstStyle/>
                    <a:p>
                      <a:r>
                        <a:rPr lang="en-US" altLang="zh-CN" sz="1400" dirty="0">
                          <a:latin typeface="Times New Roman" panose="02020603050405020304" pitchFamily="18" charset="0"/>
                          <a:cs typeface="Times New Roman" panose="02020603050405020304" pitchFamily="18" charset="0"/>
                        </a:rPr>
                        <a:t>7.3C.3</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Reference sensitivity power level for SUL (3CC)</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p>
                      <a:pPr algn="l"/>
                      <a:r>
                        <a:rPr lang="en-US" altLang="zh-CN" sz="1400" dirty="0">
                          <a:solidFill>
                            <a:schemeClr val="tx1"/>
                          </a:solidFill>
                          <a:latin typeface="Times New Roman" panose="02020603050405020304" pitchFamily="18" charset="0"/>
                          <a:cs typeface="Times New Roman" panose="02020603050405020304" pitchFamily="18" charset="0"/>
                        </a:rPr>
                        <a:t>Note: testing is covered by 7.3.2 and 7.3C.2</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bl>
          </a:graphicData>
        </a:graphic>
      </p:graphicFrame>
    </p:spTree>
    <p:extLst>
      <p:ext uri="{BB962C8B-B14F-4D97-AF65-F5344CB8AC3E}">
        <p14:creationId xmlns:p14="http://schemas.microsoft.com/office/powerpoint/2010/main" val="2784297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Blocking characteristics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(7.6C)</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a:t>
            </a:r>
          </a:p>
          <a:p>
            <a:pPr>
              <a:buFont typeface="Wingdings" panose="05000000000000000000" pitchFamily="2" charset="2"/>
              <a:buChar char="Ø"/>
            </a:pPr>
            <a:r>
              <a:rPr lang="en-US" altLang="zh-CN" sz="1800" dirty="0">
                <a:highlight>
                  <a:srgbClr val="FFFF00"/>
                </a:highlight>
                <a:latin typeface="Times New Roman" panose="02020603050405020304" pitchFamily="18" charset="0"/>
                <a:ea typeface="等线" panose="02010600030101010101" pitchFamily="2" charset="-122"/>
              </a:rPr>
              <a:t>In-band blocking:</a:t>
            </a:r>
            <a:r>
              <a:rPr lang="en-US" altLang="zh-CN" sz="1800" dirty="0">
                <a:highlight>
                  <a:srgbClr val="C0C0C0"/>
                </a:highlight>
                <a:latin typeface="Times New Roman" panose="02020603050405020304" pitchFamily="18" charset="0"/>
                <a:ea typeface="等线" panose="02010600030101010101" pitchFamily="2" charset="-122"/>
              </a:rPr>
              <a:t> For SUL operation with downlink CA, the in-band blocking requirement for downlink bands specified in clause </a:t>
            </a:r>
            <a:r>
              <a:rPr lang="en-US" altLang="zh-CN" sz="1800" b="1" dirty="0">
                <a:solidFill>
                  <a:srgbClr val="FF0000"/>
                </a:solidFill>
                <a:highlight>
                  <a:srgbClr val="C0C0C0"/>
                </a:highlight>
                <a:latin typeface="Times New Roman" panose="02020603050405020304" pitchFamily="18" charset="0"/>
                <a:ea typeface="等线" panose="02010600030101010101" pitchFamily="2" charset="-122"/>
              </a:rPr>
              <a:t>7.6A.2</a:t>
            </a:r>
            <a:r>
              <a:rPr lang="en-US" altLang="zh-CN" sz="1800" dirty="0">
                <a:solidFill>
                  <a:srgbClr val="FF0000"/>
                </a:solidFill>
                <a:highlight>
                  <a:srgbClr val="C0C0C0"/>
                </a:highlight>
                <a:latin typeface="Times New Roman" panose="02020603050405020304" pitchFamily="18" charset="0"/>
                <a:ea typeface="等线" panose="02010600030101010101" pitchFamily="2" charset="-122"/>
              </a:rPr>
              <a:t> </a:t>
            </a:r>
            <a:r>
              <a:rPr lang="en-US" altLang="zh-CN" sz="1800" dirty="0">
                <a:highlight>
                  <a:srgbClr val="C0C0C0"/>
                </a:highlight>
                <a:latin typeface="Times New Roman" panose="02020603050405020304" pitchFamily="18" charset="0"/>
                <a:ea typeface="等线" panose="02010600030101010101" pitchFamily="2" charset="-122"/>
              </a:rPr>
              <a:t>shall be met.</a:t>
            </a:r>
          </a:p>
          <a:p>
            <a:pPr>
              <a:buFont typeface="Wingdings" panose="05000000000000000000" pitchFamily="2" charset="2"/>
              <a:buChar char="Ø"/>
            </a:pPr>
            <a:r>
              <a:rPr lang="en-GB" altLang="zh-CN" sz="1800" dirty="0">
                <a:effectLst/>
                <a:highlight>
                  <a:srgbClr val="FFFF00"/>
                </a:highlight>
                <a:latin typeface="Times New Roman" panose="02020603050405020304" pitchFamily="18" charset="0"/>
                <a:ea typeface="等线" panose="02010600030101010101" pitchFamily="2" charset="-122"/>
              </a:rPr>
              <a:t>Out-of-band blocking: </a:t>
            </a:r>
            <a:r>
              <a:rPr lang="en-US" altLang="zh-CN" sz="1800" dirty="0">
                <a:effectLst/>
                <a:highlight>
                  <a:srgbClr val="C0C0C0"/>
                </a:highlight>
                <a:latin typeface="Times New Roman" panose="02020603050405020304" pitchFamily="18" charset="0"/>
                <a:ea typeface="等线" panose="02010600030101010101" pitchFamily="2" charset="-122"/>
              </a:rPr>
              <a:t>For SUL operation with downlink CA, the out-of-band blocking requirement for downlink bands specified in clause </a:t>
            </a:r>
            <a:r>
              <a:rPr lang="en-US" altLang="zh-CN" sz="1800" b="1" dirty="0">
                <a:solidFill>
                  <a:srgbClr val="FF0000"/>
                </a:solidFill>
                <a:effectLst/>
                <a:highlight>
                  <a:srgbClr val="C0C0C0"/>
                </a:highlight>
                <a:latin typeface="Times New Roman" panose="02020603050405020304" pitchFamily="18" charset="0"/>
                <a:ea typeface="等线" panose="02010600030101010101" pitchFamily="2" charset="-122"/>
              </a:rPr>
              <a:t>7.6A.3</a:t>
            </a:r>
            <a:r>
              <a:rPr lang="en-US" altLang="zh-CN" sz="1800" dirty="0">
                <a:effectLst/>
                <a:highlight>
                  <a:srgbClr val="C0C0C0"/>
                </a:highlight>
                <a:latin typeface="Times New Roman" panose="02020603050405020304" pitchFamily="18" charset="0"/>
                <a:ea typeface="等线" panose="02010600030101010101" pitchFamily="2" charset="-122"/>
              </a:rPr>
              <a:t> shall be met. </a:t>
            </a:r>
            <a:endParaRPr lang="zh-CN" altLang="zh-CN" sz="1800" dirty="0">
              <a:effectLst/>
              <a:highlight>
                <a:srgbClr val="C0C0C0"/>
              </a:highlight>
              <a:latin typeface="Times New Roman" panose="02020603050405020304" pitchFamily="18" charset="0"/>
              <a:ea typeface="等线" panose="02010600030101010101" pitchFamily="2" charset="-122"/>
            </a:endParaRPr>
          </a:p>
          <a:p>
            <a:pPr marL="0" indent="0">
              <a:buNone/>
            </a:pPr>
            <a:endParaRPr lang="en-US" altLang="zh-CN" sz="2400" dirty="0"/>
          </a:p>
          <a:p>
            <a:r>
              <a:rPr lang="en-US" altLang="zh-CN" sz="2000" dirty="0">
                <a:solidFill>
                  <a:srgbClr val="0000FF"/>
                </a:solidFill>
                <a:latin typeface="Arial" panose="020B0604020202020204" pitchFamily="34" charset="0"/>
                <a:cs typeface="Arial" panose="020B0604020202020204" pitchFamily="34" charset="0"/>
              </a:rPr>
              <a:t>Current RAN5 test case in TS 38.521-1</a:t>
            </a:r>
          </a:p>
          <a:p>
            <a:endParaRPr lang="zh-CN" altLang="en-US" sz="1800" dirty="0"/>
          </a:p>
        </p:txBody>
      </p:sp>
      <p:graphicFrame>
        <p:nvGraphicFramePr>
          <p:cNvPr id="4" name="Table 8">
            <a:extLst>
              <a:ext uri="{FF2B5EF4-FFF2-40B4-BE49-F238E27FC236}">
                <a16:creationId xmlns:a16="http://schemas.microsoft.com/office/drawing/2014/main" id="{3018F283-6CEB-4FAF-9A9E-43D339B50539}"/>
              </a:ext>
            </a:extLst>
          </p:cNvPr>
          <p:cNvGraphicFramePr>
            <a:graphicFrameLocks noGrp="1"/>
          </p:cNvGraphicFramePr>
          <p:nvPr>
            <p:extLst>
              <p:ext uri="{D42A27DB-BD31-4B8C-83A1-F6EECF244321}">
                <p14:modId xmlns:p14="http://schemas.microsoft.com/office/powerpoint/2010/main" val="2665347975"/>
              </p:ext>
            </p:extLst>
          </p:nvPr>
        </p:nvGraphicFramePr>
        <p:xfrm>
          <a:off x="64227" y="3637356"/>
          <a:ext cx="6237933" cy="1767840"/>
        </p:xfrm>
        <a:graphic>
          <a:graphicData uri="http://schemas.openxmlformats.org/drawingml/2006/table">
            <a:tbl>
              <a:tblPr firstRow="1" bandRow="1">
                <a:tableStyleId>{5940675A-B579-460E-94D1-54222C63F5DA}</a:tableStyleId>
              </a:tblPr>
              <a:tblGrid>
                <a:gridCol w="1013143">
                  <a:extLst>
                    <a:ext uri="{9D8B030D-6E8A-4147-A177-3AD203B41FA5}">
                      <a16:colId xmlns:a16="http://schemas.microsoft.com/office/drawing/2014/main" val="1569477197"/>
                    </a:ext>
                  </a:extLst>
                </a:gridCol>
                <a:gridCol w="2947285">
                  <a:extLst>
                    <a:ext uri="{9D8B030D-6E8A-4147-A177-3AD203B41FA5}">
                      <a16:colId xmlns:a16="http://schemas.microsoft.com/office/drawing/2014/main" val="4217522237"/>
                    </a:ext>
                  </a:extLst>
                </a:gridCol>
                <a:gridCol w="2277505">
                  <a:extLst>
                    <a:ext uri="{9D8B030D-6E8A-4147-A177-3AD203B41FA5}">
                      <a16:colId xmlns:a16="http://schemas.microsoft.com/office/drawing/2014/main" val="1236583325"/>
                    </a:ext>
                  </a:extLst>
                </a:gridCol>
              </a:tblGrid>
              <a:tr h="611518">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93767">
                <a:tc>
                  <a:txBody>
                    <a:bodyPr/>
                    <a:lstStyle/>
                    <a:p>
                      <a:r>
                        <a:rPr lang="en-US" altLang="zh-CN" sz="1400" dirty="0">
                          <a:latin typeface="Times New Roman" panose="02020603050405020304" pitchFamily="18" charset="0"/>
                          <a:cs typeface="Times New Roman" panose="02020603050405020304" pitchFamily="18" charset="0"/>
                        </a:rPr>
                        <a:t>7.6C.2_1.1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err="1">
                          <a:latin typeface="Times New Roman" panose="02020603050405020304" pitchFamily="18" charset="0"/>
                          <a:cs typeface="Times New Roman" panose="02020603050405020304" pitchFamily="18" charset="0"/>
                        </a:rPr>
                        <a:t>Inband</a:t>
                      </a:r>
                      <a:r>
                        <a:rPr lang="en-US" altLang="zh-CN" sz="1400" dirty="0">
                          <a:latin typeface="Times New Roman" panose="02020603050405020304" pitchFamily="18" charset="0"/>
                          <a:cs typeface="Times New Roman" panose="02020603050405020304" pitchFamily="18" charset="0"/>
                        </a:rPr>
                        <a:t> Blocking for SUL with 2 DL CA</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493767">
                <a:tc>
                  <a:txBody>
                    <a:bodyPr/>
                    <a:lstStyle/>
                    <a:p>
                      <a:r>
                        <a:rPr lang="en-US" altLang="zh-CN" sz="1400" dirty="0">
                          <a:latin typeface="Times New Roman" panose="02020603050405020304" pitchFamily="18" charset="0"/>
                          <a:cs typeface="Times New Roman" panose="02020603050405020304" pitchFamily="18" charset="0"/>
                        </a:rPr>
                        <a:t>7.6C.3_1.1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Out-of-band Blocking for SUL with 2 DL CA</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776131775"/>
                  </a:ext>
                </a:extLst>
              </a:tr>
            </a:tbl>
          </a:graphicData>
        </a:graphic>
      </p:graphicFrame>
      <p:sp>
        <p:nvSpPr>
          <p:cNvPr id="5" name="TextBox 4">
            <a:extLst>
              <a:ext uri="{FF2B5EF4-FFF2-40B4-BE49-F238E27FC236}">
                <a16:creationId xmlns:a16="http://schemas.microsoft.com/office/drawing/2014/main" id="{647B5CE1-5884-4809-8874-A97266C63A70}"/>
              </a:ext>
            </a:extLst>
          </p:cNvPr>
          <p:cNvSpPr txBox="1"/>
          <p:nvPr/>
        </p:nvSpPr>
        <p:spPr>
          <a:xfrm>
            <a:off x="6822762" y="2913295"/>
            <a:ext cx="5305011" cy="2369880"/>
          </a:xfrm>
          <a:prstGeom prst="rect">
            <a:avLst/>
          </a:prstGeom>
          <a:noFill/>
        </p:spPr>
        <p:txBody>
          <a:bodyPr wrap="square" rtlCol="0">
            <a:spAutoFit/>
          </a:bodyPr>
          <a:lstStyle/>
          <a:p>
            <a:r>
              <a:rPr lang="en-US" altLang="zh-CN" sz="1800" b="1" i="1" dirty="0">
                <a:solidFill>
                  <a:srgbClr val="0000FF"/>
                </a:solidFill>
                <a:latin typeface="Arial" panose="020B0604020202020204" pitchFamily="34" charset="0"/>
                <a:cs typeface="Arial" panose="020B0604020202020204" pitchFamily="34" charset="0"/>
              </a:rPr>
              <a:t>Observation 11: </a:t>
            </a:r>
          </a:p>
          <a:p>
            <a:r>
              <a:rPr lang="en-US" altLang="zh-CN" sz="1400" dirty="0">
                <a:latin typeface="Arial" panose="020B0604020202020204" pitchFamily="34" charset="0"/>
                <a:cs typeface="Arial" panose="020B0604020202020204" pitchFamily="34" charset="0"/>
              </a:rPr>
              <a:t>In TS 38.101-1: the Blocking requirements for inter-band CA+SUL configuration are referred back to clause 7.6A.2 or 7.6A.3 for DL CA part. </a:t>
            </a:r>
          </a:p>
          <a:p>
            <a:r>
              <a:rPr lang="en-US" altLang="zh-CN" sz="1800" b="1" i="1" dirty="0">
                <a:solidFill>
                  <a:srgbClr val="0000FF"/>
                </a:solidFill>
                <a:latin typeface="Arial" panose="020B0604020202020204" pitchFamily="34" charset="0"/>
                <a:cs typeface="Arial" panose="020B0604020202020204" pitchFamily="34" charset="0"/>
              </a:rPr>
              <a:t>Observation 12: </a:t>
            </a:r>
          </a:p>
          <a:p>
            <a:r>
              <a:rPr lang="en-US" altLang="zh-CN" sz="1400" dirty="0">
                <a:latin typeface="Arial" panose="020B0604020202020204" pitchFamily="34" charset="0"/>
                <a:cs typeface="Arial" panose="020B0604020202020204" pitchFamily="34" charset="0"/>
              </a:rPr>
              <a:t>No applicable clause for 4CC inter-band CA+SUL configurations.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(i.e. CA_n41C_n79A-n83A). </a:t>
            </a:r>
          </a:p>
          <a:p>
            <a:r>
              <a:rPr lang="en-US" altLang="zh-CN" sz="1400" dirty="0">
                <a:solidFill>
                  <a:srgbClr val="FF0000"/>
                </a:solidFill>
                <a:latin typeface="Arial" panose="020B0604020202020204" pitchFamily="34" charset="0"/>
                <a:cs typeface="Arial" panose="020B0604020202020204" pitchFamily="34" charset="0"/>
              </a:rPr>
              <a:t>New test case </a:t>
            </a:r>
            <a:r>
              <a:rPr lang="en-US" altLang="zh-CN" sz="1400" i="1" dirty="0">
                <a:solidFill>
                  <a:srgbClr val="FF0000"/>
                </a:solidFill>
                <a:latin typeface="Arial" panose="020B0604020202020204" pitchFamily="34" charset="0"/>
                <a:cs typeface="Arial" panose="020B0604020202020204" pitchFamily="34" charset="0"/>
              </a:rPr>
              <a:t>7.6C.2_1.2 - </a:t>
            </a:r>
            <a:r>
              <a:rPr lang="en-US" altLang="zh-CN" sz="1400" i="1" dirty="0" err="1">
                <a:solidFill>
                  <a:srgbClr val="FF0000"/>
                </a:solidFill>
                <a:latin typeface="Arial" panose="020B0604020202020204" pitchFamily="34" charset="0"/>
                <a:cs typeface="Arial" panose="020B0604020202020204" pitchFamily="34" charset="0"/>
              </a:rPr>
              <a:t>Inband</a:t>
            </a:r>
            <a:r>
              <a:rPr lang="en-US" altLang="zh-CN" sz="1400" i="1" dirty="0">
                <a:solidFill>
                  <a:srgbClr val="FF0000"/>
                </a:solidFill>
                <a:latin typeface="Arial" panose="020B0604020202020204" pitchFamily="34" charset="0"/>
                <a:cs typeface="Arial" panose="020B0604020202020204" pitchFamily="34" charset="0"/>
              </a:rPr>
              <a:t> Blocking for SUL with 3 DL CA </a:t>
            </a:r>
            <a:r>
              <a:rPr lang="en-US" altLang="zh-CN" sz="1400" dirty="0">
                <a:solidFill>
                  <a:srgbClr val="FF0000"/>
                </a:solidFill>
                <a:latin typeface="Arial" panose="020B0604020202020204" pitchFamily="34" charset="0"/>
                <a:cs typeface="Arial" panose="020B0604020202020204" pitchFamily="34" charset="0"/>
              </a:rPr>
              <a:t>and </a:t>
            </a:r>
            <a:r>
              <a:rPr lang="en-US" altLang="zh-CN" sz="1400" i="1" dirty="0">
                <a:solidFill>
                  <a:srgbClr val="FF0000"/>
                </a:solidFill>
                <a:latin typeface="Arial" panose="020B0604020202020204" pitchFamily="34" charset="0"/>
                <a:cs typeface="Arial" panose="020B0604020202020204" pitchFamily="34" charset="0"/>
              </a:rPr>
              <a:t>7.6C.3_1.2 - Out-of-band Blocking for SUL with 3 DL CA </a:t>
            </a:r>
            <a:r>
              <a:rPr lang="en-US" altLang="zh-CN" sz="1400" dirty="0">
                <a:solidFill>
                  <a:srgbClr val="FF0000"/>
                </a:solidFill>
                <a:latin typeface="Arial" panose="020B0604020202020204" pitchFamily="34" charset="0"/>
                <a:cs typeface="Arial" panose="020B0604020202020204" pitchFamily="34" charset="0"/>
              </a:rPr>
              <a:t>need to be introduced into TS 38.521-1.</a:t>
            </a:r>
          </a:p>
        </p:txBody>
      </p:sp>
    </p:spTree>
    <p:extLst>
      <p:ext uri="{BB962C8B-B14F-4D97-AF65-F5344CB8AC3E}">
        <p14:creationId xmlns:p14="http://schemas.microsoft.com/office/powerpoint/2010/main" val="1103974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Necessary updates when introducing new CA+SUL combo </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pPr marL="0" indent="0">
              <a:buNone/>
            </a:pPr>
            <a:r>
              <a:rPr lang="en-US" altLang="zh-CN" sz="1600" dirty="0">
                <a:latin typeface="Arial" panose="020B0604020202020204" pitchFamily="34" charset="0"/>
                <a:cs typeface="Arial" panose="020B0604020202020204" pitchFamily="34" charset="0"/>
              </a:rPr>
              <a:t>Based on above observations, following proposals are submitted: </a:t>
            </a:r>
          </a:p>
          <a:p>
            <a:pPr marL="0" indent="0">
              <a:buNone/>
            </a:pPr>
            <a:r>
              <a:rPr lang="en-US" altLang="zh-CN" sz="1600" b="1" i="1" dirty="0">
                <a:solidFill>
                  <a:srgbClr val="0000FF"/>
                </a:solidFill>
                <a:latin typeface="Arial" panose="020B0604020202020204" pitchFamily="34" charset="0"/>
                <a:cs typeface="Arial" panose="020B0604020202020204" pitchFamily="34" charset="0"/>
              </a:rPr>
              <a:t>Proposal 1</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R5-244866)</a:t>
            </a:r>
          </a:p>
          <a:p>
            <a:pPr marL="0" indent="0">
              <a:buNone/>
            </a:pPr>
            <a:r>
              <a:rPr lang="en-US" altLang="zh-CN" sz="1600" dirty="0">
                <a:latin typeface="Arial" panose="020B0604020202020204" pitchFamily="34" charset="0"/>
                <a:cs typeface="Arial" panose="020B0604020202020204" pitchFamily="34" charset="0"/>
              </a:rPr>
              <a:t>Updating existing SUL test cases to</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be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applicable for SUL combinations with inter-band CA</a:t>
            </a:r>
          </a:p>
          <a:p>
            <a:pPr marL="0" indent="0">
              <a:buNone/>
            </a:pPr>
            <a:r>
              <a:rPr lang="en-US" altLang="zh-CN" sz="1600" b="1" i="1" dirty="0">
                <a:solidFill>
                  <a:srgbClr val="0000FF"/>
                </a:solidFill>
                <a:latin typeface="Arial" panose="020B0604020202020204" pitchFamily="34" charset="0"/>
                <a:cs typeface="Arial" panose="020B0604020202020204" pitchFamily="34" charset="0"/>
              </a:rPr>
              <a:t>Proposal 2</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R5-244867)</a:t>
            </a:r>
          </a:p>
          <a:p>
            <a:pPr marL="0" indent="0">
              <a:buNone/>
            </a:pPr>
            <a:r>
              <a:rPr lang="en-US" altLang="zh-CN" sz="1600" dirty="0">
                <a:latin typeface="Arial" panose="020B0604020202020204" pitchFamily="34" charset="0"/>
                <a:cs typeface="Arial" panose="020B0604020202020204" pitchFamily="34" charset="0"/>
              </a:rPr>
              <a:t>Adding new test case 7.3C.4 Reference sensitivity power level for SUL (4CC) in TS 38.521-1</a:t>
            </a:r>
          </a:p>
          <a:p>
            <a:pPr marL="0" indent="0">
              <a:buNone/>
            </a:pPr>
            <a:r>
              <a:rPr lang="en-US" altLang="zh-CN" sz="1600" b="1" i="1" dirty="0">
                <a:solidFill>
                  <a:srgbClr val="0000FF"/>
                </a:solidFill>
                <a:latin typeface="Arial" panose="020B0604020202020204" pitchFamily="34" charset="0"/>
                <a:cs typeface="Arial" panose="020B0604020202020204" pitchFamily="34" charset="0"/>
              </a:rPr>
              <a:t>Proposal 3</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R5-244868)</a:t>
            </a:r>
          </a:p>
          <a:p>
            <a:pPr marL="0" indent="0">
              <a:buNone/>
            </a:pPr>
            <a:r>
              <a:rPr lang="en-US" altLang="zh-CN" sz="1600" dirty="0">
                <a:latin typeface="Arial" panose="020B0604020202020204" pitchFamily="34" charset="0"/>
                <a:cs typeface="Arial" panose="020B0604020202020204" pitchFamily="34" charset="0"/>
              </a:rPr>
              <a:t>Adding new test case 7.6C.2_1.2 - </a:t>
            </a:r>
            <a:r>
              <a:rPr lang="en-US" altLang="zh-CN" sz="1600" dirty="0" err="1">
                <a:latin typeface="Arial" panose="020B0604020202020204" pitchFamily="34" charset="0"/>
                <a:cs typeface="Arial" panose="020B0604020202020204" pitchFamily="34" charset="0"/>
              </a:rPr>
              <a:t>Inband</a:t>
            </a:r>
            <a:r>
              <a:rPr lang="en-US" altLang="zh-CN" sz="1600" dirty="0">
                <a:latin typeface="Arial" panose="020B0604020202020204" pitchFamily="34" charset="0"/>
                <a:cs typeface="Arial" panose="020B0604020202020204" pitchFamily="34" charset="0"/>
              </a:rPr>
              <a:t> Blocking for SUL with 3 DL CA in TS 38.521-1</a:t>
            </a:r>
          </a:p>
          <a:p>
            <a:pPr marL="0" indent="0">
              <a:buNone/>
            </a:pPr>
            <a:r>
              <a:rPr lang="en-US" altLang="zh-CN" sz="1600" b="1" i="1" dirty="0">
                <a:solidFill>
                  <a:srgbClr val="0000FF"/>
                </a:solidFill>
                <a:latin typeface="Arial" panose="020B0604020202020204" pitchFamily="34" charset="0"/>
                <a:cs typeface="Arial" panose="020B0604020202020204" pitchFamily="34" charset="0"/>
              </a:rPr>
              <a:t>Proposal 4</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R5-244869)</a:t>
            </a:r>
          </a:p>
          <a:p>
            <a:pPr marL="0" indent="0">
              <a:buNone/>
            </a:pPr>
            <a:r>
              <a:rPr lang="en-US" altLang="zh-CN" sz="1600" dirty="0">
                <a:latin typeface="Arial" panose="020B0604020202020204" pitchFamily="34" charset="0"/>
                <a:cs typeface="Arial" panose="020B0604020202020204" pitchFamily="34" charset="0"/>
              </a:rPr>
              <a:t>Adding new test case 7.6C.3_1.2 - Out-of-band Blocking for SUL with 3 DL CA in TS 38.521-1</a:t>
            </a:r>
          </a:p>
          <a:p>
            <a:pPr marL="0" indent="0">
              <a:buNone/>
            </a:pPr>
            <a:r>
              <a:rPr lang="en-US" altLang="zh-CN" sz="1600" b="1" i="1" dirty="0">
                <a:solidFill>
                  <a:srgbClr val="0000FF"/>
                </a:solidFill>
                <a:latin typeface="Arial" panose="020B0604020202020204" pitchFamily="34" charset="0"/>
                <a:cs typeface="Arial" panose="020B0604020202020204" pitchFamily="34" charset="0"/>
              </a:rPr>
              <a:t>Proposal 5:</a:t>
            </a:r>
            <a:endParaRPr lang="en-US" altLang="zh-CN" sz="1600" dirty="0"/>
          </a:p>
          <a:p>
            <a:pPr marL="0" indent="0">
              <a:buNone/>
            </a:pPr>
            <a:r>
              <a:rPr lang="en-US" altLang="zh-CN" sz="1600" dirty="0">
                <a:latin typeface="Arial" panose="020B0604020202020204" pitchFamily="34" charset="0"/>
                <a:cs typeface="Arial" panose="020B0604020202020204" pitchFamily="34" charset="0"/>
              </a:rPr>
              <a:t>A new SUL configuration with inter-band CA can be declared completed in PRD21 when following conditions are met:</a:t>
            </a:r>
          </a:p>
          <a:p>
            <a:pPr marL="800100" lvl="1" indent="-342900">
              <a:buFont typeface="+mj-lt"/>
              <a:buAutoNum type="alphaLcParenR"/>
            </a:pPr>
            <a:r>
              <a:rPr lang="en-US" altLang="zh-CN" sz="1600" dirty="0">
                <a:latin typeface="Arial" panose="020B0604020202020204" pitchFamily="34" charset="0"/>
                <a:cs typeface="Arial" panose="020B0604020202020204" pitchFamily="34" charset="0"/>
              </a:rPr>
              <a:t>PICS introducing new configuration are updated in TS 38.508-2</a:t>
            </a:r>
          </a:p>
          <a:p>
            <a:pPr marL="800100" lvl="1" indent="-342900">
              <a:buFont typeface="+mj-lt"/>
              <a:buAutoNum type="alphaLcParenR"/>
            </a:pPr>
            <a:r>
              <a:rPr lang="en-US" altLang="zh-CN" sz="1600" dirty="0">
                <a:latin typeface="Arial" panose="020B0604020202020204" pitchFamily="34" charset="0"/>
                <a:cs typeface="Arial" panose="020B0604020202020204" pitchFamily="34" charset="0"/>
              </a:rPr>
              <a:t>New configuration is introduced into TS 38.521-1 following clauses:</a:t>
            </a:r>
          </a:p>
          <a:p>
            <a:pPr marL="800100" lvl="1" indent="-342900">
              <a:buFont typeface="+mj-lt"/>
              <a:buAutoNum type="alphaLcParenR"/>
            </a:pPr>
            <a:r>
              <a:rPr lang="en-US" altLang="zh-CN" sz="1600" dirty="0">
                <a:latin typeface="Arial" panose="020B0604020202020204" pitchFamily="34" charset="0"/>
                <a:cs typeface="Arial" panose="020B0604020202020204" pitchFamily="34" charset="0"/>
              </a:rPr>
              <a:t>All fallback configurations are marked as completed in PRD21</a:t>
            </a:r>
          </a:p>
          <a:p>
            <a:pPr marL="0" indent="0">
              <a:buNone/>
            </a:pPr>
            <a:endParaRPr lang="en-US" altLang="zh-CN" sz="1600" dirty="0">
              <a:highlight>
                <a:srgbClr val="FF0000"/>
              </a:highlight>
              <a:latin typeface="Arial" panose="020B0604020202020204" pitchFamily="34" charset="0"/>
              <a:cs typeface="Arial" panose="020B0604020202020204" pitchFamily="34" charset="0"/>
            </a:endParaRPr>
          </a:p>
          <a:p>
            <a:pPr marL="0" indent="0">
              <a:buNone/>
            </a:pPr>
            <a:endParaRPr lang="en-US" altLang="zh-CN" sz="1600" dirty="0"/>
          </a:p>
        </p:txBody>
      </p:sp>
      <p:graphicFrame>
        <p:nvGraphicFramePr>
          <p:cNvPr id="4" name="Table 4">
            <a:extLst>
              <a:ext uri="{FF2B5EF4-FFF2-40B4-BE49-F238E27FC236}">
                <a16:creationId xmlns:a16="http://schemas.microsoft.com/office/drawing/2014/main" id="{1E7AF756-40FC-4731-A141-9F3DA6600B73}"/>
              </a:ext>
            </a:extLst>
          </p:cNvPr>
          <p:cNvGraphicFramePr>
            <a:graphicFrameLocks noGrp="1"/>
          </p:cNvGraphicFramePr>
          <p:nvPr>
            <p:extLst>
              <p:ext uri="{D42A27DB-BD31-4B8C-83A1-F6EECF244321}">
                <p14:modId xmlns:p14="http://schemas.microsoft.com/office/powerpoint/2010/main" val="3203450592"/>
              </p:ext>
            </p:extLst>
          </p:nvPr>
        </p:nvGraphicFramePr>
        <p:xfrm>
          <a:off x="6942338" y="4536492"/>
          <a:ext cx="5214150" cy="2259556"/>
        </p:xfrm>
        <a:graphic>
          <a:graphicData uri="http://schemas.openxmlformats.org/drawingml/2006/table">
            <a:tbl>
              <a:tblPr firstRow="1" bandRow="1">
                <a:tableStyleId>{5940675A-B579-460E-94D1-54222C63F5DA}</a:tableStyleId>
              </a:tblPr>
              <a:tblGrid>
                <a:gridCol w="2419105">
                  <a:extLst>
                    <a:ext uri="{9D8B030D-6E8A-4147-A177-3AD203B41FA5}">
                      <a16:colId xmlns:a16="http://schemas.microsoft.com/office/drawing/2014/main" val="838569323"/>
                    </a:ext>
                  </a:extLst>
                </a:gridCol>
                <a:gridCol w="2795045">
                  <a:extLst>
                    <a:ext uri="{9D8B030D-6E8A-4147-A177-3AD203B41FA5}">
                      <a16:colId xmlns:a16="http://schemas.microsoft.com/office/drawing/2014/main" val="4173624586"/>
                    </a:ext>
                  </a:extLst>
                </a:gridCol>
              </a:tblGrid>
              <a:tr h="267709">
                <a:tc>
                  <a:txBody>
                    <a:bodyPr/>
                    <a:lstStyle/>
                    <a:p>
                      <a:pPr algn="ctr"/>
                      <a:r>
                        <a:rPr lang="en-US" altLang="zh-CN" sz="1000" b="1" dirty="0" err="1">
                          <a:latin typeface="Arial" panose="020B0604020202020204" pitchFamily="34" charset="0"/>
                          <a:cs typeface="Arial" panose="020B0604020202020204" pitchFamily="34" charset="0"/>
                        </a:rPr>
                        <a:t>CA_nX_nY-nZ</a:t>
                      </a:r>
                      <a:r>
                        <a:rPr lang="en-US" altLang="zh-CN" sz="1000" b="1" dirty="0">
                          <a:latin typeface="Arial" panose="020B0604020202020204" pitchFamily="34" charset="0"/>
                          <a:cs typeface="Arial" panose="020B0604020202020204" pitchFamily="34" charset="0"/>
                        </a:rPr>
                        <a:t> (3CC)</a:t>
                      </a:r>
                      <a:endParaRPr lang="zh-CN" altLang="en-US" sz="1000" b="1" dirty="0">
                        <a:latin typeface="Arial" panose="020B0604020202020204" pitchFamily="34" charset="0"/>
                        <a:cs typeface="Arial" panose="020B0604020202020204" pitchFamily="34" charset="0"/>
                      </a:endParaRPr>
                    </a:p>
                  </a:txBody>
                  <a:tcPr>
                    <a:solidFill>
                      <a:schemeClr val="accent5">
                        <a:lumMod val="20000"/>
                        <a:lumOff val="80000"/>
                      </a:schemeClr>
                    </a:solidFill>
                  </a:tcPr>
                </a:tc>
                <a:tc>
                  <a:txBody>
                    <a:bodyPr/>
                    <a:lstStyle/>
                    <a:p>
                      <a:pPr algn="ctr"/>
                      <a:r>
                        <a:rPr lang="en-US" altLang="zh-CN" sz="1000" b="1" dirty="0" err="1">
                          <a:latin typeface="Arial" panose="020B0604020202020204" pitchFamily="34" charset="0"/>
                          <a:cs typeface="Arial" panose="020B0604020202020204" pitchFamily="34" charset="0"/>
                        </a:rPr>
                        <a:t>CA_nX_nY-nZ</a:t>
                      </a:r>
                      <a:r>
                        <a:rPr lang="en-US" altLang="zh-CN" sz="1000" b="1" dirty="0">
                          <a:latin typeface="Arial" panose="020B0604020202020204" pitchFamily="34" charset="0"/>
                          <a:cs typeface="Arial" panose="020B0604020202020204" pitchFamily="34" charset="0"/>
                        </a:rPr>
                        <a:t> (4CC)</a:t>
                      </a:r>
                      <a:endParaRPr lang="zh-CN" altLang="en-US" sz="1000" b="1" dirty="0">
                        <a:latin typeface="Arial" panose="020B0604020202020204" pitchFamily="34" charset="0"/>
                        <a:cs typeface="Arial" panose="020B0604020202020204" pitchFamily="34" charset="0"/>
                      </a:endParaRPr>
                    </a:p>
                  </a:txBody>
                  <a:tcPr>
                    <a:solidFill>
                      <a:schemeClr val="accent5">
                        <a:lumMod val="20000"/>
                        <a:lumOff val="80000"/>
                      </a:schemeClr>
                    </a:solidFill>
                  </a:tcPr>
                </a:tc>
                <a:extLst>
                  <a:ext uri="{0D108BD9-81ED-4DB2-BD59-A6C34878D82A}">
                    <a16:rowId xmlns:a16="http://schemas.microsoft.com/office/drawing/2014/main" val="479899090"/>
                  </a:ext>
                </a:extLst>
              </a:tr>
              <a:tr h="267709">
                <a:tc gridSpan="2">
                  <a:txBody>
                    <a:bodyPr/>
                    <a:lstStyle/>
                    <a:p>
                      <a:pPr algn="ctr"/>
                      <a:r>
                        <a:rPr lang="en-US" altLang="zh-CN" sz="1000" b="1" dirty="0">
                          <a:latin typeface="Arial" panose="020B0604020202020204" pitchFamily="34" charset="0"/>
                          <a:cs typeface="Arial" panose="020B0604020202020204" pitchFamily="34" charset="0"/>
                        </a:rPr>
                        <a:t>clauses 5.5C</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1802349678"/>
                  </a:ext>
                </a:extLst>
              </a:tr>
              <a:tr h="267709">
                <a:tc gridSpan="2">
                  <a:txBody>
                    <a:bodyPr/>
                    <a:lstStyle/>
                    <a:p>
                      <a:pPr algn="ctr"/>
                      <a:r>
                        <a:rPr lang="en-US" altLang="zh-CN" sz="1000" b="1" dirty="0">
                          <a:latin typeface="Arial" panose="020B0604020202020204" pitchFamily="34" charset="0"/>
                          <a:cs typeface="Arial" panose="020B0604020202020204" pitchFamily="34" charset="0"/>
                        </a:rPr>
                        <a:t>6.2C.2 (</a:t>
                      </a:r>
                      <a:r>
                        <a:rPr lang="el-GR" altLang="zh-CN" sz="1000" b="1" dirty="0">
                          <a:latin typeface="Arial" panose="020B0604020202020204" pitchFamily="34" charset="0"/>
                          <a:cs typeface="Arial" panose="020B0604020202020204" pitchFamily="34" charset="0"/>
                        </a:rPr>
                        <a:t>Δ</a:t>
                      </a:r>
                      <a:r>
                        <a:rPr lang="en-US" altLang="zh-CN" sz="1000" b="1" dirty="0" err="1">
                          <a:latin typeface="Arial" panose="020B0604020202020204" pitchFamily="34" charset="0"/>
                          <a:cs typeface="Arial" panose="020B0604020202020204" pitchFamily="34" charset="0"/>
                        </a:rPr>
                        <a:t>T</a:t>
                      </a:r>
                      <a:r>
                        <a:rPr lang="en-US" altLang="zh-CN" sz="1000" b="1" baseline="-25000" dirty="0" err="1">
                          <a:latin typeface="Arial" panose="020B0604020202020204" pitchFamily="34" charset="0"/>
                          <a:cs typeface="Arial" panose="020B0604020202020204" pitchFamily="34" charset="0"/>
                        </a:rPr>
                        <a:t>IB,c</a:t>
                      </a:r>
                      <a:r>
                        <a:rPr lang="en-US" altLang="zh-CN" sz="1000" b="1" dirty="0">
                          <a:latin typeface="Arial" panose="020B0604020202020204" pitchFamily="34" charset="0"/>
                          <a:cs typeface="Arial" panose="020B0604020202020204" pitchFamily="34" charset="0"/>
                        </a:rPr>
                        <a:t>)</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2927481249"/>
                  </a:ext>
                </a:extLst>
              </a:tr>
              <a:tr h="267709">
                <a:tc gridSpan="2">
                  <a:txBody>
                    <a:bodyPr/>
                    <a:lstStyle/>
                    <a:p>
                      <a:pPr algn="ctr"/>
                      <a:r>
                        <a:rPr lang="en-US" altLang="zh-CN" sz="1000" b="1" dirty="0">
                          <a:latin typeface="Arial" panose="020B0604020202020204" pitchFamily="34" charset="0"/>
                          <a:cs typeface="Arial" panose="020B0604020202020204" pitchFamily="34" charset="0"/>
                        </a:rPr>
                        <a:t>7.3C.0.3 (</a:t>
                      </a:r>
                      <a:r>
                        <a:rPr lang="el-GR" altLang="zh-CN" sz="1000" b="1" dirty="0">
                          <a:latin typeface="Arial" panose="020B0604020202020204" pitchFamily="34" charset="0"/>
                          <a:cs typeface="Arial" panose="020B0604020202020204" pitchFamily="34" charset="0"/>
                        </a:rPr>
                        <a:t>Δ</a:t>
                      </a:r>
                      <a:r>
                        <a:rPr lang="en-US" altLang="zh-CN" sz="1000" b="1" dirty="0" err="1">
                          <a:latin typeface="Arial" panose="020B0604020202020204" pitchFamily="34" charset="0"/>
                          <a:cs typeface="Arial" panose="020B0604020202020204" pitchFamily="34" charset="0"/>
                        </a:rPr>
                        <a:t>R</a:t>
                      </a:r>
                      <a:r>
                        <a:rPr lang="en-US" altLang="zh-CN" sz="1000" b="1" baseline="-25000" dirty="0" err="1">
                          <a:latin typeface="Arial" panose="020B0604020202020204" pitchFamily="34" charset="0"/>
                          <a:cs typeface="Arial" panose="020B0604020202020204" pitchFamily="34" charset="0"/>
                        </a:rPr>
                        <a:t>IB,c</a:t>
                      </a:r>
                      <a:r>
                        <a:rPr lang="en-US" altLang="zh-CN" sz="1000" b="1" baseline="0" dirty="0">
                          <a:latin typeface="Arial" panose="020B0604020202020204" pitchFamily="34" charset="0"/>
                          <a:cs typeface="Arial" panose="020B0604020202020204" pitchFamily="34" charset="0"/>
                        </a:rPr>
                        <a:t>)</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2875452603"/>
                  </a:ext>
                </a:extLst>
              </a:tr>
              <a:tr h="267709">
                <a:tc>
                  <a:txBody>
                    <a:bodyPr/>
                    <a:lstStyle/>
                    <a:p>
                      <a:pPr algn="ctr"/>
                      <a:r>
                        <a:rPr lang="en-US" altLang="zh-CN" sz="1000" b="1" dirty="0">
                          <a:latin typeface="Arial" panose="020B0604020202020204" pitchFamily="34" charset="0"/>
                          <a:cs typeface="Arial" panose="020B0604020202020204" pitchFamily="34" charset="0"/>
                        </a:rPr>
                        <a:t>7.3C.3 REFSENS for SUL (3CC)</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7.3C.4 REFSENS for SUL (4CC)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75367372"/>
                  </a:ext>
                </a:extLst>
              </a:tr>
              <a:tr h="267709">
                <a:tc>
                  <a:txBody>
                    <a:bodyPr/>
                    <a:lstStyle/>
                    <a:p>
                      <a:pPr algn="ctr"/>
                      <a:r>
                        <a:rPr lang="en-US" altLang="zh-CN" sz="1000" b="1" dirty="0">
                          <a:latin typeface="Arial" panose="020B0604020202020204" pitchFamily="34" charset="0"/>
                          <a:cs typeface="Arial" panose="020B0604020202020204" pitchFamily="34" charset="0"/>
                        </a:rPr>
                        <a:t>7.6C.2_1.1 IBB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7.6C.2_1.2 IBB for SUL (3DL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39399426"/>
                  </a:ext>
                </a:extLst>
              </a:tr>
              <a:tr h="267709">
                <a:tc>
                  <a:txBody>
                    <a:bodyPr/>
                    <a:lstStyle/>
                    <a:p>
                      <a:pPr algn="ctr"/>
                      <a:r>
                        <a:rPr lang="en-US" altLang="zh-CN" sz="1000" b="1" dirty="0">
                          <a:latin typeface="Arial" panose="020B0604020202020204" pitchFamily="34" charset="0"/>
                          <a:cs typeface="Arial" panose="020B0604020202020204" pitchFamily="34" charset="0"/>
                        </a:rPr>
                        <a:t>7.6C.3_1.1 OOBB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7.6C.3_1.2 OOBB for SUL (3DL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48711273"/>
                  </a:ext>
                </a:extLst>
              </a:tr>
            </a:tbl>
          </a:graphicData>
        </a:graphic>
      </p:graphicFrame>
      <p:sp>
        <p:nvSpPr>
          <p:cNvPr id="11" name="Arrow: Right 10">
            <a:extLst>
              <a:ext uri="{FF2B5EF4-FFF2-40B4-BE49-F238E27FC236}">
                <a16:creationId xmlns:a16="http://schemas.microsoft.com/office/drawing/2014/main" id="{14583982-A280-429A-AFC1-C9A5136FA689}"/>
              </a:ext>
            </a:extLst>
          </p:cNvPr>
          <p:cNvSpPr/>
          <p:nvPr/>
        </p:nvSpPr>
        <p:spPr>
          <a:xfrm>
            <a:off x="6664174" y="4727359"/>
            <a:ext cx="278164" cy="2396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01027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F0507-7C50-4AB0-B701-35E1C3661552}"/>
              </a:ext>
            </a:extLst>
          </p:cNvPr>
          <p:cNvSpPr>
            <a:spLocks noGrp="1"/>
          </p:cNvSpPr>
          <p:nvPr>
            <p:ph type="title"/>
          </p:nvPr>
        </p:nvSpPr>
        <p:spPr>
          <a:xfrm>
            <a:off x="4202467" y="2766218"/>
            <a:ext cx="3787066" cy="1325563"/>
          </a:xfrm>
        </p:spPr>
        <p:txBody>
          <a:bodyPr>
            <a:normAutofit/>
          </a:bodyPr>
          <a:lstStyle/>
          <a:p>
            <a:r>
              <a:rPr lang="en-US" altLang="zh-CN" sz="4800" dirty="0">
                <a:latin typeface="Arial" panose="020B0604020202020204" pitchFamily="34" charset="0"/>
                <a:cs typeface="Arial" panose="020B0604020202020204" pitchFamily="34" charset="0"/>
              </a:rPr>
              <a:t>THANK YOU</a:t>
            </a:r>
            <a:endParaRPr lang="zh-CN" altLang="en-US" sz="4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76071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7772</TotalTime>
  <Words>2003</Words>
  <Application>Microsoft Office PowerPoint</Application>
  <PresentationFormat>Widescreen</PresentationFormat>
  <Paragraphs>203</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等线</vt:lpstr>
      <vt:lpstr>等线 Light</vt:lpstr>
      <vt:lpstr>Arial</vt:lpstr>
      <vt:lpstr>Calibri</vt:lpstr>
      <vt:lpstr>Times New Roman</vt:lpstr>
      <vt:lpstr>Wingdings</vt:lpstr>
      <vt:lpstr>Office Theme</vt:lpstr>
      <vt:lpstr>Discussion on introducing SUL with Inter-band CA configuration in RAN5</vt:lpstr>
      <vt:lpstr>Applicable configurations</vt:lpstr>
      <vt:lpstr>Tx requirements - Transmitter power for SUL (6.2C)</vt:lpstr>
      <vt:lpstr>Tx requirements - Output power dynamics for SUL (6.3C)</vt:lpstr>
      <vt:lpstr>Tx requirements - Transmit signal quality for SUL (6.4C)</vt:lpstr>
      <vt:lpstr>Rx requirements - Reference sensitivity for SUL (7.3C) </vt:lpstr>
      <vt:lpstr>Rx requirements - Blocking characteristics for SUL (7.6C) </vt:lpstr>
      <vt:lpstr>Necessary updates when introducing new CA+SUL combo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87</cp:revision>
  <dcterms:created xsi:type="dcterms:W3CDTF">2024-08-02T01:51:59Z</dcterms:created>
  <dcterms:modified xsi:type="dcterms:W3CDTF">2024-08-09T08:20:51Z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(3)qhScN1ZNpYdkW/X2DzqUD5TlAZKWA1G1syJmAOiSAzf5zPpzKKHRZ7RC+7HYPAB1Tq2BBXBa
nw8TfzZ9aUo1W7oSgV+vpaUTaSrGgx9wmRyFdU68ZabK7rTg8SMkt3+OdcA3RlcG5woRSJcB
zSR/h9SlJ3cSbrvlVEA/Yp7DLtrFClbONJvmgLuyNUg3t7SP8E5YsiRixARpUqoZbbeE88YT
xJaOvQI+baBEC9DcJC</vt:lpwstr>
  </property>
  <property fmtid="{D5CDD505-2E9C-101B-9397-08002B2CF9AE}" pid="3" name="_2015_ms_pID_7253431">
    <vt:lpwstr>nap14V5ceQdAlDPj4RTJS0CHyOq4et8B7STsNJGpWB15loYyiL11ko
KBHFDbT/Yyy7VIQ20eT/Q2cWpofl+7mP/h1R35aAQF8UmY3OqsN5mqc6g8gx0nxNE01yJ2LZ
jy1FeaGqPNb7VQWdPCrWKtmYZ1ZybZSzLWareQMu4lvDho+HL0zS1z/lWvPNMnylOiYbDPiU
xfUf+bCu/wZ3uYZ5e0hlu5Wn8xzPLUi0XLU4</vt:lpwstr>
  </property>
  <property fmtid="{D5CDD505-2E9C-101B-9397-08002B2CF9AE}" pid="4" name="_2015_ms_pID_7253432">
    <vt:lpwstr>5g==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1723191542</vt:lpwstr>
  </property>
</Properties>
</file>