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6"/>
  </p:notesMasterIdLst>
  <p:handoutMasterIdLst>
    <p:handoutMasterId r:id="rId17"/>
  </p:handoutMasterIdLst>
  <p:sldIdLst>
    <p:sldId id="2147376224" r:id="rId5"/>
    <p:sldId id="2147376226" r:id="rId6"/>
    <p:sldId id="2147376222" r:id="rId7"/>
    <p:sldId id="2147376227" r:id="rId8"/>
    <p:sldId id="2147376248" r:id="rId9"/>
    <p:sldId id="2147376250" r:id="rId10"/>
    <p:sldId id="2147376249" r:id="rId11"/>
    <p:sldId id="2147376228" r:id="rId12"/>
    <p:sldId id="2147376245" r:id="rId13"/>
    <p:sldId id="2147376242" r:id="rId14"/>
    <p:sldId id="214737624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2"/>
            <p14:sldId id="2147376227"/>
            <p14:sldId id="2147376248"/>
            <p14:sldId id="2147376250"/>
            <p14:sldId id="2147376249"/>
            <p14:sldId id="2147376228"/>
            <p14:sldId id="2147376245"/>
            <p14:sldId id="2147376242"/>
            <p14:sldId id="2147376247"/>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09CF0D-D417-4166-9317-C6B1726BBF02}" v="6" dt="2024-08-07T17:31:58.9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52" autoAdjust="0"/>
    <p:restoredTop sz="87167" autoAdjust="0"/>
  </p:normalViewPr>
  <p:slideViewPr>
    <p:cSldViewPr snapToGrid="0">
      <p:cViewPr varScale="1">
        <p:scale>
          <a:sx n="138" d="100"/>
          <a:sy n="138" d="100"/>
        </p:scale>
        <p:origin x="672" y="1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8C09CF0D-D417-4166-9317-C6B1726BBF02}"/>
    <pc:docChg chg="custSel addSld delSld modSld sldOrd modSection">
      <pc:chgData name="Yogesh Tugnawat" userId="17507643-4e59-440e-9fab-8bbf7b89c32d" providerId="ADAL" clId="{8C09CF0D-D417-4166-9317-C6B1726BBF02}" dt="2024-08-07T17:31:58.942" v="96" actId="20577"/>
      <pc:docMkLst>
        <pc:docMk/>
      </pc:docMkLst>
      <pc:sldChg chg="modSp mod">
        <pc:chgData name="Yogesh Tugnawat" userId="17507643-4e59-440e-9fab-8bbf7b89c32d" providerId="ADAL" clId="{8C09CF0D-D417-4166-9317-C6B1726BBF02}" dt="2024-08-07T17:21:33.047" v="18" actId="6549"/>
        <pc:sldMkLst>
          <pc:docMk/>
          <pc:sldMk cId="2898353981" sldId="2147376222"/>
        </pc:sldMkLst>
        <pc:spChg chg="mod">
          <ac:chgData name="Yogesh Tugnawat" userId="17507643-4e59-440e-9fab-8bbf7b89c32d" providerId="ADAL" clId="{8C09CF0D-D417-4166-9317-C6B1726BBF02}" dt="2024-08-07T17:21:33.047" v="18" actId="6549"/>
          <ac:spMkLst>
            <pc:docMk/>
            <pc:sldMk cId="2898353981" sldId="2147376222"/>
            <ac:spMk id="3" creationId="{3CC45F1B-22FC-2B77-B1B4-32BB5AF5C28B}"/>
          </ac:spMkLst>
        </pc:spChg>
      </pc:sldChg>
      <pc:sldChg chg="modSp mod">
        <pc:chgData name="Yogesh Tugnawat" userId="17507643-4e59-440e-9fab-8bbf7b89c32d" providerId="ADAL" clId="{8C09CF0D-D417-4166-9317-C6B1726BBF02}" dt="2024-08-07T17:17:42.054" v="0" actId="113"/>
        <pc:sldMkLst>
          <pc:docMk/>
          <pc:sldMk cId="1866300763" sldId="2147376224"/>
        </pc:sldMkLst>
        <pc:spChg chg="mod">
          <ac:chgData name="Yogesh Tugnawat" userId="17507643-4e59-440e-9fab-8bbf7b89c32d" providerId="ADAL" clId="{8C09CF0D-D417-4166-9317-C6B1726BBF02}" dt="2024-08-07T17:17:42.054" v="0" actId="113"/>
          <ac:spMkLst>
            <pc:docMk/>
            <pc:sldMk cId="1866300763" sldId="2147376224"/>
            <ac:spMk id="2" creationId="{CD07012D-BA0D-3DF5-81D6-99746C4F77DF}"/>
          </ac:spMkLst>
        </pc:spChg>
      </pc:sldChg>
      <pc:sldChg chg="modSp mod">
        <pc:chgData name="Yogesh Tugnawat" userId="17507643-4e59-440e-9fab-8bbf7b89c32d" providerId="ADAL" clId="{8C09CF0D-D417-4166-9317-C6B1726BBF02}" dt="2024-08-07T17:23:01.607" v="20"/>
        <pc:sldMkLst>
          <pc:docMk/>
          <pc:sldMk cId="344570647" sldId="2147376227"/>
        </pc:sldMkLst>
        <pc:spChg chg="mod">
          <ac:chgData name="Yogesh Tugnawat" userId="17507643-4e59-440e-9fab-8bbf7b89c32d" providerId="ADAL" clId="{8C09CF0D-D417-4166-9317-C6B1726BBF02}" dt="2024-08-07T17:23:01.607" v="20"/>
          <ac:spMkLst>
            <pc:docMk/>
            <pc:sldMk cId="344570647" sldId="2147376227"/>
            <ac:spMk id="7" creationId="{79412228-6266-ACED-70F1-4209AF1189F3}"/>
          </ac:spMkLst>
        </pc:spChg>
      </pc:sldChg>
      <pc:sldChg chg="del">
        <pc:chgData name="Yogesh Tugnawat" userId="17507643-4e59-440e-9fab-8bbf7b89c32d" providerId="ADAL" clId="{8C09CF0D-D417-4166-9317-C6B1726BBF02}" dt="2024-08-07T17:26:40.225" v="31" actId="47"/>
        <pc:sldMkLst>
          <pc:docMk/>
          <pc:sldMk cId="2274494211" sldId="2147376246"/>
        </pc:sldMkLst>
      </pc:sldChg>
      <pc:sldChg chg="modSp mod">
        <pc:chgData name="Yogesh Tugnawat" userId="17507643-4e59-440e-9fab-8bbf7b89c32d" providerId="ADAL" clId="{8C09CF0D-D417-4166-9317-C6B1726BBF02}" dt="2024-08-07T17:31:58.942" v="96" actId="20577"/>
        <pc:sldMkLst>
          <pc:docMk/>
          <pc:sldMk cId="4260537075" sldId="2147376248"/>
        </pc:sldMkLst>
        <pc:spChg chg="mod">
          <ac:chgData name="Yogesh Tugnawat" userId="17507643-4e59-440e-9fab-8bbf7b89c32d" providerId="ADAL" clId="{8C09CF0D-D417-4166-9317-C6B1726BBF02}" dt="2024-08-07T17:25:14.440" v="23" actId="113"/>
          <ac:spMkLst>
            <pc:docMk/>
            <pc:sldMk cId="4260537075" sldId="2147376248"/>
            <ac:spMk id="2" creationId="{4A013D66-5003-4622-326F-922160020D99}"/>
          </ac:spMkLst>
        </pc:spChg>
        <pc:graphicFrameChg chg="mod">
          <ac:chgData name="Yogesh Tugnawat" userId="17507643-4e59-440e-9fab-8bbf7b89c32d" providerId="ADAL" clId="{8C09CF0D-D417-4166-9317-C6B1726BBF02}" dt="2024-08-07T17:31:58.942" v="96" actId="20577"/>
          <ac:graphicFrameMkLst>
            <pc:docMk/>
            <pc:sldMk cId="4260537075" sldId="2147376248"/>
            <ac:graphicFrameMk id="5" creationId="{02CAD39B-EADB-AFF0-2523-EE3377351116}"/>
          </ac:graphicFrameMkLst>
        </pc:graphicFrameChg>
      </pc:sldChg>
      <pc:sldChg chg="modSp mod">
        <pc:chgData name="Yogesh Tugnawat" userId="17507643-4e59-440e-9fab-8bbf7b89c32d" providerId="ADAL" clId="{8C09CF0D-D417-4166-9317-C6B1726BBF02}" dt="2024-08-07T17:30:52.215" v="95" actId="20577"/>
        <pc:sldMkLst>
          <pc:docMk/>
          <pc:sldMk cId="1289079168" sldId="2147376249"/>
        </pc:sldMkLst>
        <pc:spChg chg="mod">
          <ac:chgData name="Yogesh Tugnawat" userId="17507643-4e59-440e-9fab-8bbf7b89c32d" providerId="ADAL" clId="{8C09CF0D-D417-4166-9317-C6B1726BBF02}" dt="2024-08-07T17:30:52.215" v="95" actId="20577"/>
          <ac:spMkLst>
            <pc:docMk/>
            <pc:sldMk cId="1289079168" sldId="2147376249"/>
            <ac:spMk id="7" creationId="{79412228-6266-ACED-70F1-4209AF1189F3}"/>
          </ac:spMkLst>
        </pc:spChg>
      </pc:sldChg>
      <pc:sldChg chg="addSp delSp modSp add mod ord">
        <pc:chgData name="Yogesh Tugnawat" userId="17507643-4e59-440e-9fab-8bbf7b89c32d" providerId="ADAL" clId="{8C09CF0D-D417-4166-9317-C6B1726BBF02}" dt="2024-08-07T17:26:37.401" v="30"/>
        <pc:sldMkLst>
          <pc:docMk/>
          <pc:sldMk cId="2261210005" sldId="2147376250"/>
        </pc:sldMkLst>
        <pc:spChg chg="add mod">
          <ac:chgData name="Yogesh Tugnawat" userId="17507643-4e59-440e-9fab-8bbf7b89c32d" providerId="ADAL" clId="{8C09CF0D-D417-4166-9317-C6B1726BBF02}" dt="2024-08-07T17:26:30.288" v="29"/>
          <ac:spMkLst>
            <pc:docMk/>
            <pc:sldMk cId="2261210005" sldId="2147376250"/>
            <ac:spMk id="2" creationId="{F2126C39-CA36-011D-3527-6CD2A6541A09}"/>
          </ac:spMkLst>
        </pc:spChg>
        <pc:spChg chg="del">
          <ac:chgData name="Yogesh Tugnawat" userId="17507643-4e59-440e-9fab-8bbf7b89c32d" providerId="ADAL" clId="{8C09CF0D-D417-4166-9317-C6B1726BBF02}" dt="2024-08-07T17:26:17.377" v="27" actId="478"/>
          <ac:spMkLst>
            <pc:docMk/>
            <pc:sldMk cId="2261210005" sldId="2147376250"/>
            <ac:spMk id="3" creationId="{00000000-0000-0000-0000-000000000000}"/>
          </ac:spMkLst>
        </pc:spChg>
        <pc:spChg chg="add mod">
          <ac:chgData name="Yogesh Tugnawat" userId="17507643-4e59-440e-9fab-8bbf7b89c32d" providerId="ADAL" clId="{8C09CF0D-D417-4166-9317-C6B1726BBF02}" dt="2024-08-07T17:26:37.401" v="30"/>
          <ac:spMkLst>
            <pc:docMk/>
            <pc:sldMk cId="2261210005" sldId="2147376250"/>
            <ac:spMk id="5" creationId="{0F875656-84BF-9668-3690-6F8BEE2D9340}"/>
          </ac:spMkLst>
        </pc:spChg>
        <pc:spChg chg="del">
          <ac:chgData name="Yogesh Tugnawat" userId="17507643-4e59-440e-9fab-8bbf7b89c32d" providerId="ADAL" clId="{8C09CF0D-D417-4166-9317-C6B1726BBF02}" dt="2024-08-07T17:26:19.418" v="28" actId="478"/>
          <ac:spMkLst>
            <pc:docMk/>
            <pc:sldMk cId="2261210005" sldId="2147376250"/>
            <ac:spMk id="7" creationId="{79412228-6266-ACED-70F1-4209AF1189F3}"/>
          </ac:spMkLst>
        </pc:spChg>
        <pc:picChg chg="add mod">
          <ac:chgData name="Yogesh Tugnawat" userId="17507643-4e59-440e-9fab-8bbf7b89c32d" providerId="ADAL" clId="{8C09CF0D-D417-4166-9317-C6B1726BBF02}" dt="2024-08-07T17:26:30.288" v="29"/>
          <ac:picMkLst>
            <pc:docMk/>
            <pc:sldMk cId="2261210005" sldId="2147376250"/>
            <ac:picMk id="4" creationId="{76BC65B6-E535-37D3-F883-5396223DFDB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custT="1"/>
      <dgm:spPr>
        <a:solidFill>
          <a:srgbClr val="00B050"/>
        </a:solidFill>
        <a:ln w="10795" cap="flat" cmpd="sng" algn="ctr">
          <a:solidFill>
            <a:srgbClr val="00B050"/>
          </a:solidFill>
          <a:prstDash val="solid"/>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dirty="0">
              <a:solidFill>
                <a:srgbClr val="F7F8FA"/>
              </a:solidFill>
              <a:latin typeface="Microsoft Sans Serif"/>
              <a:ea typeface="+mn-ea"/>
              <a:cs typeface="+mn-cs"/>
            </a:rPr>
            <a:t>3GPP RAN5 Defined Test Case List</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a:solidFill>
          <a:srgbClr val="00B050"/>
        </a:solidFill>
        <a:ln>
          <a:solidFill>
            <a:srgbClr val="00B050"/>
          </a:solidFill>
        </a:ln>
      </dgm:spPr>
      <dgm:t>
        <a:bodyPr/>
        <a:lstStyle/>
        <a:p>
          <a:r>
            <a:rPr lang="en-US" dirty="0"/>
            <a:t>Extracted OEM PICSTS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a:solidFill>
          <a:srgbClr val="00B050"/>
        </a:solidFill>
      </dgm:spPr>
      <dgm:t>
        <a:bodyPr/>
        <a:lstStyle/>
        <a:p>
          <a:r>
            <a:rPr lang="en-US" dirty="0"/>
            <a:t>Extracted Applicability Conditions </a:t>
          </a:r>
        </a:p>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chemeClr val="accent1"/>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a:solidFill>
          <a:srgbClr val="00B050"/>
        </a:solidFill>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a:xfrm>
          <a:off x="612" y="1450"/>
          <a:ext cx="5339124" cy="1125006"/>
        </a:xfrm>
        <a:prstGeom prst="roundRect">
          <a:avLst>
            <a:gd name="adj" fmla="val 10000"/>
          </a:avLst>
        </a:prstGeom>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82BC80-4224-4F2A-BEEF-6B293A666F75}" type="doc">
      <dgm:prSet loTypeId="urn:microsoft.com/office/officeart/2005/8/layout/process1" loCatId="process" qsTypeId="urn:microsoft.com/office/officeart/2005/8/quickstyle/simple1" qsCatId="simple" csTypeId="urn:microsoft.com/office/officeart/2005/8/colors/accent1_2" csCatId="accent1" phldr="1"/>
      <dgm:spPr/>
    </dgm:pt>
    <dgm:pt modelId="{BA302F2A-51DB-45B5-8383-5B39EAA84FB3}">
      <dgm:prSet phldrT="[Text]"/>
      <dgm:spPr/>
      <dgm:t>
        <a:bodyPr/>
        <a:lstStyle/>
        <a:p>
          <a:r>
            <a:rPr lang="en-US" dirty="0"/>
            <a:t>RAN5</a:t>
          </a:r>
        </a:p>
        <a:p>
          <a:r>
            <a:rPr lang="en-US" dirty="0"/>
            <a:t> Machine Readable PICS</a:t>
          </a:r>
        </a:p>
        <a:p>
          <a:r>
            <a:rPr lang="en-US" dirty="0"/>
            <a:t>(TS 38.508-2)</a:t>
          </a:r>
        </a:p>
      </dgm:t>
    </dgm:pt>
    <dgm:pt modelId="{EDF367BA-F926-48EF-9631-2D2D246CAF01}" type="parTrans" cxnId="{7C596CD2-E7EC-434F-AC09-ADD7D143C5FB}">
      <dgm:prSet/>
      <dgm:spPr/>
      <dgm:t>
        <a:bodyPr/>
        <a:lstStyle/>
        <a:p>
          <a:endParaRPr lang="en-US"/>
        </a:p>
      </dgm:t>
    </dgm:pt>
    <dgm:pt modelId="{04E2CEBF-1D56-4F0A-8DD5-9E56A84D963C}" type="sibTrans" cxnId="{7C596CD2-E7EC-434F-AC09-ADD7D143C5FB}">
      <dgm:prSet/>
      <dgm:spPr/>
      <dgm:t>
        <a:bodyPr/>
        <a:lstStyle/>
        <a:p>
          <a:endParaRPr lang="en-US"/>
        </a:p>
      </dgm:t>
    </dgm:pt>
    <dgm:pt modelId="{9324D6F6-6CE4-4577-9C0A-20DAB1CB8654}">
      <dgm:prSet phldrT="[Text]"/>
      <dgm:spPr/>
      <dgm:t>
        <a:bodyPr/>
        <a:lstStyle/>
        <a:p>
          <a:r>
            <a:rPr lang="en-US" dirty="0"/>
            <a:t>RAN5</a:t>
          </a:r>
        </a:p>
        <a:p>
          <a:r>
            <a:rPr lang="en-US" dirty="0"/>
            <a:t> Machine Readable Applicability Spec</a:t>
          </a:r>
        </a:p>
        <a:p>
          <a:r>
            <a:rPr lang="en-US" dirty="0"/>
            <a:t>(TS 38.523-2, TS 38.522, TS 34.229-2 </a:t>
          </a:r>
          <a:r>
            <a:rPr lang="en-US" dirty="0" err="1"/>
            <a:t>etc</a:t>
          </a:r>
          <a:r>
            <a:rPr lang="en-US" dirty="0"/>
            <a:t>)</a:t>
          </a:r>
        </a:p>
      </dgm:t>
    </dgm:pt>
    <dgm:pt modelId="{DF8CC8F4-A87D-43DD-8E00-34636A39CE78}" type="parTrans" cxnId="{1FE61C04-BA1B-47C1-90F0-97C0283F58DC}">
      <dgm:prSet/>
      <dgm:spPr/>
      <dgm:t>
        <a:bodyPr/>
        <a:lstStyle/>
        <a:p>
          <a:endParaRPr lang="en-US"/>
        </a:p>
      </dgm:t>
    </dgm:pt>
    <dgm:pt modelId="{FC94EA5E-41CF-4DD1-9693-3C1121B6AB43}" type="sibTrans" cxnId="{1FE61C04-BA1B-47C1-90F0-97C0283F58DC}">
      <dgm:prSet/>
      <dgm:spPr/>
      <dgm:t>
        <a:bodyPr/>
        <a:lstStyle/>
        <a:p>
          <a:endParaRPr lang="en-US"/>
        </a:p>
      </dgm:t>
    </dgm:pt>
    <dgm:pt modelId="{792968A6-004F-471E-BBC3-94DC92D6D723}">
      <dgm:prSet phldrT="[Text]"/>
      <dgm:spPr>
        <a:solidFill>
          <a:srgbClr val="92D050"/>
        </a:solidFill>
      </dgm:spPr>
      <dgm:t>
        <a:bodyPr/>
        <a:lstStyle/>
        <a:p>
          <a:r>
            <a:rPr lang="en-US" dirty="0">
              <a:solidFill>
                <a:schemeClr val="tx1"/>
              </a:solidFill>
            </a:rPr>
            <a:t>External Automation </a:t>
          </a:r>
        </a:p>
      </dgm:t>
    </dgm:pt>
    <dgm:pt modelId="{3789908C-F975-4675-AC7B-E253C13392DE}" type="parTrans" cxnId="{48A79160-B3D3-4D06-8823-A7DB55DC28B0}">
      <dgm:prSet/>
      <dgm:spPr/>
      <dgm:t>
        <a:bodyPr/>
        <a:lstStyle/>
        <a:p>
          <a:endParaRPr lang="en-US"/>
        </a:p>
      </dgm:t>
    </dgm:pt>
    <dgm:pt modelId="{1D416B0F-79AD-49F7-AD9F-80C64345607B}" type="sibTrans" cxnId="{48A79160-B3D3-4D06-8823-A7DB55DC28B0}">
      <dgm:prSet/>
      <dgm:spPr/>
      <dgm:t>
        <a:bodyPr/>
        <a:lstStyle/>
        <a:p>
          <a:endParaRPr lang="en-US"/>
        </a:p>
      </dgm:t>
    </dgm:pt>
    <dgm:pt modelId="{D8EE8FEB-2264-47EA-A4CB-D2F36E7D4B64}" type="pres">
      <dgm:prSet presAssocID="{CB82BC80-4224-4F2A-BEEF-6B293A666F75}" presName="Name0" presStyleCnt="0">
        <dgm:presLayoutVars>
          <dgm:dir/>
          <dgm:resizeHandles val="exact"/>
        </dgm:presLayoutVars>
      </dgm:prSet>
      <dgm:spPr/>
    </dgm:pt>
    <dgm:pt modelId="{79F683C3-4750-4DF7-B649-27987BC8BC5D}" type="pres">
      <dgm:prSet presAssocID="{BA302F2A-51DB-45B5-8383-5B39EAA84FB3}" presName="node" presStyleLbl="node1" presStyleIdx="0" presStyleCnt="3">
        <dgm:presLayoutVars>
          <dgm:bulletEnabled val="1"/>
        </dgm:presLayoutVars>
      </dgm:prSet>
      <dgm:spPr/>
    </dgm:pt>
    <dgm:pt modelId="{F98FA11A-72E1-45DE-BC91-63999415A945}" type="pres">
      <dgm:prSet presAssocID="{04E2CEBF-1D56-4F0A-8DD5-9E56A84D963C}" presName="sibTrans" presStyleLbl="sibTrans2D1" presStyleIdx="0" presStyleCnt="2"/>
      <dgm:spPr/>
    </dgm:pt>
    <dgm:pt modelId="{F0E52B40-CF32-4BC3-B227-404C2F79D71E}" type="pres">
      <dgm:prSet presAssocID="{04E2CEBF-1D56-4F0A-8DD5-9E56A84D963C}" presName="connectorText" presStyleLbl="sibTrans2D1" presStyleIdx="0" presStyleCnt="2"/>
      <dgm:spPr/>
    </dgm:pt>
    <dgm:pt modelId="{8B5ED415-BF51-4D83-A890-4CA43E7DD9A3}" type="pres">
      <dgm:prSet presAssocID="{9324D6F6-6CE4-4577-9C0A-20DAB1CB8654}" presName="node" presStyleLbl="node1" presStyleIdx="1" presStyleCnt="3">
        <dgm:presLayoutVars>
          <dgm:bulletEnabled val="1"/>
        </dgm:presLayoutVars>
      </dgm:prSet>
      <dgm:spPr/>
    </dgm:pt>
    <dgm:pt modelId="{63578D25-9F69-4E80-A23C-B6B579AD3374}" type="pres">
      <dgm:prSet presAssocID="{FC94EA5E-41CF-4DD1-9693-3C1121B6AB43}" presName="sibTrans" presStyleLbl="sibTrans2D1" presStyleIdx="1" presStyleCnt="2"/>
      <dgm:spPr/>
    </dgm:pt>
    <dgm:pt modelId="{D1D80926-8676-4E49-80F1-BB7647FD33ED}" type="pres">
      <dgm:prSet presAssocID="{FC94EA5E-41CF-4DD1-9693-3C1121B6AB43}" presName="connectorText" presStyleLbl="sibTrans2D1" presStyleIdx="1" presStyleCnt="2"/>
      <dgm:spPr/>
    </dgm:pt>
    <dgm:pt modelId="{5CA60641-DCF7-4F1B-99C5-B372D6511EB5}" type="pres">
      <dgm:prSet presAssocID="{792968A6-004F-471E-BBC3-94DC92D6D723}" presName="node" presStyleLbl="node1" presStyleIdx="2" presStyleCnt="3">
        <dgm:presLayoutVars>
          <dgm:bulletEnabled val="1"/>
        </dgm:presLayoutVars>
      </dgm:prSet>
      <dgm:spPr/>
    </dgm:pt>
  </dgm:ptLst>
  <dgm:cxnLst>
    <dgm:cxn modelId="{1FE61C04-BA1B-47C1-90F0-97C0283F58DC}" srcId="{CB82BC80-4224-4F2A-BEEF-6B293A666F75}" destId="{9324D6F6-6CE4-4577-9C0A-20DAB1CB8654}" srcOrd="1" destOrd="0" parTransId="{DF8CC8F4-A87D-43DD-8E00-34636A39CE78}" sibTransId="{FC94EA5E-41CF-4DD1-9693-3C1121B6AB43}"/>
    <dgm:cxn modelId="{4E3EB517-B159-40E1-BF4E-1064F9B39C73}" type="presOf" srcId="{9324D6F6-6CE4-4577-9C0A-20DAB1CB8654}" destId="{8B5ED415-BF51-4D83-A890-4CA43E7DD9A3}" srcOrd="0" destOrd="0" presId="urn:microsoft.com/office/officeart/2005/8/layout/process1"/>
    <dgm:cxn modelId="{48A79160-B3D3-4D06-8823-A7DB55DC28B0}" srcId="{CB82BC80-4224-4F2A-BEEF-6B293A666F75}" destId="{792968A6-004F-471E-BBC3-94DC92D6D723}" srcOrd="2" destOrd="0" parTransId="{3789908C-F975-4675-AC7B-E253C13392DE}" sibTransId="{1D416B0F-79AD-49F7-AD9F-80C64345607B}"/>
    <dgm:cxn modelId="{98612C4C-616F-4292-8333-EB0DF9444650}" type="presOf" srcId="{792968A6-004F-471E-BBC3-94DC92D6D723}" destId="{5CA60641-DCF7-4F1B-99C5-B372D6511EB5}" srcOrd="0" destOrd="0" presId="urn:microsoft.com/office/officeart/2005/8/layout/process1"/>
    <dgm:cxn modelId="{BA39A58A-D8E2-45AA-B516-0D36C8B11405}" type="presOf" srcId="{04E2CEBF-1D56-4F0A-8DD5-9E56A84D963C}" destId="{F98FA11A-72E1-45DE-BC91-63999415A945}" srcOrd="0" destOrd="0" presId="urn:microsoft.com/office/officeart/2005/8/layout/process1"/>
    <dgm:cxn modelId="{735B20A8-50CE-4F39-B97A-43C6EE72322B}" type="presOf" srcId="{FC94EA5E-41CF-4DD1-9693-3C1121B6AB43}" destId="{D1D80926-8676-4E49-80F1-BB7647FD33ED}" srcOrd="1" destOrd="0" presId="urn:microsoft.com/office/officeart/2005/8/layout/process1"/>
    <dgm:cxn modelId="{744922A9-87E6-4BF4-8956-E58DCE73C261}" type="presOf" srcId="{CB82BC80-4224-4F2A-BEEF-6B293A666F75}" destId="{D8EE8FEB-2264-47EA-A4CB-D2F36E7D4B64}" srcOrd="0" destOrd="0" presId="urn:microsoft.com/office/officeart/2005/8/layout/process1"/>
    <dgm:cxn modelId="{CBBEC7B7-83D7-44F7-9848-078BC9D8BFA8}" type="presOf" srcId="{BA302F2A-51DB-45B5-8383-5B39EAA84FB3}" destId="{79F683C3-4750-4DF7-B649-27987BC8BC5D}" srcOrd="0" destOrd="0" presId="urn:microsoft.com/office/officeart/2005/8/layout/process1"/>
    <dgm:cxn modelId="{7C596CD2-E7EC-434F-AC09-ADD7D143C5FB}" srcId="{CB82BC80-4224-4F2A-BEEF-6B293A666F75}" destId="{BA302F2A-51DB-45B5-8383-5B39EAA84FB3}" srcOrd="0" destOrd="0" parTransId="{EDF367BA-F926-48EF-9631-2D2D246CAF01}" sibTransId="{04E2CEBF-1D56-4F0A-8DD5-9E56A84D963C}"/>
    <dgm:cxn modelId="{F1B102DE-3502-410E-BED6-423343FA9A64}" type="presOf" srcId="{04E2CEBF-1D56-4F0A-8DD5-9E56A84D963C}" destId="{F0E52B40-CF32-4BC3-B227-404C2F79D71E}" srcOrd="1" destOrd="0" presId="urn:microsoft.com/office/officeart/2005/8/layout/process1"/>
    <dgm:cxn modelId="{D130BBFB-29FB-41D6-A14C-6201BC6C1750}" type="presOf" srcId="{FC94EA5E-41CF-4DD1-9693-3C1121B6AB43}" destId="{63578D25-9F69-4E80-A23C-B6B579AD3374}" srcOrd="0" destOrd="0" presId="urn:microsoft.com/office/officeart/2005/8/layout/process1"/>
    <dgm:cxn modelId="{8AB03173-529A-4C47-936D-FD7C82F7C14D}" type="presParOf" srcId="{D8EE8FEB-2264-47EA-A4CB-D2F36E7D4B64}" destId="{79F683C3-4750-4DF7-B649-27987BC8BC5D}" srcOrd="0" destOrd="0" presId="urn:microsoft.com/office/officeart/2005/8/layout/process1"/>
    <dgm:cxn modelId="{DC67EDCC-80B3-4EB7-8753-161C22A27336}" type="presParOf" srcId="{D8EE8FEB-2264-47EA-A4CB-D2F36E7D4B64}" destId="{F98FA11A-72E1-45DE-BC91-63999415A945}" srcOrd="1" destOrd="0" presId="urn:microsoft.com/office/officeart/2005/8/layout/process1"/>
    <dgm:cxn modelId="{5875F28B-4511-47A6-878C-4E41697B884F}" type="presParOf" srcId="{F98FA11A-72E1-45DE-BC91-63999415A945}" destId="{F0E52B40-CF32-4BC3-B227-404C2F79D71E}" srcOrd="0" destOrd="0" presId="urn:microsoft.com/office/officeart/2005/8/layout/process1"/>
    <dgm:cxn modelId="{7E15777E-93C7-47D3-9C88-37A799BE9562}" type="presParOf" srcId="{D8EE8FEB-2264-47EA-A4CB-D2F36E7D4B64}" destId="{8B5ED415-BF51-4D83-A890-4CA43E7DD9A3}" srcOrd="2" destOrd="0" presId="urn:microsoft.com/office/officeart/2005/8/layout/process1"/>
    <dgm:cxn modelId="{BF224FD8-FF09-4585-84E3-0507704C7CD4}" type="presParOf" srcId="{D8EE8FEB-2264-47EA-A4CB-D2F36E7D4B64}" destId="{63578D25-9F69-4E80-A23C-B6B579AD3374}" srcOrd="3" destOrd="0" presId="urn:microsoft.com/office/officeart/2005/8/layout/process1"/>
    <dgm:cxn modelId="{776E0BDE-B010-4A74-9FA5-F4C5B7081AB4}" type="presParOf" srcId="{63578D25-9F69-4E80-A23C-B6B579AD3374}" destId="{D1D80926-8676-4E49-80F1-BB7647FD33ED}" srcOrd="0" destOrd="0" presId="urn:microsoft.com/office/officeart/2005/8/layout/process1"/>
    <dgm:cxn modelId="{272113FA-97C9-44DF-AFCD-DAD0BE26A1BE}" type="presParOf" srcId="{D8EE8FEB-2264-47EA-A4CB-D2F36E7D4B64}" destId="{5CA60641-DCF7-4F1B-99C5-B372D6511EB5}"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F7F8FA"/>
              </a:solidFill>
              <a:latin typeface="Microsoft Sans Serif"/>
              <a:ea typeface="+mn-ea"/>
              <a:cs typeface="+mn-cs"/>
            </a:rPr>
            <a:t>3GPP RAN5 Defined Test Case List</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Extracted Applicability Conditions </a:t>
          </a:r>
        </a:p>
        <a:p>
          <a:pPr marL="0" lvl="0" indent="0" algn="ctr" defTabSz="533400">
            <a:lnSpc>
              <a:spcPct val="90000"/>
            </a:lnSpc>
            <a:spcBef>
              <a:spcPct val="0"/>
            </a:spcBef>
            <a:spcAft>
              <a:spcPct val="35000"/>
            </a:spcAft>
            <a:buNone/>
          </a:pPr>
          <a:r>
            <a:rPr lang="en-US" sz="1200" kern="1200" dirty="0"/>
            <a:t>TS 38.523-2</a:t>
          </a:r>
        </a:p>
        <a:p>
          <a:pPr marL="0" lvl="0" indent="0" algn="ctr" defTabSz="533400">
            <a:lnSpc>
              <a:spcPct val="90000"/>
            </a:lnSpc>
            <a:spcBef>
              <a:spcPct val="0"/>
            </a:spcBef>
            <a:spcAft>
              <a:spcPct val="35000"/>
            </a:spcAft>
            <a:buNone/>
          </a:pPr>
          <a:r>
            <a:rPr lang="en-US" sz="12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TS 38.522</a:t>
          </a:r>
        </a:p>
        <a:p>
          <a:pPr marL="0" lvl="0" indent="0" algn="ctr" defTabSz="533400">
            <a:lnSpc>
              <a:spcPct val="90000"/>
            </a:lnSpc>
            <a:spcBef>
              <a:spcPct val="0"/>
            </a:spcBef>
            <a:spcAft>
              <a:spcPct val="35000"/>
            </a:spcAft>
            <a:buNone/>
          </a:pPr>
          <a:r>
            <a:rPr lang="en-US" sz="1200" kern="1200" dirty="0" err="1"/>
            <a:t>RF+Perf</a:t>
          </a:r>
          <a:r>
            <a:rPr lang="en-US" sz="1200" kern="1200" dirty="0"/>
            <a:t> (RRM, </a:t>
          </a:r>
          <a:r>
            <a:rPr lang="en-US" sz="1200" kern="1200" dirty="0" err="1"/>
            <a:t>Demod</a:t>
          </a:r>
          <a:r>
            <a:rPr lang="en-US" sz="12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TS 34.229-2</a:t>
          </a:r>
        </a:p>
        <a:p>
          <a:pPr marL="0" lvl="0" indent="0" algn="ctr" defTabSz="533400">
            <a:lnSpc>
              <a:spcPct val="90000"/>
            </a:lnSpc>
            <a:spcBef>
              <a:spcPct val="0"/>
            </a:spcBef>
            <a:spcAft>
              <a:spcPct val="35000"/>
            </a:spcAft>
            <a:buNone/>
          </a:pPr>
          <a:r>
            <a:rPr lang="en-US" sz="1200" kern="1200" dirty="0"/>
            <a:t>IMS (5G, 4G)</a:t>
          </a:r>
        </a:p>
      </dsp:txBody>
      <dsp:txXfrm>
        <a:off x="3664713" y="2473077"/>
        <a:ext cx="1642073" cy="10591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F683C3-4750-4DF7-B649-27987BC8BC5D}">
      <dsp:nvSpPr>
        <dsp:cNvPr id="0" name=""/>
        <dsp:cNvSpPr/>
      </dsp:nvSpPr>
      <dsp:spPr>
        <a:xfrm>
          <a:off x="5562" y="350783"/>
          <a:ext cx="1662655" cy="21871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RAN5</a:t>
          </a:r>
        </a:p>
        <a:p>
          <a:pPr marL="0" lvl="0" indent="0" algn="ctr" defTabSz="755650">
            <a:lnSpc>
              <a:spcPct val="90000"/>
            </a:lnSpc>
            <a:spcBef>
              <a:spcPct val="0"/>
            </a:spcBef>
            <a:spcAft>
              <a:spcPct val="35000"/>
            </a:spcAft>
            <a:buNone/>
          </a:pPr>
          <a:r>
            <a:rPr lang="en-US" sz="1700" kern="1200" dirty="0"/>
            <a:t> Machine Readable PICS</a:t>
          </a:r>
        </a:p>
        <a:p>
          <a:pPr marL="0" lvl="0" indent="0" algn="ctr" defTabSz="755650">
            <a:lnSpc>
              <a:spcPct val="90000"/>
            </a:lnSpc>
            <a:spcBef>
              <a:spcPct val="0"/>
            </a:spcBef>
            <a:spcAft>
              <a:spcPct val="35000"/>
            </a:spcAft>
            <a:buNone/>
          </a:pPr>
          <a:r>
            <a:rPr lang="en-US" sz="1700" kern="1200" dirty="0"/>
            <a:t>(TS 38.508-2)</a:t>
          </a:r>
        </a:p>
      </dsp:txBody>
      <dsp:txXfrm>
        <a:off x="54260" y="399481"/>
        <a:ext cx="1565259" cy="2089710"/>
      </dsp:txXfrm>
    </dsp:sp>
    <dsp:sp modelId="{F98FA11A-72E1-45DE-BC91-63999415A945}">
      <dsp:nvSpPr>
        <dsp:cNvPr id="0" name=""/>
        <dsp:cNvSpPr/>
      </dsp:nvSpPr>
      <dsp:spPr>
        <a:xfrm>
          <a:off x="1834484" y="1238167"/>
          <a:ext cx="352483" cy="4123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834484" y="1320635"/>
        <a:ext cx="246738" cy="247402"/>
      </dsp:txXfrm>
    </dsp:sp>
    <dsp:sp modelId="{8B5ED415-BF51-4D83-A890-4CA43E7DD9A3}">
      <dsp:nvSpPr>
        <dsp:cNvPr id="0" name=""/>
        <dsp:cNvSpPr/>
      </dsp:nvSpPr>
      <dsp:spPr>
        <a:xfrm>
          <a:off x="2333281" y="350783"/>
          <a:ext cx="1662655" cy="21871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RAN5</a:t>
          </a:r>
        </a:p>
        <a:p>
          <a:pPr marL="0" lvl="0" indent="0" algn="ctr" defTabSz="755650">
            <a:lnSpc>
              <a:spcPct val="90000"/>
            </a:lnSpc>
            <a:spcBef>
              <a:spcPct val="0"/>
            </a:spcBef>
            <a:spcAft>
              <a:spcPct val="35000"/>
            </a:spcAft>
            <a:buNone/>
          </a:pPr>
          <a:r>
            <a:rPr lang="en-US" sz="1700" kern="1200" dirty="0"/>
            <a:t> Machine Readable Applicability Spec</a:t>
          </a:r>
        </a:p>
        <a:p>
          <a:pPr marL="0" lvl="0" indent="0" algn="ctr" defTabSz="755650">
            <a:lnSpc>
              <a:spcPct val="90000"/>
            </a:lnSpc>
            <a:spcBef>
              <a:spcPct val="0"/>
            </a:spcBef>
            <a:spcAft>
              <a:spcPct val="35000"/>
            </a:spcAft>
            <a:buNone/>
          </a:pPr>
          <a:r>
            <a:rPr lang="en-US" sz="1700" kern="1200" dirty="0"/>
            <a:t>(TS 38.523-2, TS 38.522, TS 34.229-2 </a:t>
          </a:r>
          <a:r>
            <a:rPr lang="en-US" sz="1700" kern="1200" dirty="0" err="1"/>
            <a:t>etc</a:t>
          </a:r>
          <a:r>
            <a:rPr lang="en-US" sz="1700" kern="1200" dirty="0"/>
            <a:t>)</a:t>
          </a:r>
        </a:p>
      </dsp:txBody>
      <dsp:txXfrm>
        <a:off x="2381979" y="399481"/>
        <a:ext cx="1565259" cy="2089710"/>
      </dsp:txXfrm>
    </dsp:sp>
    <dsp:sp modelId="{63578D25-9F69-4E80-A23C-B6B579AD3374}">
      <dsp:nvSpPr>
        <dsp:cNvPr id="0" name=""/>
        <dsp:cNvSpPr/>
      </dsp:nvSpPr>
      <dsp:spPr>
        <a:xfrm>
          <a:off x="4162202" y="1238167"/>
          <a:ext cx="352483" cy="4123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162202" y="1320635"/>
        <a:ext cx="246738" cy="247402"/>
      </dsp:txXfrm>
    </dsp:sp>
    <dsp:sp modelId="{5CA60641-DCF7-4F1B-99C5-B372D6511EB5}">
      <dsp:nvSpPr>
        <dsp:cNvPr id="0" name=""/>
        <dsp:cNvSpPr/>
      </dsp:nvSpPr>
      <dsp:spPr>
        <a:xfrm>
          <a:off x="4660999" y="350783"/>
          <a:ext cx="1662655" cy="2187106"/>
        </a:xfrm>
        <a:prstGeom prst="roundRect">
          <a:avLst>
            <a:gd name="adj" fmla="val 10000"/>
          </a:avLst>
        </a:prstGeom>
        <a:solidFill>
          <a:srgbClr val="92D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rPr>
            <a:t>External Automation </a:t>
          </a:r>
        </a:p>
      </dsp:txBody>
      <dsp:txXfrm>
        <a:off x="4709697" y="399481"/>
        <a:ext cx="1565259" cy="208971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8/7/2024</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07.08.2024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Building blocks as an input to the 3</a:t>
            </a:r>
            <a:r>
              <a:rPr lang="en-US" altLang="en-US" baseline="30000" dirty="0">
                <a:sym typeface="+mn-ea"/>
              </a:rPr>
              <a:t>rd</a:t>
            </a:r>
            <a:r>
              <a:rPr lang="en-US" altLang="en-US" dirty="0">
                <a:sym typeface="+mn-ea"/>
              </a:rPr>
              <a:t> automation SLIDE</a:t>
            </a: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407437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4</a:t>
            </a:fld>
            <a:endParaRPr lang="zh-CN" altLang="en-US"/>
          </a:p>
        </p:txBody>
      </p:sp>
    </p:spTree>
    <p:extLst>
      <p:ext uri="{BB962C8B-B14F-4D97-AF65-F5344CB8AC3E}">
        <p14:creationId xmlns:p14="http://schemas.microsoft.com/office/powerpoint/2010/main" val="301872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5</a:t>
            </a:fld>
            <a:endParaRPr lang="zh-CN" altLang="en-US"/>
          </a:p>
        </p:txBody>
      </p:sp>
    </p:spTree>
    <p:extLst>
      <p:ext uri="{BB962C8B-B14F-4D97-AF65-F5344CB8AC3E}">
        <p14:creationId xmlns:p14="http://schemas.microsoft.com/office/powerpoint/2010/main" val="2413216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6</a:t>
            </a:fld>
            <a:endParaRPr lang="zh-CN" altLang="en-US"/>
          </a:p>
        </p:txBody>
      </p:sp>
    </p:spTree>
    <p:extLst>
      <p:ext uri="{BB962C8B-B14F-4D97-AF65-F5344CB8AC3E}">
        <p14:creationId xmlns:p14="http://schemas.microsoft.com/office/powerpoint/2010/main" val="466596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7</a:t>
            </a:fld>
            <a:endParaRPr lang="zh-CN" altLang="en-US"/>
          </a:p>
        </p:txBody>
      </p:sp>
    </p:spTree>
    <p:extLst>
      <p:ext uri="{BB962C8B-B14F-4D97-AF65-F5344CB8AC3E}">
        <p14:creationId xmlns:p14="http://schemas.microsoft.com/office/powerpoint/2010/main" val="3459330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8</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8/7/2024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8/7/2024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3.xml"/><Relationship Id="rId7" Type="http://schemas.openxmlformats.org/officeDocument/2006/relationships/diagramQuickStyle" Target="../diagrams/quickStyle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s://www.3gpp.org/ftp/tsg_ran/WG5_Test_ex-T1/Working_documents/draft_specs_with_CRs_implemented/after_RAN5-103/clean/38508-2/machine_readable_PICS" TargetMode="External"/><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5.xml"/><Relationship Id="rId7" Type="http://schemas.openxmlformats.org/officeDocument/2006/relationships/diagramColors" Target="../diagrams/colors2.xml"/><Relationship Id="rId2" Type="http://schemas.openxmlformats.org/officeDocument/2006/relationships/slideLayout" Target="../slideLayouts/slideLayout84.xml"/><Relationship Id="rId1" Type="http://schemas.openxmlformats.org/officeDocument/2006/relationships/tags" Target="../tags/tag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6.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4.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4.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00756" y="1548859"/>
            <a:ext cx="10790487" cy="1493807"/>
          </a:xfrm>
        </p:spPr>
        <p:txBody>
          <a:bodyPr anchor="ctr"/>
          <a:lstStyle/>
          <a:p>
            <a:pPr>
              <a:lnSpc>
                <a:spcPts val="6279"/>
              </a:lnSpc>
              <a:defRPr/>
            </a:pPr>
            <a:r>
              <a:rPr lang="en-US" altLang="zh-CN" sz="2800" b="1" dirty="0">
                <a:latin typeface="+mn-lt"/>
              </a:rPr>
              <a:t>Updates on SW Implementation on Machine Readable PICS and Applicability​</a:t>
            </a:r>
          </a:p>
        </p:txBody>
      </p:sp>
      <p:sp>
        <p:nvSpPr>
          <p:cNvPr id="4098" name="副标题 2"/>
          <p:cNvSpPr>
            <a:spLocks noGrp="1" noChangeArrowheads="1"/>
          </p:cNvSpPr>
          <p:nvPr>
            <p:ph type="subTitle" idx="1"/>
          </p:nvPr>
        </p:nvSpPr>
        <p:spPr>
          <a:xfrm>
            <a:off x="4909805" y="3515696"/>
            <a:ext cx="2329539" cy="599278"/>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14083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zh-CN" sz="2400" b="1" dirty="0"/>
              <a:t>104</a:t>
            </a:r>
            <a:r>
              <a:rPr lang="en-US" sz="2400" kern="0" dirty="0"/>
              <a:t>				</a:t>
            </a:r>
            <a:r>
              <a:rPr lang="en-US" sz="2400" kern="0" dirty="0">
                <a:highlight>
                  <a:srgbClr val="FFFFFF"/>
                </a:highlight>
              </a:rPr>
              <a:t>	</a:t>
            </a:r>
            <a:endParaRPr lang="en-US" altLang="zh-CN" sz="2400" dirty="0">
              <a:highlight>
                <a:srgbClr val="FFFFFF"/>
              </a:highlight>
            </a:endParaRPr>
          </a:p>
          <a:p>
            <a:pPr>
              <a:lnSpc>
                <a:spcPct val="100000"/>
              </a:lnSpc>
              <a:defRPr/>
            </a:pPr>
            <a:r>
              <a:rPr lang="en-US" altLang="en-GB" sz="2400" b="1" dirty="0">
                <a:highlight>
                  <a:srgbClr val="FFFFFF"/>
                </a:highlight>
                <a:sym typeface="+mn-ea"/>
              </a:rPr>
              <a:t>Maastricht, Netherlands, 19th Aug 2024 - 23rd Aug 2024</a:t>
            </a:r>
            <a:endParaRPr lang="en-US" altLang="en-GB" sz="2400" b="1" dirty="0">
              <a:highlight>
                <a:srgbClr val="FFFFFF"/>
              </a:highlight>
            </a:endParaRPr>
          </a:p>
        </p:txBody>
      </p:sp>
      <p:sp>
        <p:nvSpPr>
          <p:cNvPr id="2" name="TextBox 1">
            <a:extLst>
              <a:ext uri="{FF2B5EF4-FFF2-40B4-BE49-F238E27FC236}">
                <a16:creationId xmlns:a16="http://schemas.microsoft.com/office/drawing/2014/main" id="{CD07012D-BA0D-3DF5-81D6-99746C4F77DF}"/>
              </a:ext>
            </a:extLst>
          </p:cNvPr>
          <p:cNvSpPr txBox="1"/>
          <p:nvPr/>
        </p:nvSpPr>
        <p:spPr>
          <a:xfrm>
            <a:off x="10557164" y="140835"/>
            <a:ext cx="1269578" cy="295466"/>
          </a:xfrm>
          <a:prstGeom prst="rect">
            <a:avLst/>
          </a:prstGeom>
        </p:spPr>
        <p:txBody>
          <a:bodyPr wrap="none" lIns="0" tIns="0" rIns="0" bIns="0" rtlCol="0">
            <a:spAutoFit/>
          </a:bodyPr>
          <a:lstStyle/>
          <a:p>
            <a:pPr algn="l">
              <a:lnSpc>
                <a:spcPct val="96000"/>
              </a:lnSpc>
            </a:pPr>
            <a:r>
              <a:rPr lang="en-US" sz="2000" b="1" kern="0" dirty="0">
                <a:highlight>
                  <a:srgbClr val="FFFFFF"/>
                </a:highlight>
              </a:rPr>
              <a:t>R5-244187</a:t>
            </a:r>
            <a:endParaRPr lang="en-US" sz="2000" b="1" dirty="0">
              <a:solidFill>
                <a:schemeClr val="tx2"/>
              </a:solidFill>
              <a:highlight>
                <a:srgbClr val="FFFFFF"/>
              </a:highlight>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CA8F13-AB4A-9CB8-6AF1-DB3B76250B41}"/>
              </a:ext>
            </a:extLst>
          </p:cNvPr>
          <p:cNvSpPr>
            <a:spLocks noGrp="1"/>
          </p:cNvSpPr>
          <p:nvPr>
            <p:ph type="title"/>
          </p:nvPr>
        </p:nvSpPr>
        <p:spPr>
          <a:xfrm>
            <a:off x="495300" y="125645"/>
            <a:ext cx="11187112" cy="878959"/>
          </a:xfrm>
        </p:spPr>
        <p:txBody>
          <a:bodyPr/>
          <a:lstStyle/>
          <a:p>
            <a:r>
              <a:rPr lang="en-US" dirty="0"/>
              <a:t>Tool Generated Machine Readable PICS File (Now Released in RAN5)</a:t>
            </a:r>
          </a:p>
        </p:txBody>
      </p:sp>
      <p:pic>
        <p:nvPicPr>
          <p:cNvPr id="9" name="Content Placeholder 8">
            <a:extLst>
              <a:ext uri="{FF2B5EF4-FFF2-40B4-BE49-F238E27FC236}">
                <a16:creationId xmlns:a16="http://schemas.microsoft.com/office/drawing/2014/main" id="{BBE2EA2F-B395-6A0B-B9CC-CD8D6D584610}"/>
              </a:ext>
            </a:extLst>
          </p:cNvPr>
          <p:cNvPicPr>
            <a:picLocks noGrp="1" noChangeAspect="1"/>
          </p:cNvPicPr>
          <p:nvPr>
            <p:ph sz="quarter" idx="14"/>
          </p:nvPr>
        </p:nvPicPr>
        <p:blipFill rotWithShape="1">
          <a:blip r:embed="rId2"/>
          <a:srcRect b="31560"/>
          <a:stretch/>
        </p:blipFill>
        <p:spPr>
          <a:xfrm>
            <a:off x="636197" y="1887564"/>
            <a:ext cx="9116856" cy="4352896"/>
          </a:xfrm>
        </p:spPr>
      </p:pic>
      <p:sp>
        <p:nvSpPr>
          <p:cNvPr id="6" name="Subtitle 5">
            <a:extLst>
              <a:ext uri="{FF2B5EF4-FFF2-40B4-BE49-F238E27FC236}">
                <a16:creationId xmlns:a16="http://schemas.microsoft.com/office/drawing/2014/main" id="{A459DBCE-4295-5366-3BCC-6DD3F6BE49AB}"/>
              </a:ext>
            </a:extLst>
          </p:cNvPr>
          <p:cNvSpPr>
            <a:spLocks noGrp="1"/>
          </p:cNvSpPr>
          <p:nvPr>
            <p:ph type="subTitle" idx="1"/>
          </p:nvPr>
        </p:nvSpPr>
        <p:spPr/>
        <p:txBody>
          <a:bodyPr/>
          <a:lstStyle/>
          <a:p>
            <a:r>
              <a:rPr lang="en-US" dirty="0"/>
              <a:t>Shared with Applicability Reflector</a:t>
            </a:r>
          </a:p>
        </p:txBody>
      </p:sp>
      <p:sp>
        <p:nvSpPr>
          <p:cNvPr id="4" name="Footer Placeholder 3">
            <a:extLst>
              <a:ext uri="{FF2B5EF4-FFF2-40B4-BE49-F238E27FC236}">
                <a16:creationId xmlns:a16="http://schemas.microsoft.com/office/drawing/2014/main" id="{1FC9DCCE-3B3E-3A71-3911-358158E003B9}"/>
              </a:ext>
            </a:extLst>
          </p:cNvPr>
          <p:cNvSpPr>
            <a:spLocks noGrp="1"/>
          </p:cNvSpPr>
          <p:nvPr>
            <p:ph type="ftr" sz="quarter" idx="3"/>
          </p:nvPr>
        </p:nvSpPr>
        <p:spPr/>
        <p:txBody>
          <a:bodyPr/>
          <a:lstStyle/>
          <a:p>
            <a:pPr>
              <a:defRPr/>
            </a:pPr>
            <a:endParaRPr lang="en-US" altLang="zh-CN"/>
          </a:p>
        </p:txBody>
      </p:sp>
      <p:sp>
        <p:nvSpPr>
          <p:cNvPr id="10" name="TextBox 9">
            <a:extLst>
              <a:ext uri="{FF2B5EF4-FFF2-40B4-BE49-F238E27FC236}">
                <a16:creationId xmlns:a16="http://schemas.microsoft.com/office/drawing/2014/main" id="{07F9C644-7387-ED61-A31F-C9D157976D6E}"/>
              </a:ext>
            </a:extLst>
          </p:cNvPr>
          <p:cNvSpPr txBox="1"/>
          <p:nvPr/>
        </p:nvSpPr>
        <p:spPr>
          <a:xfrm>
            <a:off x="636197" y="1414870"/>
            <a:ext cx="11187113" cy="472694"/>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Tool generated Column B for easier condition evaluation for both Tool and Human user</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Column C and onward columns exactly follow the 38.508-2 format</a:t>
            </a:r>
          </a:p>
        </p:txBody>
      </p:sp>
    </p:spTree>
    <p:extLst>
      <p:ext uri="{BB962C8B-B14F-4D97-AF65-F5344CB8AC3E}">
        <p14:creationId xmlns:p14="http://schemas.microsoft.com/office/powerpoint/2010/main" val="820703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FEE88-C918-6253-613A-75417323C803}"/>
              </a:ext>
            </a:extLst>
          </p:cNvPr>
          <p:cNvSpPr>
            <a:spLocks noGrp="1"/>
          </p:cNvSpPr>
          <p:nvPr>
            <p:ph type="title"/>
          </p:nvPr>
        </p:nvSpPr>
        <p:spPr>
          <a:xfrm>
            <a:off x="495300" y="565125"/>
            <a:ext cx="11187112" cy="439479"/>
          </a:xfrm>
        </p:spPr>
        <p:txBody>
          <a:bodyPr/>
          <a:lstStyle/>
          <a:p>
            <a:r>
              <a:rPr lang="en-US" dirty="0"/>
              <a:t>Applicability Translation Steps/Example</a:t>
            </a:r>
          </a:p>
        </p:txBody>
      </p:sp>
      <p:pic>
        <p:nvPicPr>
          <p:cNvPr id="7" name="Content Placeholder 6">
            <a:extLst>
              <a:ext uri="{FF2B5EF4-FFF2-40B4-BE49-F238E27FC236}">
                <a16:creationId xmlns:a16="http://schemas.microsoft.com/office/drawing/2014/main" id="{ACA3726A-ADFC-A468-3B35-7DB19EF9F017}"/>
              </a:ext>
            </a:extLst>
          </p:cNvPr>
          <p:cNvPicPr>
            <a:picLocks noGrp="1" noChangeAspect="1"/>
          </p:cNvPicPr>
          <p:nvPr>
            <p:ph sz="quarter" idx="14"/>
          </p:nvPr>
        </p:nvPicPr>
        <p:blipFill>
          <a:blip r:embed="rId2"/>
          <a:stretch>
            <a:fillRect/>
          </a:stretch>
        </p:blipFill>
        <p:spPr>
          <a:xfrm>
            <a:off x="358645" y="920269"/>
            <a:ext cx="5347560" cy="2692119"/>
          </a:xfrm>
        </p:spPr>
      </p:pic>
      <p:sp>
        <p:nvSpPr>
          <p:cNvPr id="4" name="Subtitle 3">
            <a:extLst>
              <a:ext uri="{FF2B5EF4-FFF2-40B4-BE49-F238E27FC236}">
                <a16:creationId xmlns:a16="http://schemas.microsoft.com/office/drawing/2014/main" id="{85A6CCF9-35CE-C581-DCCA-03AAB0C6DABC}"/>
              </a:ext>
            </a:extLst>
          </p:cNvPr>
          <p:cNvSpPr>
            <a:spLocks noGrp="1"/>
          </p:cNvSpPr>
          <p:nvPr>
            <p:ph type="subTitle" idx="1"/>
          </p:nvPr>
        </p:nvSpPr>
        <p:spPr/>
        <p:txBody>
          <a:bodyPr/>
          <a:lstStyle/>
          <a:p>
            <a:endParaRPr lang="en-US" dirty="0"/>
          </a:p>
        </p:txBody>
      </p:sp>
      <p:sp>
        <p:nvSpPr>
          <p:cNvPr id="5" name="Footer Placeholder 4">
            <a:extLst>
              <a:ext uri="{FF2B5EF4-FFF2-40B4-BE49-F238E27FC236}">
                <a16:creationId xmlns:a16="http://schemas.microsoft.com/office/drawing/2014/main" id="{24657EAE-3FDB-353F-9EDC-C94C1E441D2D}"/>
              </a:ext>
            </a:extLst>
          </p:cNvPr>
          <p:cNvSpPr>
            <a:spLocks noGrp="1"/>
          </p:cNvSpPr>
          <p:nvPr>
            <p:ph type="ftr" sz="quarter" idx="3"/>
          </p:nvPr>
        </p:nvSpPr>
        <p:spPr/>
        <p:txBody>
          <a:bodyPr/>
          <a:lstStyle/>
          <a:p>
            <a:r>
              <a:rPr lang="en-US"/>
              <a:t>Source sample text</a:t>
            </a:r>
            <a:endParaRPr lang="en-US" dirty="0"/>
          </a:p>
        </p:txBody>
      </p:sp>
      <p:grpSp>
        <p:nvGrpSpPr>
          <p:cNvPr id="12" name="Group 11">
            <a:extLst>
              <a:ext uri="{FF2B5EF4-FFF2-40B4-BE49-F238E27FC236}">
                <a16:creationId xmlns:a16="http://schemas.microsoft.com/office/drawing/2014/main" id="{7799DB88-CDF5-42EC-0483-BFC5E29820BE}"/>
              </a:ext>
            </a:extLst>
          </p:cNvPr>
          <p:cNvGrpSpPr/>
          <p:nvPr/>
        </p:nvGrpSpPr>
        <p:grpSpPr>
          <a:xfrm>
            <a:off x="5841749" y="1112697"/>
            <a:ext cx="6042119" cy="742666"/>
            <a:chOff x="2335192" y="4496317"/>
            <a:chExt cx="7106642" cy="1106737"/>
          </a:xfrm>
        </p:grpSpPr>
        <p:pic>
          <p:nvPicPr>
            <p:cNvPr id="9" name="Picture 8">
              <a:extLst>
                <a:ext uri="{FF2B5EF4-FFF2-40B4-BE49-F238E27FC236}">
                  <a16:creationId xmlns:a16="http://schemas.microsoft.com/office/drawing/2014/main" id="{E4D57253-A01C-433B-2CC6-43122DD7347D}"/>
                </a:ext>
              </a:extLst>
            </p:cNvPr>
            <p:cNvPicPr>
              <a:picLocks noChangeAspect="1"/>
            </p:cNvPicPr>
            <p:nvPr/>
          </p:nvPicPr>
          <p:blipFill>
            <a:blip r:embed="rId3"/>
            <a:stretch>
              <a:fillRect/>
            </a:stretch>
          </p:blipFill>
          <p:spPr>
            <a:xfrm>
              <a:off x="2335192" y="4496317"/>
              <a:ext cx="7106642" cy="495369"/>
            </a:xfrm>
            <a:prstGeom prst="rect">
              <a:avLst/>
            </a:prstGeom>
          </p:spPr>
        </p:pic>
        <p:pic>
          <p:nvPicPr>
            <p:cNvPr id="11" name="Picture 10">
              <a:extLst>
                <a:ext uri="{FF2B5EF4-FFF2-40B4-BE49-F238E27FC236}">
                  <a16:creationId xmlns:a16="http://schemas.microsoft.com/office/drawing/2014/main" id="{D10BC0DA-E41E-9902-23F1-F39D617DCF5D}"/>
                </a:ext>
              </a:extLst>
            </p:cNvPr>
            <p:cNvPicPr>
              <a:picLocks noChangeAspect="1"/>
            </p:cNvPicPr>
            <p:nvPr/>
          </p:nvPicPr>
          <p:blipFill>
            <a:blip r:embed="rId4"/>
            <a:stretch>
              <a:fillRect/>
            </a:stretch>
          </p:blipFill>
          <p:spPr>
            <a:xfrm>
              <a:off x="2351604" y="4936211"/>
              <a:ext cx="6954220" cy="666843"/>
            </a:xfrm>
            <a:prstGeom prst="rect">
              <a:avLst/>
            </a:prstGeom>
          </p:spPr>
        </p:pic>
      </p:grpSp>
      <p:sp>
        <p:nvSpPr>
          <p:cNvPr id="13" name="Rectangle 12">
            <a:extLst>
              <a:ext uri="{FF2B5EF4-FFF2-40B4-BE49-F238E27FC236}">
                <a16:creationId xmlns:a16="http://schemas.microsoft.com/office/drawing/2014/main" id="{97E1BFCA-623E-C3B6-7231-BECE8BCD6BEC}"/>
              </a:ext>
            </a:extLst>
          </p:cNvPr>
          <p:cNvSpPr/>
          <p:nvPr/>
        </p:nvSpPr>
        <p:spPr>
          <a:xfrm>
            <a:off x="3130062" y="2961249"/>
            <a:ext cx="604910" cy="527539"/>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7D7316B2-0A51-C684-59CD-3805FEC112C7}"/>
              </a:ext>
            </a:extLst>
          </p:cNvPr>
          <p:cNvSpPr/>
          <p:nvPr/>
        </p:nvSpPr>
        <p:spPr>
          <a:xfrm>
            <a:off x="5982391" y="1445110"/>
            <a:ext cx="604910" cy="410253"/>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16" name="Picture 15">
            <a:extLst>
              <a:ext uri="{FF2B5EF4-FFF2-40B4-BE49-F238E27FC236}">
                <a16:creationId xmlns:a16="http://schemas.microsoft.com/office/drawing/2014/main" id="{4755D653-00E9-A1EE-3D6E-95376AFDF889}"/>
              </a:ext>
            </a:extLst>
          </p:cNvPr>
          <p:cNvPicPr>
            <a:picLocks noChangeAspect="1"/>
          </p:cNvPicPr>
          <p:nvPr/>
        </p:nvPicPr>
        <p:blipFill>
          <a:blip r:embed="rId5"/>
          <a:stretch>
            <a:fillRect/>
          </a:stretch>
        </p:blipFill>
        <p:spPr>
          <a:xfrm>
            <a:off x="5855703" y="1977710"/>
            <a:ext cx="7039900" cy="567838"/>
          </a:xfrm>
          <a:prstGeom prst="rect">
            <a:avLst/>
          </a:prstGeom>
        </p:spPr>
      </p:pic>
      <p:sp>
        <p:nvSpPr>
          <p:cNvPr id="17" name="Rectangle 16">
            <a:extLst>
              <a:ext uri="{FF2B5EF4-FFF2-40B4-BE49-F238E27FC236}">
                <a16:creationId xmlns:a16="http://schemas.microsoft.com/office/drawing/2014/main" id="{10C92992-C393-3913-7FFB-4636B23264F6}"/>
              </a:ext>
            </a:extLst>
          </p:cNvPr>
          <p:cNvSpPr/>
          <p:nvPr/>
        </p:nvSpPr>
        <p:spPr>
          <a:xfrm>
            <a:off x="6649290" y="1445109"/>
            <a:ext cx="2214060" cy="410253"/>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B2D828F-A337-48A1-4BFB-F246160875CF}"/>
              </a:ext>
            </a:extLst>
          </p:cNvPr>
          <p:cNvSpPr/>
          <p:nvPr/>
        </p:nvSpPr>
        <p:spPr>
          <a:xfrm>
            <a:off x="5979899" y="1997635"/>
            <a:ext cx="1338925" cy="605108"/>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D5AA79C7-6D5D-B1D0-E4B5-37C1A3ED8F94}"/>
              </a:ext>
            </a:extLst>
          </p:cNvPr>
          <p:cNvSpPr/>
          <p:nvPr/>
        </p:nvSpPr>
        <p:spPr>
          <a:xfrm>
            <a:off x="10795740" y="2056707"/>
            <a:ext cx="694156" cy="605108"/>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20" name="Picture 19">
            <a:extLst>
              <a:ext uri="{FF2B5EF4-FFF2-40B4-BE49-F238E27FC236}">
                <a16:creationId xmlns:a16="http://schemas.microsoft.com/office/drawing/2014/main" id="{81B63ECB-2403-1B66-B0D6-02100F3E1BB7}"/>
              </a:ext>
            </a:extLst>
          </p:cNvPr>
          <p:cNvPicPr>
            <a:picLocks noChangeAspect="1"/>
          </p:cNvPicPr>
          <p:nvPr/>
        </p:nvPicPr>
        <p:blipFill rotWithShape="1">
          <a:blip r:embed="rId6"/>
          <a:srcRect r="3822" b="51804"/>
          <a:stretch/>
        </p:blipFill>
        <p:spPr>
          <a:xfrm>
            <a:off x="499468" y="4023693"/>
            <a:ext cx="10960862" cy="1957889"/>
          </a:xfrm>
          <a:prstGeom prst="rect">
            <a:avLst/>
          </a:prstGeom>
        </p:spPr>
      </p:pic>
      <p:sp>
        <p:nvSpPr>
          <p:cNvPr id="21" name="Rectangle 20">
            <a:extLst>
              <a:ext uri="{FF2B5EF4-FFF2-40B4-BE49-F238E27FC236}">
                <a16:creationId xmlns:a16="http://schemas.microsoft.com/office/drawing/2014/main" id="{483E2DDC-AE0F-671E-A794-B3E7FBA0F7E9}"/>
              </a:ext>
            </a:extLst>
          </p:cNvPr>
          <p:cNvSpPr/>
          <p:nvPr/>
        </p:nvSpPr>
        <p:spPr>
          <a:xfrm>
            <a:off x="9375652" y="4383944"/>
            <a:ext cx="2114243" cy="173550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23" name="Straight Arrow Connector 22">
            <a:extLst>
              <a:ext uri="{FF2B5EF4-FFF2-40B4-BE49-F238E27FC236}">
                <a16:creationId xmlns:a16="http://schemas.microsoft.com/office/drawing/2014/main" id="{39700A0D-A425-479C-66FC-4C4C63C8D864}"/>
              </a:ext>
            </a:extLst>
          </p:cNvPr>
          <p:cNvCxnSpPr>
            <a:stCxn id="13" idx="3"/>
            <a:endCxn id="14" idx="1"/>
          </p:cNvCxnSpPr>
          <p:nvPr/>
        </p:nvCxnSpPr>
        <p:spPr>
          <a:xfrm flipV="1">
            <a:off x="3734972" y="1650237"/>
            <a:ext cx="2247419" cy="1574782"/>
          </a:xfrm>
          <a:prstGeom prst="straightConnector1">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Straight Arrow Connector 24">
            <a:extLst>
              <a:ext uri="{FF2B5EF4-FFF2-40B4-BE49-F238E27FC236}">
                <a16:creationId xmlns:a16="http://schemas.microsoft.com/office/drawing/2014/main" id="{5F58D0AE-15DB-8E30-8225-0C1421AFD09A}"/>
              </a:ext>
            </a:extLst>
          </p:cNvPr>
          <p:cNvCxnSpPr>
            <a:stCxn id="17" idx="2"/>
            <a:endCxn id="18" idx="0"/>
          </p:cNvCxnSpPr>
          <p:nvPr/>
        </p:nvCxnSpPr>
        <p:spPr>
          <a:xfrm flipH="1">
            <a:off x="6649362" y="1855362"/>
            <a:ext cx="1106958" cy="142273"/>
          </a:xfrm>
          <a:prstGeom prst="straightConnector1">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Arrow Connector 26">
            <a:extLst>
              <a:ext uri="{FF2B5EF4-FFF2-40B4-BE49-F238E27FC236}">
                <a16:creationId xmlns:a16="http://schemas.microsoft.com/office/drawing/2014/main" id="{2BD6ABE5-9057-79AE-1ED7-50312A52CAEF}"/>
              </a:ext>
            </a:extLst>
          </p:cNvPr>
          <p:cNvCxnSpPr>
            <a:stCxn id="19" idx="2"/>
          </p:cNvCxnSpPr>
          <p:nvPr/>
        </p:nvCxnSpPr>
        <p:spPr>
          <a:xfrm flipH="1">
            <a:off x="10417126" y="2661815"/>
            <a:ext cx="725692" cy="1722129"/>
          </a:xfrm>
          <a:prstGeom prst="straightConnector1">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96859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82570"/>
            <a:ext cx="11754304" cy="929242"/>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Updates, Agenda for Discussion </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81541" y="1319459"/>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t>Recap: Industry Value and Progress till date</a:t>
            </a:r>
          </a:p>
          <a:p>
            <a:pPr marL="514350" indent="-514350">
              <a:buFont typeface="Arial" panose="020B0604020202020204" pitchFamily="34" charset="0"/>
              <a:buChar char="•"/>
            </a:pPr>
            <a:r>
              <a:rPr lang="en-US" sz="2800" dirty="0"/>
              <a:t>Machine Readable PICS (TS 38.508-2) updates</a:t>
            </a:r>
          </a:p>
          <a:p>
            <a:pPr marL="514350" indent="-514350">
              <a:buFont typeface="Arial" panose="020B0604020202020204" pitchFamily="34" charset="0"/>
              <a:buChar char="•"/>
            </a:pPr>
            <a:r>
              <a:rPr lang="en-US" sz="2800" dirty="0"/>
              <a:t>[New] - Machine Readable Release of Applicability Spec to facilitate automation</a:t>
            </a:r>
          </a:p>
          <a:p>
            <a:pPr marL="514350" indent="-514350">
              <a:buFont typeface="Arial" panose="020B0604020202020204" pitchFamily="34" charset="0"/>
              <a:buChar char="•"/>
            </a:pPr>
            <a:r>
              <a:rPr lang="en-US" sz="2800" dirty="0"/>
              <a:t>Procedural Proposals and overall W/F</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575098"/>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146550" y="4518483"/>
            <a:ext cx="10820534" cy="1949893"/>
          </a:xfrm>
          <a:prstGeom prst="rect">
            <a:avLst/>
          </a:prstGeom>
        </p:spPr>
        <p:txBody>
          <a:bodyPr wrap="square" lIns="0" tIns="0" rIns="0" bIns="0" rtlCol="0">
            <a:spAutoFit/>
          </a:bodyPr>
          <a:lstStyle/>
          <a:p>
            <a:pPr algn="l">
              <a:lnSpc>
                <a:spcPct val="96000"/>
              </a:lnSpc>
            </a:pPr>
            <a:r>
              <a:rPr lang="en-US" sz="1600" b="1" dirty="0">
                <a:solidFill>
                  <a:schemeClr val="tx2"/>
                </a:solidFill>
                <a:latin typeface="Microsoft Sans Serif"/>
                <a:cs typeface="Microsoft Sans Serif" panose="020B0604020202020204" pitchFamily="34" charset="0"/>
              </a:rPr>
              <a:t>Progress Updates – Key Milestones:</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Based on proposal in </a:t>
            </a:r>
            <a:r>
              <a:rPr lang="en-US" sz="1600" dirty="0"/>
              <a:t>R5-233200 and outcome in RAN5#99, a separate exploder has been created - 3GPP_TSG_RAN_WG5_APPLICABILITY</a:t>
            </a:r>
          </a:p>
          <a:p>
            <a:pPr marL="285750" indent="-285750" algn="l">
              <a:lnSpc>
                <a:spcPct val="96000"/>
              </a:lnSpc>
              <a:buFont typeface="Arial" panose="020B0604020202020204" pitchFamily="34" charset="0"/>
              <a:buChar char="•"/>
            </a:pPr>
            <a:r>
              <a:rPr lang="en-US" sz="1600" dirty="0"/>
              <a:t>Green items above now have Prototype SW Implementation as demonstrated in RAN5#100 - R5-234320</a:t>
            </a:r>
          </a:p>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As per outcome of </a:t>
            </a:r>
            <a:r>
              <a:rPr lang="en-US" sz="1600" dirty="0"/>
              <a:t>R5-237464 in RAN5#101, it was agreed to explore providing the solution in steps, with initial focus on releasing machine readable PICS</a:t>
            </a:r>
          </a:p>
          <a:p>
            <a:pPr marL="285750" indent="-285750" algn="l">
              <a:lnSpc>
                <a:spcPct val="96000"/>
              </a:lnSpc>
              <a:buFont typeface="Arial" panose="020B0604020202020204" pitchFamily="34" charset="0"/>
              <a:buChar char="•"/>
            </a:pPr>
            <a:r>
              <a:rPr lang="en-US" sz="1600" dirty="0">
                <a:solidFill>
                  <a:schemeClr val="tx2"/>
                </a:solidFill>
                <a:highlight>
                  <a:srgbClr val="FFFFFF"/>
                </a:highlight>
                <a:latin typeface="Microsoft Sans Serif"/>
                <a:cs typeface="Microsoft Sans Serif" panose="020B0604020202020204" pitchFamily="34" charset="0"/>
              </a:rPr>
              <a:t>Post RAN5#103, the Machine-Readable PICS derived from the latest TS38.508-2 vi30 released in the</a:t>
            </a:r>
            <a:r>
              <a:rPr lang="en-US" sz="1800" dirty="0">
                <a:effectLst/>
                <a:latin typeface="+mj-lt"/>
                <a:ea typeface="Aptos" panose="020B0004020202020204" pitchFamily="34" charset="0"/>
                <a:cs typeface="Aptos" panose="020B0004020202020204" pitchFamily="34" charset="0"/>
              </a:rPr>
              <a:t> </a:t>
            </a:r>
            <a:r>
              <a:rPr lang="en-US" sz="1600" u="sng" dirty="0">
                <a:solidFill>
                  <a:srgbClr val="467886"/>
                </a:solidFill>
                <a:effectLst/>
                <a:latin typeface="+mj-lt"/>
                <a:ea typeface="Aptos" panose="020B0004020202020204" pitchFamily="34" charset="0"/>
                <a:cs typeface="Aptos" panose="020B0004020202020204" pitchFamily="34" charset="0"/>
                <a:hlinkClick r:id="rId4"/>
              </a:rPr>
              <a:t>draft spec folder</a:t>
            </a:r>
            <a:endParaRPr lang="en-US" sz="1600" dirty="0">
              <a:solidFill>
                <a:schemeClr val="tx2"/>
              </a:solidFill>
              <a:highlight>
                <a:srgbClr val="FFFF00"/>
              </a:highlight>
              <a:latin typeface="+mj-lt"/>
              <a:cs typeface="Microsoft Sans Serif" panose="020B0604020202020204" pitchFamily="34" charset="0"/>
            </a:endParaRP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96669671"/>
              </p:ext>
            </p:extLst>
          </p:nvPr>
        </p:nvGraphicFramePr>
        <p:xfrm>
          <a:off x="216467" y="866654"/>
          <a:ext cx="5340350" cy="356658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486815"/>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115069"/>
            <a:ext cx="1614502" cy="333185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No. of Applicable Tests 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412757"/>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635204" y="1541304"/>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531813"/>
            <a:ext cx="55258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2898353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Machine Readable PICS - Updates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437696" y="864911"/>
            <a:ext cx="11052276" cy="5741696"/>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mj-lt"/>
              <a:buAutoNum type="arabicPeriod"/>
            </a:pPr>
            <a:r>
              <a:rPr lang="en-US" sz="2400" dirty="0"/>
              <a:t>Update towards RAN5 to </a:t>
            </a:r>
            <a:r>
              <a:rPr lang="en-US" sz="2400" b="1" dirty="0"/>
              <a:t>endorse</a:t>
            </a:r>
            <a:r>
              <a:rPr lang="en-US" sz="2400" dirty="0"/>
              <a:t> creation of “machine readable PICS” during every spec release of TS 38.508-2</a:t>
            </a:r>
          </a:p>
          <a:p>
            <a:pPr marL="971550" lvl="1" indent="-514350">
              <a:buFont typeface="+mj-lt"/>
              <a:buAutoNum type="alphaUcPeriod"/>
            </a:pPr>
            <a:r>
              <a:rPr lang="en-US" sz="2400" dirty="0"/>
              <a:t>Based on the final version of TS38.508-2 post RAN5#103, the machine-readable PICS file is shared with the applicability reflector and in the 3GPP shared site</a:t>
            </a:r>
          </a:p>
          <a:p>
            <a:pPr marL="971550" lvl="1" indent="-514350">
              <a:buFont typeface="+mj-lt"/>
              <a:buAutoNum type="alphaUcPeriod"/>
            </a:pPr>
            <a:r>
              <a:rPr lang="en-US" sz="2400" dirty="0"/>
              <a:t>No further formatting issues found in spec, both spec and code are now stable.</a:t>
            </a:r>
          </a:p>
          <a:p>
            <a:pPr marL="457200" indent="-457200">
              <a:buFont typeface="+mj-lt"/>
              <a:buAutoNum type="arabicPeriod"/>
            </a:pPr>
            <a:endParaRPr lang="en-US" sz="2400" dirty="0"/>
          </a:p>
          <a:p>
            <a:pPr marL="457200" indent="-457200">
              <a:buFont typeface="+mj-lt"/>
              <a:buAutoNum type="arabicPeriod"/>
            </a:pPr>
            <a:r>
              <a:rPr lang="en-US" sz="2400" b="1" dirty="0"/>
              <a:t>Logistics of Release</a:t>
            </a:r>
            <a:endParaRPr lang="en-US" sz="2400" dirty="0"/>
          </a:p>
          <a:p>
            <a:pPr marL="971550" lvl="1" indent="-514350">
              <a:buFont typeface="+mj-lt"/>
              <a:buAutoNum type="alphaUcPeriod"/>
            </a:pPr>
            <a:r>
              <a:rPr lang="en-US" sz="2400" dirty="0">
                <a:highlight>
                  <a:srgbClr val="FFFFFF"/>
                </a:highlight>
              </a:rPr>
              <a:t>Location of Release – 3GPP Forge or as attachment to TS 38.508-2</a:t>
            </a:r>
          </a:p>
          <a:p>
            <a:pPr marL="971550" lvl="1" indent="-514350">
              <a:buFont typeface="+mj-lt"/>
              <a:buAutoNum type="alphaUcPeriod"/>
            </a:pPr>
            <a:r>
              <a:rPr lang="en-US" sz="2400" dirty="0"/>
              <a:t>Ownership - Generation of Machine-Readable PICS – QC shared the code with ETSI</a:t>
            </a:r>
          </a:p>
          <a:p>
            <a:pPr lvl="1"/>
            <a:endParaRPr lang="en-US" sz="2400" dirty="0">
              <a:highlight>
                <a:srgbClr val="FFFF00"/>
              </a:highlight>
            </a:endParaRPr>
          </a:p>
          <a:p>
            <a:pPr marL="457200" indent="-457200">
              <a:buFont typeface="+mj-lt"/>
              <a:buAutoNum type="arabicPeriod"/>
            </a:pPr>
            <a:r>
              <a:rPr lang="en-US" sz="2400" dirty="0"/>
              <a:t>Further improvements to excel translation</a:t>
            </a:r>
          </a:p>
          <a:p>
            <a:pPr marL="914400" lvl="1" indent="-457200">
              <a:buFont typeface="+mj-lt"/>
              <a:buAutoNum type="alphaUcPeriod"/>
            </a:pPr>
            <a:r>
              <a:rPr lang="en-US" sz="2400" dirty="0"/>
              <a:t>Add Table “Notes” in excel</a:t>
            </a:r>
          </a:p>
          <a:p>
            <a:pPr lvl="1"/>
            <a:endParaRPr lang="en-US" sz="2400" dirty="0"/>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344570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56156" y="-199187"/>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Machine Readable Applicability - Proposal</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18848" y="760787"/>
            <a:ext cx="11052276" cy="5741696"/>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n-US" sz="2400" dirty="0"/>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
        <p:nvSpPr>
          <p:cNvPr id="2" name="Content Placeholder 5">
            <a:extLst>
              <a:ext uri="{FF2B5EF4-FFF2-40B4-BE49-F238E27FC236}">
                <a16:creationId xmlns:a16="http://schemas.microsoft.com/office/drawing/2014/main" id="{4A013D66-5003-4622-326F-922160020D99}"/>
              </a:ext>
            </a:extLst>
          </p:cNvPr>
          <p:cNvSpPr txBox="1">
            <a:spLocks/>
          </p:cNvSpPr>
          <p:nvPr/>
        </p:nvSpPr>
        <p:spPr>
          <a:xfrm>
            <a:off x="281540" y="842701"/>
            <a:ext cx="11754303" cy="5339923"/>
          </a:xfrm>
        </p:spPr>
        <p:txBody>
          <a:bodyPr>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t>Several Challenges noted in earlier proposed full SW Automation of determining Test Case list – Industry Appetite, reliability, maintenance, development and usage</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Strategy change from “RAN5 Specification which are SW implementable shall be provided as a SW” </a:t>
            </a:r>
            <a:r>
              <a:rPr lang="en-US" sz="2800" b="1" dirty="0"/>
              <a:t>to</a:t>
            </a:r>
            <a:r>
              <a:rPr lang="en-US" sz="2800" dirty="0"/>
              <a:t> “RAN5 Specification which are SW implementable shall be provided in Machine Readable form” to facilitate external automation.</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a:p>
            <a:endParaRPr lang="en-US" sz="3200" dirty="0"/>
          </a:p>
          <a:p>
            <a:pPr marL="457200" indent="-457200">
              <a:buFont typeface="Arial" panose="020B0604020202020204" pitchFamily="34" charset="0"/>
              <a:buChar char="•"/>
            </a:pPr>
            <a:r>
              <a:rPr lang="en-US" sz="2800" dirty="0"/>
              <a:t>This simplified approach enables external automation still providing deterministic test output with reliable implementation of PICS and Applicability spec</a:t>
            </a:r>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endParaRPr lang="en-US" sz="3200" dirty="0"/>
          </a:p>
        </p:txBody>
      </p:sp>
      <p:graphicFrame>
        <p:nvGraphicFramePr>
          <p:cNvPr id="5" name="Diagram 4">
            <a:extLst>
              <a:ext uri="{FF2B5EF4-FFF2-40B4-BE49-F238E27FC236}">
                <a16:creationId xmlns:a16="http://schemas.microsoft.com/office/drawing/2014/main" id="{02CAD39B-EADB-AFF0-2523-EE3377351116}"/>
              </a:ext>
            </a:extLst>
          </p:cNvPr>
          <p:cNvGraphicFramePr/>
          <p:nvPr>
            <p:extLst>
              <p:ext uri="{D42A27DB-BD31-4B8C-83A1-F6EECF244321}">
                <p14:modId xmlns:p14="http://schemas.microsoft.com/office/powerpoint/2010/main" val="2058906321"/>
              </p:ext>
            </p:extLst>
          </p:nvPr>
        </p:nvGraphicFramePr>
        <p:xfrm>
          <a:off x="1761836" y="2483687"/>
          <a:ext cx="6329218" cy="28886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4260537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TextBox 1">
            <a:extLst>
              <a:ext uri="{FF2B5EF4-FFF2-40B4-BE49-F238E27FC236}">
                <a16:creationId xmlns:a16="http://schemas.microsoft.com/office/drawing/2014/main" id="{F2126C39-CA36-011D-3527-6CD2A6541A09}"/>
              </a:ext>
            </a:extLst>
          </p:cNvPr>
          <p:cNvSpPr txBox="1"/>
          <p:nvPr/>
        </p:nvSpPr>
        <p:spPr>
          <a:xfrm>
            <a:off x="502443" y="989945"/>
            <a:ext cx="11187113" cy="709040"/>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latin typeface="Microsoft Sans Serif"/>
                <a:cs typeface="Microsoft Sans Serif" panose="020B0604020202020204" pitchFamily="34" charset="0"/>
              </a:rPr>
              <a:t>Tool generated Column G for easier condition evaluation for both Tool and Human user</a:t>
            </a:r>
          </a:p>
          <a:p>
            <a:pPr marL="285750" indent="-285750" algn="l">
              <a:lnSpc>
                <a:spcPct val="96000"/>
              </a:lnSpc>
              <a:buFont typeface="Arial" panose="020B0604020202020204" pitchFamily="34" charset="0"/>
              <a:buChar char="•"/>
            </a:pPr>
            <a:r>
              <a:rPr lang="en-US" sz="1600" dirty="0">
                <a:latin typeface="Microsoft Sans Serif"/>
                <a:cs typeface="Microsoft Sans Serif" panose="020B0604020202020204" pitchFamily="34" charset="0"/>
              </a:rPr>
              <a:t>Column A, B, C, D and E follows the same format/ Column G is translated to human readable format</a:t>
            </a:r>
          </a:p>
          <a:p>
            <a:pPr marL="285750" indent="-285750" algn="l">
              <a:lnSpc>
                <a:spcPct val="96000"/>
              </a:lnSpc>
              <a:buFont typeface="Arial" panose="020B0604020202020204" pitchFamily="34" charset="0"/>
              <a:buChar char="•"/>
            </a:pPr>
            <a:r>
              <a:rPr lang="en-US" sz="1600" dirty="0">
                <a:latin typeface="Microsoft Sans Serif"/>
                <a:cs typeface="Microsoft Sans Serif" panose="020B0604020202020204" pitchFamily="34" charset="0"/>
              </a:rPr>
              <a:t>Logics in Column D or G can implement to facilitate external automation</a:t>
            </a:r>
          </a:p>
        </p:txBody>
      </p:sp>
      <p:pic>
        <p:nvPicPr>
          <p:cNvPr id="4" name="Picture 3">
            <a:extLst>
              <a:ext uri="{FF2B5EF4-FFF2-40B4-BE49-F238E27FC236}">
                <a16:creationId xmlns:a16="http://schemas.microsoft.com/office/drawing/2014/main" id="{76BC65B6-E535-37D3-F883-5396223DFDB7}"/>
              </a:ext>
            </a:extLst>
          </p:cNvPr>
          <p:cNvPicPr>
            <a:picLocks noChangeAspect="1"/>
          </p:cNvPicPr>
          <p:nvPr/>
        </p:nvPicPr>
        <p:blipFill>
          <a:blip r:embed="rId4"/>
          <a:stretch>
            <a:fillRect/>
          </a:stretch>
        </p:blipFill>
        <p:spPr>
          <a:xfrm>
            <a:off x="426935" y="2111435"/>
            <a:ext cx="11396375" cy="4062390"/>
          </a:xfrm>
          <a:prstGeom prst="rect">
            <a:avLst/>
          </a:prstGeom>
        </p:spPr>
      </p:pic>
      <p:sp>
        <p:nvSpPr>
          <p:cNvPr id="5" name="Title 4">
            <a:extLst>
              <a:ext uri="{FF2B5EF4-FFF2-40B4-BE49-F238E27FC236}">
                <a16:creationId xmlns:a16="http://schemas.microsoft.com/office/drawing/2014/main" id="{0F875656-84BF-9668-3690-6F8BEE2D9340}"/>
              </a:ext>
            </a:extLst>
          </p:cNvPr>
          <p:cNvSpPr txBox="1">
            <a:spLocks/>
          </p:cNvSpPr>
          <p:nvPr/>
        </p:nvSpPr>
        <p:spPr>
          <a:xfrm>
            <a:off x="245412" y="-153085"/>
            <a:ext cx="11396375" cy="984885"/>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a:lnSpc>
                <a:spcPct val="100000"/>
              </a:lnSpc>
              <a:defRPr/>
            </a:pPr>
            <a:r>
              <a:rPr lang="en-US" altLang="zh-CN" sz="3200" b="1"/>
              <a:t>Machine Readable Applicability – Example Output TS 38.523-2</a:t>
            </a:r>
            <a:endParaRPr lang="en-US" altLang="en-GB" sz="3200" b="1" dirty="0"/>
          </a:p>
        </p:txBody>
      </p:sp>
    </p:spTree>
    <p:custDataLst>
      <p:tags r:id="rId1"/>
    </p:custDataLst>
    <p:extLst>
      <p:ext uri="{BB962C8B-B14F-4D97-AF65-F5344CB8AC3E}">
        <p14:creationId xmlns:p14="http://schemas.microsoft.com/office/powerpoint/2010/main" val="2261210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24449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Proposals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437696" y="864911"/>
            <a:ext cx="11052276" cy="5741696"/>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mj-lt"/>
              <a:buAutoNum type="arabicPeriod"/>
            </a:pPr>
            <a:r>
              <a:rPr lang="en-US" sz="2400" dirty="0"/>
              <a:t>Official RAN5 endorsement of Machine-Readable PICS TS38.508-2</a:t>
            </a:r>
          </a:p>
          <a:p>
            <a:pPr marL="457200" indent="-457200">
              <a:buFont typeface="+mj-lt"/>
              <a:buAutoNum type="arabicPeriod"/>
            </a:pPr>
            <a:endParaRPr lang="en-US" sz="2400" dirty="0"/>
          </a:p>
          <a:p>
            <a:pPr marL="457200" indent="-457200">
              <a:buFont typeface="+mj-lt"/>
              <a:buAutoNum type="arabicPeriod"/>
            </a:pPr>
            <a:r>
              <a:rPr lang="en-US" sz="2400" dirty="0"/>
              <a:t>Simplified Logistics for ETSI to help with generation of the Machine-Readable PICS TS 38.508-2</a:t>
            </a:r>
          </a:p>
          <a:p>
            <a:pPr marL="457200" indent="-457200">
              <a:buFont typeface="+mj-lt"/>
              <a:buAutoNum type="arabicPeriod"/>
            </a:pPr>
            <a:endParaRPr lang="en-US" sz="2400" dirty="0"/>
          </a:p>
          <a:p>
            <a:pPr marL="457200" indent="-457200">
              <a:buFont typeface="+mj-lt"/>
              <a:buAutoNum type="arabicPeriod"/>
            </a:pPr>
            <a:r>
              <a:rPr lang="en-US" sz="2400" dirty="0"/>
              <a:t>New Machine-Readable Applicability proposals limits RAN5 scope to provide clean\implementable excel translations of Applicability specs</a:t>
            </a:r>
          </a:p>
          <a:p>
            <a:pPr marL="457200" indent="-457200">
              <a:buFont typeface="+mj-lt"/>
              <a:buAutoNum type="arabicPeriod"/>
            </a:pPr>
            <a:endParaRPr lang="en-US" sz="2400" dirty="0"/>
          </a:p>
          <a:p>
            <a:pPr marL="457200" indent="-457200">
              <a:buFont typeface="+mj-lt"/>
              <a:buAutoNum type="arabicPeriod"/>
            </a:pPr>
            <a:r>
              <a:rPr lang="en-US" sz="2400" dirty="0"/>
              <a:t>Further work to implement Machine Readable Applicability Specifications to be driven by further industry interest and volunteers </a:t>
            </a:r>
          </a:p>
          <a:p>
            <a:pPr marL="457200" indent="-457200">
              <a:buFont typeface="+mj-lt"/>
              <a:buAutoNum type="arabicPeriod"/>
            </a:pPr>
            <a:endParaRPr lang="en-US" sz="2400" dirty="0"/>
          </a:p>
          <a:p>
            <a:pPr marL="457200" indent="-457200">
              <a:buFont typeface="+mj-lt"/>
              <a:buAutoNum type="arabicPeriod"/>
            </a:pPr>
            <a:r>
              <a:rPr lang="en-US" sz="2400" dirty="0"/>
              <a:t>Implementation of Applicability Specs to follow TS 38.508-2 Machine Readable process</a:t>
            </a:r>
          </a:p>
          <a:p>
            <a:pPr lvl="1"/>
            <a:endParaRPr lang="en-US" sz="2400" dirty="0"/>
          </a:p>
          <a:p>
            <a:pPr marL="914400" lvl="1"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289079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569862" y="632140"/>
            <a:ext cx="11052276" cy="5635282"/>
          </a:xfrm>
        </p:spPr>
        <p:txBody>
          <a:bodyPr>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400" dirty="0"/>
              <a:t>RAN5#99</a:t>
            </a:r>
          </a:p>
          <a:p>
            <a:pPr lvl="2" indent="-457200">
              <a:buFont typeface="Arial" panose="020B0604020202020204" pitchFamily="34" charset="0"/>
              <a:buChar char="•"/>
            </a:pPr>
            <a:r>
              <a:rPr lang="en-US" sz="2400" dirty="0"/>
              <a:t>R5-233200 SW Implementation of RAN5 Applicability</a:t>
            </a:r>
          </a:p>
          <a:p>
            <a:pPr lvl="1" indent="-457200">
              <a:buFont typeface="Arial" panose="020B0604020202020204" pitchFamily="34" charset="0"/>
              <a:buChar char="•"/>
            </a:pPr>
            <a:r>
              <a:rPr lang="en-US" sz="2400" dirty="0"/>
              <a:t>RAN5#100 </a:t>
            </a:r>
          </a:p>
          <a:p>
            <a:pPr marL="914400" lvl="1" indent="-457200">
              <a:buFont typeface="Arial" panose="020B0604020202020204" pitchFamily="34" charset="0"/>
              <a:buChar char="•"/>
            </a:pPr>
            <a:r>
              <a:rPr lang="en-US" sz="2400" dirty="0"/>
              <a:t>R5-234320 Progress on Proposal-1 : SW Implementation of NR Applicability Specs</a:t>
            </a:r>
          </a:p>
          <a:p>
            <a:pPr marL="457200" indent="-457200">
              <a:buFont typeface="Arial" panose="020B0604020202020204" pitchFamily="34" charset="0"/>
              <a:buChar char="•"/>
            </a:pPr>
            <a:r>
              <a:rPr lang="en-US" sz="2400" dirty="0"/>
              <a:t>RAN5#101</a:t>
            </a:r>
          </a:p>
          <a:p>
            <a:pPr marL="914400" lvl="1" indent="-457200">
              <a:buFont typeface="Arial" panose="020B0604020202020204" pitchFamily="34" charset="0"/>
              <a:buChar char="•"/>
            </a:pPr>
            <a:r>
              <a:rPr lang="en-US" sz="24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400" dirty="0"/>
              <a:t>R5-237465 - Discussion – Software Implementation of NR Applicability Specifications - RF Updates, Conclusions and Next Steps</a:t>
            </a:r>
          </a:p>
          <a:p>
            <a:pPr marL="457200" indent="-457200">
              <a:buFont typeface="Arial" panose="020B0604020202020204" pitchFamily="34" charset="0"/>
              <a:buChar char="•"/>
            </a:pPr>
            <a:r>
              <a:rPr lang="en-US" sz="2400" dirty="0"/>
              <a:t>RAN5#102</a:t>
            </a:r>
          </a:p>
          <a:p>
            <a:pPr marL="914400" lvl="1" indent="-457200">
              <a:buFont typeface="Arial" panose="020B0604020202020204" pitchFamily="34" charset="0"/>
              <a:buChar char="•"/>
            </a:pPr>
            <a:r>
              <a:rPr lang="en-US" sz="2400" kern="0" dirty="0"/>
              <a:t>R5-240664 - </a:t>
            </a:r>
            <a:r>
              <a:rPr lang="en-US" altLang="zh-CN" sz="2400" dirty="0">
                <a:latin typeface="+mn-lt"/>
              </a:rPr>
              <a:t>Way Forward on SW Implementation on Machine Readable PICS and Applicability</a:t>
            </a:r>
            <a:endParaRPr lang="en-US" altLang="zh-CN" sz="2400" dirty="0"/>
          </a:p>
          <a:p>
            <a:pPr marL="457200" indent="-457200">
              <a:buFont typeface="Arial" panose="020B0604020202020204" pitchFamily="34" charset="0"/>
              <a:buChar char="•"/>
            </a:pPr>
            <a:r>
              <a:rPr lang="en-US" sz="2400" kern="0" dirty="0"/>
              <a:t>RAN5#103</a:t>
            </a:r>
          </a:p>
          <a:p>
            <a:pPr marL="914400" lvl="1" indent="-457200">
              <a:buFont typeface="Arial" panose="020B0604020202020204" pitchFamily="34" charset="0"/>
              <a:buChar char="•"/>
            </a:pPr>
            <a:r>
              <a:rPr lang="en-US" sz="2400" kern="0" dirty="0"/>
              <a:t>R5-242560 - </a:t>
            </a:r>
            <a:r>
              <a:rPr lang="en-US" altLang="zh-CN" sz="2400" dirty="0">
                <a:latin typeface="+mn-lt"/>
              </a:rPr>
              <a:t>Way Forward on SW Implementation on Machine Readable PICS and Applicability</a:t>
            </a:r>
            <a:endParaRPr lang="en-US" altLang="zh-CN" sz="2400" dirty="0"/>
          </a:p>
          <a:p>
            <a:pPr marL="914400" lvl="1" indent="-457200">
              <a:buFont typeface="Arial" panose="020B0604020202020204" pitchFamily="34" charset="0"/>
              <a:buChar char="•"/>
            </a:pPr>
            <a:endParaRPr lang="en-US" sz="2400" dirty="0"/>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BED0B-CB3D-1967-6EC1-6DB9B961CFC9}"/>
              </a:ext>
            </a:extLst>
          </p:cNvPr>
          <p:cNvSpPr>
            <a:spLocks noGrp="1"/>
          </p:cNvSpPr>
          <p:nvPr>
            <p:ph type="ctrTitle"/>
          </p:nvPr>
        </p:nvSpPr>
        <p:spPr>
          <a:xfrm>
            <a:off x="1524001" y="2476090"/>
            <a:ext cx="9144000" cy="1033873"/>
          </a:xfrm>
        </p:spPr>
        <p:txBody>
          <a:bodyPr/>
          <a:lstStyle/>
          <a:p>
            <a:r>
              <a:rPr lang="en-US" dirty="0"/>
              <a:t>Supporting Slides</a:t>
            </a:r>
          </a:p>
        </p:txBody>
      </p:sp>
      <p:sp>
        <p:nvSpPr>
          <p:cNvPr id="3" name="Subtitle 2">
            <a:extLst>
              <a:ext uri="{FF2B5EF4-FFF2-40B4-BE49-F238E27FC236}">
                <a16:creationId xmlns:a16="http://schemas.microsoft.com/office/drawing/2014/main" id="{3732364A-B01F-AF47-1FB3-D3519B1812B4}"/>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B823401A-CC3F-32C3-C0CB-5C4994DDBBF2}"/>
              </a:ext>
            </a:extLst>
          </p:cNvPr>
          <p:cNvSpPr>
            <a:spLocks noGrp="1"/>
          </p:cNvSpPr>
          <p:nvPr>
            <p:ph type="ftr" sz="quarter" idx="11"/>
          </p:nvPr>
        </p:nvSpPr>
        <p:spPr/>
        <p:txBody>
          <a:bodyPr/>
          <a:lstStyle/>
          <a:p>
            <a:pPr>
              <a:defRPr/>
            </a:pPr>
            <a:endParaRPr lang="en-US" altLang="zh-CN"/>
          </a:p>
        </p:txBody>
      </p:sp>
    </p:spTree>
    <p:extLst>
      <p:ext uri="{BB962C8B-B14F-4D97-AF65-F5344CB8AC3E}">
        <p14:creationId xmlns:p14="http://schemas.microsoft.com/office/powerpoint/2010/main" val="36977444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AEE57D7093CB8409B4B072DD014418B" ma:contentTypeVersion="6" ma:contentTypeDescription="Create a new document." ma:contentTypeScope="" ma:versionID="089d14ebd5cd6c2161518ff2b99a1570">
  <xsd:schema xmlns:xsd="http://www.w3.org/2001/XMLSchema" xmlns:xs="http://www.w3.org/2001/XMLSchema" xmlns:p="http://schemas.microsoft.com/office/2006/metadata/properties" xmlns:ns2="1b03d392-8f8e-4a2e-9e07-b95b93563e60" targetNamespace="http://schemas.microsoft.com/office/2006/metadata/properties" ma:root="true" ma:fieldsID="41cd721d449b9266b6b0cade14eebb04" ns2:_="">
    <xsd:import namespace="1b03d392-8f8e-4a2e-9e07-b95b93563e6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3d392-8f8e-4a2e-9e07-b95b93563e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245230DE-62DB-43E1-8074-0E224BDBB3A0}">
  <ds:schemaRefs>
    <ds:schemaRef ds:uri="http://purl.org/dc/terms/"/>
    <ds:schemaRef ds:uri="http://purl.org/dc/dcmitype/"/>
    <ds:schemaRef ds:uri="1b03d392-8f8e-4a2e-9e07-b95b93563e60"/>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BA369B8-BEA7-4B9D-B1AB-D0BA4126E5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3d392-8f8e-4a2e-9e07-b95b93563e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49519</TotalTime>
  <Words>747</Words>
  <Application>Microsoft Office PowerPoint</Application>
  <PresentationFormat>Widescreen</PresentationFormat>
  <Paragraphs>109</Paragraphs>
  <Slides>11</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Century Gothic</vt:lpstr>
      <vt:lpstr>Microsoft Sans Serif</vt:lpstr>
      <vt:lpstr>Qualcomm Executive External</vt:lpstr>
      <vt:lpstr>Updates on SW Implementation on Machine Readable PICS and Applicability​</vt:lpstr>
      <vt:lpstr>PowerPoint Presentation</vt:lpstr>
      <vt:lpstr>Background – Overall Industry value</vt:lpstr>
      <vt:lpstr>PowerPoint Presentation</vt:lpstr>
      <vt:lpstr>PowerPoint Presentation</vt:lpstr>
      <vt:lpstr>PowerPoint Presentation</vt:lpstr>
      <vt:lpstr>PowerPoint Presentation</vt:lpstr>
      <vt:lpstr>PowerPoint Presentation</vt:lpstr>
      <vt:lpstr>Supporting Slides</vt:lpstr>
      <vt:lpstr>Tool Generated Machine Readable PICS File (Now Released in RAN5)</vt:lpstr>
      <vt:lpstr>Applicability Translation Steps/Example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83</cp:revision>
  <dcterms:created xsi:type="dcterms:W3CDTF">2020-07-14T20:23:13Z</dcterms:created>
  <dcterms:modified xsi:type="dcterms:W3CDTF">2024-08-07T17:32:05Z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0x010100BAEE57D7093CB8409B4B072DD014418B</vt:lpwstr>
  </property>
  <property fmtid="{D5CDD505-2E9C-101B-9397-08002B2CF9AE}" pid="6" name="_NewReviewCycle">
    <vt:lpwstr/>
  </property>
</Properties>
</file>